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notesMasterIdLst>
    <p:notesMasterId r:id="rId26"/>
  </p:notesMasterIdLst>
  <p:sldIdLst>
    <p:sldId id="262" r:id="rId2"/>
    <p:sldId id="263" r:id="rId3"/>
    <p:sldId id="258" r:id="rId4"/>
    <p:sldId id="259" r:id="rId5"/>
    <p:sldId id="260" r:id="rId6"/>
    <p:sldId id="261" r:id="rId7"/>
    <p:sldId id="264" r:id="rId8"/>
    <p:sldId id="265" r:id="rId9"/>
    <p:sldId id="269" r:id="rId10"/>
    <p:sldId id="270" r:id="rId11"/>
    <p:sldId id="283" r:id="rId12"/>
    <p:sldId id="271" r:id="rId13"/>
    <p:sldId id="276" r:id="rId14"/>
    <p:sldId id="284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77" r:id="rId23"/>
    <p:sldId id="285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10" autoAdjust="0"/>
  </p:normalViewPr>
  <p:slideViewPr>
    <p:cSldViewPr>
      <p:cViewPr varScale="1">
        <p:scale>
          <a:sx n="108" d="100"/>
          <a:sy n="108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Ca\Downloads\Tabela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Sheet1!$A$1:$A$7</c:f>
              <c:strCache>
                <c:ptCount val="7"/>
                <c:pt idx="0">
                  <c:v>Приходи од пореза</c:v>
                </c:pt>
                <c:pt idx="1">
                  <c:v>донације и трансфери</c:v>
                </c:pt>
                <c:pt idx="2">
                  <c:v>други приходи </c:v>
                </c:pt>
                <c:pt idx="3">
                  <c:v>примања од продаје неф. имовине</c:v>
                </c:pt>
                <c:pt idx="4">
                  <c:v>примања од задуживања и продаје фин. имовине</c:v>
                </c:pt>
                <c:pt idx="5">
                  <c:v>пренета средства из претходних година</c:v>
                </c:pt>
                <c:pt idx="6">
                  <c:v>приходи и примања инд. буџетских корисника из осталих извора</c:v>
                </c:pt>
              </c:strCache>
            </c:strRef>
          </c:cat>
          <c:val>
            <c:numRef>
              <c:f>Sheet1!$B$1:$B$7</c:f>
              <c:numCache>
                <c:formatCode>0.00%</c:formatCode>
                <c:ptCount val="7"/>
                <c:pt idx="0">
                  <c:v>0.43800000000000106</c:v>
                </c:pt>
                <c:pt idx="1">
                  <c:v>0.254</c:v>
                </c:pt>
                <c:pt idx="2">
                  <c:v>0.127</c:v>
                </c:pt>
                <c:pt idx="3">
                  <c:v>3.0000000000000106E-2</c:v>
                </c:pt>
                <c:pt idx="4">
                  <c:v>9.600000000000021E-2</c:v>
                </c:pt>
                <c:pt idx="5">
                  <c:v>3.3000000000000002E-2</c:v>
                </c:pt>
                <c:pt idx="6">
                  <c:v>2.2000000000000103E-2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37676611524476911"/>
          <c:y val="4.6153846153846101E-2"/>
          <c:w val="0.60435779816513702"/>
          <c:h val="0.89213668483746988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'[Tabela (2).xlsx]Sheet1'!$A$2:$A$10</c:f>
              <c:strCache>
                <c:ptCount val="9"/>
                <c:pt idx="0">
                  <c:v>Капиталне инвестиције</c:v>
                </c:pt>
                <c:pt idx="1">
                  <c:v>Отплата Јавног дуга</c:v>
                </c:pt>
                <c:pt idx="2">
                  <c:v>Расходи за запослене</c:v>
                </c:pt>
                <c:pt idx="3">
                  <c:v>Буџетска резерва</c:v>
                </c:pt>
                <c:pt idx="4">
                  <c:v>Коришћење услуга и роба</c:v>
                </c:pt>
                <c:pt idx="5">
                  <c:v>Субвенције</c:v>
                </c:pt>
                <c:pt idx="6">
                  <c:v>Донације и трансфери</c:v>
                </c:pt>
                <c:pt idx="7">
                  <c:v>Социјална помоћ</c:v>
                </c:pt>
                <c:pt idx="8">
                  <c:v>Остали расходи</c:v>
                </c:pt>
              </c:strCache>
            </c:strRef>
          </c:cat>
          <c:val>
            <c:numRef>
              <c:f>'[Tabela (2).xlsx]Sheet1'!$B$2:$B$10</c:f>
              <c:numCache>
                <c:formatCode>General</c:formatCode>
                <c:ptCount val="9"/>
                <c:pt idx="0">
                  <c:v>25.4</c:v>
                </c:pt>
                <c:pt idx="1">
                  <c:v>6.2</c:v>
                </c:pt>
                <c:pt idx="2">
                  <c:v>21.3</c:v>
                </c:pt>
                <c:pt idx="3">
                  <c:v>0.8</c:v>
                </c:pt>
                <c:pt idx="4" formatCode="0.00">
                  <c:v>22</c:v>
                </c:pt>
                <c:pt idx="5">
                  <c:v>0.5</c:v>
                </c:pt>
                <c:pt idx="6" formatCode="0.00">
                  <c:v>14</c:v>
                </c:pt>
                <c:pt idx="7">
                  <c:v>1.1000000000000001</c:v>
                </c:pt>
                <c:pt idx="8" formatCode="0.00">
                  <c:v>8.6</c:v>
                </c:pt>
              </c:numCache>
            </c:numRef>
          </c:val>
        </c:ser>
        <c:dLbls/>
        <c:gapWidth val="182"/>
        <c:axId val="65866368"/>
        <c:axId val="65872256"/>
      </c:barChart>
      <c:catAx>
        <c:axId val="658663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5872256"/>
        <c:crosses val="autoZero"/>
        <c:auto val="1"/>
        <c:lblAlgn val="ctr"/>
        <c:lblOffset val="100"/>
      </c:catAx>
      <c:valAx>
        <c:axId val="65872256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de-DE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66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ED5484-E07C-42E8-B8BB-1C50E83E591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2037BDC6-0698-4AEB-9C8B-8C20A65EEF0A}">
      <dgm:prSet phldrT="[Text]" custT="1"/>
      <dgm:spPr>
        <a:solidFill>
          <a:schemeClr val="accent4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x-none" sz="1600" i="1" dirty="0" smtClean="0"/>
            <a:t>Budžetski </a:t>
          </a:r>
          <a:r>
            <a:rPr lang="x-none" sz="1600" i="1" smtClean="0"/>
            <a:t> ко</a:t>
          </a:r>
          <a:r>
            <a:rPr lang="x-none" sz="1600" i="1" dirty="0" smtClean="0"/>
            <a:t>risnici</a:t>
          </a:r>
          <a:endParaRPr lang="x-none" sz="1600" i="1" dirty="0"/>
        </a:p>
      </dgm:t>
    </dgm:pt>
    <dgm:pt modelId="{CBA19616-E49F-4E31-B210-52B7124E6FD3}" type="parTrans" cxnId="{E3AA4F21-B844-4691-B253-88E907105E03}">
      <dgm:prSet/>
      <dgm:spPr/>
      <dgm:t>
        <a:bodyPr/>
        <a:lstStyle/>
        <a:p>
          <a:endParaRPr lang="x-none"/>
        </a:p>
      </dgm:t>
    </dgm:pt>
    <dgm:pt modelId="{FC6FEEE3-9E3D-4525-94EB-8F88A3568A99}" type="sibTrans" cxnId="{E3AA4F21-B844-4691-B253-88E907105E03}">
      <dgm:prSet/>
      <dgm:spPr/>
      <dgm:t>
        <a:bodyPr/>
        <a:lstStyle/>
        <a:p>
          <a:endParaRPr lang="x-none"/>
        </a:p>
      </dgm:t>
    </dgm:pt>
    <dgm:pt modelId="{F6DAB7AB-E0B1-48FD-B8C2-8F95828B0913}">
      <dgm:prSet phldrT="[Text]" custT="1"/>
      <dgm:spPr>
        <a:solidFill>
          <a:schemeClr val="accent5">
            <a:lumMod val="50000"/>
            <a:alpha val="50000"/>
          </a:schemeClr>
        </a:solidFill>
      </dgm:spPr>
      <dgm:t>
        <a:bodyPr/>
        <a:lstStyle/>
        <a:p>
          <a:r>
            <a:rPr lang="x-none" sz="1600" b="0" i="1" dirty="0" smtClean="0"/>
            <a:t>Gradjani</a:t>
          </a:r>
          <a:r>
            <a:rPr lang="x-none" sz="1600" b="0" i="1" smtClean="0"/>
            <a:t> </a:t>
          </a:r>
          <a:r>
            <a:rPr lang="x-none" sz="1600" b="0" i="1" dirty="0" smtClean="0"/>
            <a:t>i </a:t>
          </a:r>
          <a:r>
            <a:rPr lang="x-none" sz="1600" b="0" i="1" smtClean="0"/>
            <a:t> </a:t>
          </a:r>
          <a:r>
            <a:rPr lang="x-none" sz="1600" b="0" i="1" dirty="0" smtClean="0"/>
            <a:t>njihova</a:t>
          </a:r>
          <a:r>
            <a:rPr lang="x-none" sz="1600" b="0" i="1" smtClean="0"/>
            <a:t> </a:t>
          </a:r>
          <a:r>
            <a:rPr lang="x-none" sz="1600" b="0" i="1" dirty="0" smtClean="0"/>
            <a:t>udruženja</a:t>
          </a:r>
          <a:endParaRPr lang="x-none" sz="1600" b="0" i="1" dirty="0"/>
        </a:p>
      </dgm:t>
    </dgm:pt>
    <dgm:pt modelId="{297AB7E9-4644-4A89-BDDF-1D10547E56FC}" type="parTrans" cxnId="{32FBE6AD-0E52-484D-A0BA-07B498333694}">
      <dgm:prSet/>
      <dgm:spPr/>
      <dgm:t>
        <a:bodyPr/>
        <a:lstStyle/>
        <a:p>
          <a:endParaRPr lang="x-none"/>
        </a:p>
      </dgm:t>
    </dgm:pt>
    <dgm:pt modelId="{813762B4-06E5-4BE1-B1E4-49CE3AC13727}" type="sibTrans" cxnId="{32FBE6AD-0E52-484D-A0BA-07B498333694}">
      <dgm:prSet/>
      <dgm:spPr/>
      <dgm:t>
        <a:bodyPr/>
        <a:lstStyle/>
        <a:p>
          <a:endParaRPr lang="x-none"/>
        </a:p>
      </dgm:t>
    </dgm:pt>
    <dgm:pt modelId="{E7B8FCC5-DE71-492A-BB30-60BA1CD80935}">
      <dgm:prSet phldrT="[Text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x-none" sz="1800" b="0" i="1" dirty="0" smtClean="0"/>
            <a:t>Opštinska vlast i</a:t>
          </a:r>
          <a:r>
            <a:rPr lang="x-none" sz="1800" b="0" i="1" smtClean="0"/>
            <a:t> </a:t>
          </a:r>
          <a:r>
            <a:rPr lang="x-none" sz="1800" b="0" i="1" dirty="0" smtClean="0"/>
            <a:t>strukturne službe</a:t>
          </a:r>
          <a:endParaRPr lang="x-none" sz="1800" b="0" i="1" dirty="0"/>
        </a:p>
      </dgm:t>
    </dgm:pt>
    <dgm:pt modelId="{57EDBF0D-E548-495D-BBEE-968222C293D3}" type="sibTrans" cxnId="{47600D58-6555-4923-991C-F8EA85D1CBB9}">
      <dgm:prSet/>
      <dgm:spPr/>
      <dgm:t>
        <a:bodyPr/>
        <a:lstStyle/>
        <a:p>
          <a:endParaRPr lang="x-none"/>
        </a:p>
      </dgm:t>
    </dgm:pt>
    <dgm:pt modelId="{9BB59122-8B91-49F3-AA56-F6EDFB8FA9E2}" type="parTrans" cxnId="{47600D58-6555-4923-991C-F8EA85D1CBB9}">
      <dgm:prSet/>
      <dgm:spPr/>
      <dgm:t>
        <a:bodyPr/>
        <a:lstStyle/>
        <a:p>
          <a:endParaRPr lang="x-none"/>
        </a:p>
      </dgm:t>
    </dgm:pt>
    <dgm:pt modelId="{C550420E-203F-48B4-84E1-39F14E6BF0D6}">
      <dgm:prSet phldrT="[Text]" custT="1"/>
      <dgm:spPr>
        <a:solidFill>
          <a:schemeClr val="accent2">
            <a:lumMod val="50000"/>
            <a:alpha val="50000"/>
          </a:schemeClr>
        </a:solidFill>
      </dgm:spPr>
      <dgm:t>
        <a:bodyPr/>
        <a:lstStyle/>
        <a:p>
          <a:r>
            <a:rPr lang="x-none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Učesnici </a:t>
          </a:r>
          <a:r>
            <a:rPr lang="x-none" sz="2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</a:t>
          </a:r>
          <a:r>
            <a:rPr lang="x-none" sz="2400" i="1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izradi budžeta</a:t>
          </a:r>
          <a:endParaRPr lang="x-none" sz="2400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046A7E-7013-4901-80C4-EB967589B442}" type="sibTrans" cxnId="{9062C888-A699-4C7B-BC60-44F89744F8AF}">
      <dgm:prSet/>
      <dgm:spPr/>
      <dgm:t>
        <a:bodyPr/>
        <a:lstStyle/>
        <a:p>
          <a:endParaRPr lang="x-none"/>
        </a:p>
      </dgm:t>
    </dgm:pt>
    <dgm:pt modelId="{420BE031-230E-4739-8A00-56D98179B940}" type="parTrans" cxnId="{9062C888-A699-4C7B-BC60-44F89744F8AF}">
      <dgm:prSet/>
      <dgm:spPr/>
      <dgm:t>
        <a:bodyPr/>
        <a:lstStyle/>
        <a:p>
          <a:endParaRPr lang="x-none"/>
        </a:p>
      </dgm:t>
    </dgm:pt>
    <dgm:pt modelId="{5DAA4BBE-C79C-433B-A304-406D93484DFC}">
      <dgm:prSet phldrT="[Text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x-none" sz="1800" i="1" smtClean="0"/>
            <a:t>М</a:t>
          </a:r>
          <a:r>
            <a:rPr lang="x-none" sz="1800" i="1" dirty="0" smtClean="0"/>
            <a:t>esne zajednice</a:t>
          </a:r>
          <a:endParaRPr lang="x-none" sz="1800" i="1" dirty="0"/>
        </a:p>
      </dgm:t>
    </dgm:pt>
    <dgm:pt modelId="{BD2BE860-93D8-443F-9F8E-683A1DD64979}" type="sibTrans" cxnId="{59C4B3C0-D0A7-4BCF-8CD6-F8728B97240F}">
      <dgm:prSet/>
      <dgm:spPr/>
      <dgm:t>
        <a:bodyPr/>
        <a:lstStyle/>
        <a:p>
          <a:endParaRPr lang="x-none"/>
        </a:p>
      </dgm:t>
    </dgm:pt>
    <dgm:pt modelId="{B72C499C-8087-4F32-85FF-45CF50C3FE8E}" type="parTrans" cxnId="{59C4B3C0-D0A7-4BCF-8CD6-F8728B97240F}">
      <dgm:prSet/>
      <dgm:spPr/>
      <dgm:t>
        <a:bodyPr/>
        <a:lstStyle/>
        <a:p>
          <a:endParaRPr lang="x-none"/>
        </a:p>
      </dgm:t>
    </dgm:pt>
    <dgm:pt modelId="{0A17464C-4800-45E4-920F-1F4B8C8A5104}" type="pres">
      <dgm:prSet presAssocID="{FEED5484-E07C-42E8-B8BB-1C50E83E59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x-none"/>
        </a:p>
      </dgm:t>
    </dgm:pt>
    <dgm:pt modelId="{D25D7796-DBDB-435E-9777-CED0B59DC3D7}" type="pres">
      <dgm:prSet presAssocID="{FEED5484-E07C-42E8-B8BB-1C50E83E5913}" presName="radial" presStyleCnt="0">
        <dgm:presLayoutVars>
          <dgm:animLvl val="ctr"/>
        </dgm:presLayoutVars>
      </dgm:prSet>
      <dgm:spPr/>
    </dgm:pt>
    <dgm:pt modelId="{6A461352-ECF4-418F-B26A-97C170AEE0D1}" type="pres">
      <dgm:prSet presAssocID="{C550420E-203F-48B4-84E1-39F14E6BF0D6}" presName="centerShape" presStyleLbl="vennNode1" presStyleIdx="0" presStyleCnt="5"/>
      <dgm:spPr/>
      <dgm:t>
        <a:bodyPr/>
        <a:lstStyle/>
        <a:p>
          <a:endParaRPr lang="x-none"/>
        </a:p>
      </dgm:t>
    </dgm:pt>
    <dgm:pt modelId="{D9CCDDA4-21CA-4D58-94DB-D1DD944B7E1E}" type="pres">
      <dgm:prSet presAssocID="{E7B8FCC5-DE71-492A-BB30-60BA1CD80935}" presName="node" presStyleLbl="vennNode1" presStyleIdx="1" presStyleCnt="5" custScaleX="128336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4D790F65-20ED-44FA-995A-2598A481D843}" type="pres">
      <dgm:prSet presAssocID="{5DAA4BBE-C79C-433B-A304-406D93484DFC}" presName="node" presStyleLbl="vennNode1" presStyleIdx="2" presStyleCnt="5" custScaleX="125534" custScaleY="118454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DA0252CE-9E0F-46F6-9868-62F4E0F1605B}" type="pres">
      <dgm:prSet presAssocID="{2037BDC6-0698-4AEB-9C8B-8C20A65EEF0A}" presName="node" presStyleLbl="vennNode1" presStyleIdx="3" presStyleCnt="5" custScaleX="118333" custScaleY="112294" custRadScaleRad="99927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0F5EAFF6-615D-4C6D-A47B-E18DF126E921}" type="pres">
      <dgm:prSet presAssocID="{F6DAB7AB-E0B1-48FD-B8C2-8F95828B0913}" presName="node" presStyleLbl="vennNode1" presStyleIdx="4" presStyleCnt="5" custScaleX="120006" custRadScaleRad="95398" custRadScaleInc="2301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</dgm:ptLst>
  <dgm:cxnLst>
    <dgm:cxn modelId="{1305885C-38FF-465A-BED0-D3BF63C12F18}" type="presOf" srcId="{5DAA4BBE-C79C-433B-A304-406D93484DFC}" destId="{4D790F65-20ED-44FA-995A-2598A481D843}" srcOrd="0" destOrd="0" presId="urn:microsoft.com/office/officeart/2005/8/layout/radial3"/>
    <dgm:cxn modelId="{2A4A352E-902E-4B1D-AE8E-ED2D30AB58EE}" type="presOf" srcId="{F6DAB7AB-E0B1-48FD-B8C2-8F95828B0913}" destId="{0F5EAFF6-615D-4C6D-A47B-E18DF126E921}" srcOrd="0" destOrd="0" presId="urn:microsoft.com/office/officeart/2005/8/layout/radial3"/>
    <dgm:cxn modelId="{9062C888-A699-4C7B-BC60-44F89744F8AF}" srcId="{FEED5484-E07C-42E8-B8BB-1C50E83E5913}" destId="{C550420E-203F-48B4-84E1-39F14E6BF0D6}" srcOrd="0" destOrd="0" parTransId="{420BE031-230E-4739-8A00-56D98179B940}" sibTransId="{8F046A7E-7013-4901-80C4-EB967589B442}"/>
    <dgm:cxn modelId="{E0ED7AB3-FAB1-4E57-92F0-DEF6EEC6C6AD}" type="presOf" srcId="{FEED5484-E07C-42E8-B8BB-1C50E83E5913}" destId="{0A17464C-4800-45E4-920F-1F4B8C8A5104}" srcOrd="0" destOrd="0" presId="urn:microsoft.com/office/officeart/2005/8/layout/radial3"/>
    <dgm:cxn modelId="{32FBE6AD-0E52-484D-A0BA-07B498333694}" srcId="{C550420E-203F-48B4-84E1-39F14E6BF0D6}" destId="{F6DAB7AB-E0B1-48FD-B8C2-8F95828B0913}" srcOrd="3" destOrd="0" parTransId="{297AB7E9-4644-4A89-BDDF-1D10547E56FC}" sibTransId="{813762B4-06E5-4BE1-B1E4-49CE3AC13727}"/>
    <dgm:cxn modelId="{47600D58-6555-4923-991C-F8EA85D1CBB9}" srcId="{C550420E-203F-48B4-84E1-39F14E6BF0D6}" destId="{E7B8FCC5-DE71-492A-BB30-60BA1CD80935}" srcOrd="0" destOrd="0" parTransId="{9BB59122-8B91-49F3-AA56-F6EDFB8FA9E2}" sibTransId="{57EDBF0D-E548-495D-BBEE-968222C293D3}"/>
    <dgm:cxn modelId="{819BCB5B-1F9E-4287-8340-CB4CEA74C02A}" type="presOf" srcId="{E7B8FCC5-DE71-492A-BB30-60BA1CD80935}" destId="{D9CCDDA4-21CA-4D58-94DB-D1DD944B7E1E}" srcOrd="0" destOrd="0" presId="urn:microsoft.com/office/officeart/2005/8/layout/radial3"/>
    <dgm:cxn modelId="{13416DDE-5326-4E5B-86A0-94AE0CCA3A38}" type="presOf" srcId="{C550420E-203F-48B4-84E1-39F14E6BF0D6}" destId="{6A461352-ECF4-418F-B26A-97C170AEE0D1}" srcOrd="0" destOrd="0" presId="urn:microsoft.com/office/officeart/2005/8/layout/radial3"/>
    <dgm:cxn modelId="{E3AA4F21-B844-4691-B253-88E907105E03}" srcId="{C550420E-203F-48B4-84E1-39F14E6BF0D6}" destId="{2037BDC6-0698-4AEB-9C8B-8C20A65EEF0A}" srcOrd="2" destOrd="0" parTransId="{CBA19616-E49F-4E31-B210-52B7124E6FD3}" sibTransId="{FC6FEEE3-9E3D-4525-94EB-8F88A3568A99}"/>
    <dgm:cxn modelId="{59C4B3C0-D0A7-4BCF-8CD6-F8728B97240F}" srcId="{C550420E-203F-48B4-84E1-39F14E6BF0D6}" destId="{5DAA4BBE-C79C-433B-A304-406D93484DFC}" srcOrd="1" destOrd="0" parTransId="{B72C499C-8087-4F32-85FF-45CF50C3FE8E}" sibTransId="{BD2BE860-93D8-443F-9F8E-683A1DD64979}"/>
    <dgm:cxn modelId="{46130A2D-416A-478B-A146-546318824C06}" type="presOf" srcId="{2037BDC6-0698-4AEB-9C8B-8C20A65EEF0A}" destId="{DA0252CE-9E0F-46F6-9868-62F4E0F1605B}" srcOrd="0" destOrd="0" presId="urn:microsoft.com/office/officeart/2005/8/layout/radial3"/>
    <dgm:cxn modelId="{FAB4479D-1722-47D7-8BAC-A57EFDCB7CB8}" type="presParOf" srcId="{0A17464C-4800-45E4-920F-1F4B8C8A5104}" destId="{D25D7796-DBDB-435E-9777-CED0B59DC3D7}" srcOrd="0" destOrd="0" presId="urn:microsoft.com/office/officeart/2005/8/layout/radial3"/>
    <dgm:cxn modelId="{75D34D47-0CE5-4482-B618-AD76E71E2569}" type="presParOf" srcId="{D25D7796-DBDB-435E-9777-CED0B59DC3D7}" destId="{6A461352-ECF4-418F-B26A-97C170AEE0D1}" srcOrd="0" destOrd="0" presId="urn:microsoft.com/office/officeart/2005/8/layout/radial3"/>
    <dgm:cxn modelId="{F3442AC7-C6FD-4858-9579-68F3BD7F4048}" type="presParOf" srcId="{D25D7796-DBDB-435E-9777-CED0B59DC3D7}" destId="{D9CCDDA4-21CA-4D58-94DB-D1DD944B7E1E}" srcOrd="1" destOrd="0" presId="urn:microsoft.com/office/officeart/2005/8/layout/radial3"/>
    <dgm:cxn modelId="{9A9394F6-A50B-4996-8281-8D243507E8E6}" type="presParOf" srcId="{D25D7796-DBDB-435E-9777-CED0B59DC3D7}" destId="{4D790F65-20ED-44FA-995A-2598A481D843}" srcOrd="2" destOrd="0" presId="urn:microsoft.com/office/officeart/2005/8/layout/radial3"/>
    <dgm:cxn modelId="{6BAB74E9-92B1-463D-9DB5-F6ED93D302A4}" type="presParOf" srcId="{D25D7796-DBDB-435E-9777-CED0B59DC3D7}" destId="{DA0252CE-9E0F-46F6-9868-62F4E0F1605B}" srcOrd="3" destOrd="0" presId="urn:microsoft.com/office/officeart/2005/8/layout/radial3"/>
    <dgm:cxn modelId="{FC446965-3A76-4E66-9B33-2F90EFF88B18}" type="presParOf" srcId="{D25D7796-DBDB-435E-9777-CED0B59DC3D7}" destId="{0F5EAFF6-615D-4C6D-A47B-E18DF126E921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D5CACD-5E8F-49E5-A665-DA22A4DF4E23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D857025D-7E28-47E0-8D63-9E9F27D44D6A}">
      <dgm:prSet phldrT="[Text]" custT="1"/>
      <dgm:spPr>
        <a:solidFill>
          <a:srgbClr val="FF0000"/>
        </a:solidFill>
      </dgm:spPr>
      <dgm:t>
        <a:bodyPr/>
        <a:lstStyle/>
        <a:p>
          <a:r>
            <a:rPr lang="x-none" sz="1400" i="1" dirty="0" smtClean="0"/>
            <a:t>Donacije</a:t>
          </a:r>
          <a:r>
            <a:rPr lang="ru-RU" sz="1400" i="1" dirty="0" smtClean="0"/>
            <a:t> </a:t>
          </a:r>
          <a:r>
            <a:rPr lang="x-none" sz="1400" i="1" dirty="0" smtClean="0"/>
            <a:t>i Republički transferi </a:t>
          </a:r>
          <a:r>
            <a:rPr lang="sr-Latn-CS" sz="1400" i="1" dirty="0" smtClean="0"/>
            <a:t>529.541.220</a:t>
          </a:r>
          <a:endParaRPr lang="ru-RU" sz="1400" i="1" dirty="0" smtClean="0"/>
        </a:p>
      </dgm:t>
    </dgm:pt>
    <dgm:pt modelId="{9609AD62-5835-49B0-826E-909818653904}" type="sibTrans" cxnId="{6E0EE7F8-80E7-4BDB-B6E9-24405BA6AFEA}">
      <dgm:prSet/>
      <dgm:spPr/>
      <dgm:t>
        <a:bodyPr/>
        <a:lstStyle/>
        <a:p>
          <a:endParaRPr lang="x-none"/>
        </a:p>
      </dgm:t>
    </dgm:pt>
    <dgm:pt modelId="{BFBDED15-EB74-44EE-BF1E-FF916DE06374}" type="parTrans" cxnId="{6E0EE7F8-80E7-4BDB-B6E9-24405BA6AFEA}">
      <dgm:prSet/>
      <dgm:spPr/>
      <dgm:t>
        <a:bodyPr/>
        <a:lstStyle/>
        <a:p>
          <a:endParaRPr lang="x-none"/>
        </a:p>
      </dgm:t>
    </dgm:pt>
    <dgm:pt modelId="{278C6983-A54D-4782-A29D-6BEEC7786E51}">
      <dgm:prSet custT="1"/>
      <dgm:spPr>
        <a:solidFill>
          <a:srgbClr val="92D050"/>
        </a:solidFill>
      </dgm:spPr>
      <dgm:t>
        <a:bodyPr/>
        <a:lstStyle/>
        <a:p>
          <a:r>
            <a:rPr lang="sr-Latn-CS" sz="1400" i="1" dirty="0" smtClean="0"/>
            <a:t>Primanja od prodaje </a:t>
          </a:r>
          <a:r>
            <a:rPr lang="x-none" sz="1400" i="1" dirty="0" smtClean="0"/>
            <a:t>osnovnih srestava </a:t>
          </a:r>
          <a:r>
            <a:rPr lang="sr-Latn-CS" sz="1400" i="1" dirty="0" smtClean="0"/>
            <a:t>150</a:t>
          </a:r>
          <a:r>
            <a:rPr lang="x-none" sz="1400" i="1" dirty="0" smtClean="0"/>
            <a:t>.</a:t>
          </a:r>
          <a:r>
            <a:rPr lang="sr-Latn-CS" sz="1400" i="1" dirty="0" smtClean="0"/>
            <a:t>100</a:t>
          </a:r>
          <a:r>
            <a:rPr lang="x-none" sz="1400" i="1" dirty="0" smtClean="0"/>
            <a:t>.</a:t>
          </a:r>
          <a:r>
            <a:rPr lang="sr-Latn-CS" sz="1400" i="1" dirty="0" smtClean="0"/>
            <a:t>000</a:t>
          </a:r>
          <a:r>
            <a:rPr lang="en-CA" sz="1400" i="1" dirty="0" smtClean="0"/>
            <a:t> </a:t>
          </a:r>
          <a:endParaRPr lang="ru-RU" sz="1400" i="1" dirty="0" smtClean="0"/>
        </a:p>
      </dgm:t>
    </dgm:pt>
    <dgm:pt modelId="{660191FA-3864-4F2F-A1F4-EDAF3A080335}" type="parTrans" cxnId="{498818F0-9B9F-4BBD-81B5-2CCD34B086EB}">
      <dgm:prSet/>
      <dgm:spPr/>
      <dgm:t>
        <a:bodyPr/>
        <a:lstStyle/>
        <a:p>
          <a:endParaRPr lang="x-none"/>
        </a:p>
      </dgm:t>
    </dgm:pt>
    <dgm:pt modelId="{5516000E-7033-434E-AB11-952299D03FF0}" type="sibTrans" cxnId="{498818F0-9B9F-4BBD-81B5-2CCD34B086EB}">
      <dgm:prSet/>
      <dgm:spPr/>
      <dgm:t>
        <a:bodyPr/>
        <a:lstStyle/>
        <a:p>
          <a:endParaRPr lang="x-none"/>
        </a:p>
      </dgm:t>
    </dgm:pt>
    <dgm:pt modelId="{E7D5AFFD-4EA6-4D57-97DA-3523777C1567}">
      <dgm:prSet custT="1"/>
      <dgm:spPr>
        <a:solidFill>
          <a:srgbClr val="0070C0"/>
        </a:solidFill>
      </dgm:spPr>
      <dgm:t>
        <a:bodyPr/>
        <a:lstStyle/>
        <a:p>
          <a:r>
            <a:rPr lang="x-none" sz="1400" i="1" dirty="0" smtClean="0"/>
            <a:t>Prihodi i primanja budžetskih</a:t>
          </a:r>
          <a:r>
            <a:rPr lang="ru-RU" sz="1400" i="1" dirty="0" smtClean="0"/>
            <a:t> </a:t>
          </a:r>
          <a:r>
            <a:rPr lang="x-none" sz="1400" i="1" dirty="0" smtClean="0"/>
            <a:t>korisnika</a:t>
          </a:r>
          <a:r>
            <a:rPr lang="ru-RU" sz="1400" i="1" dirty="0" smtClean="0"/>
            <a:t> </a:t>
          </a:r>
          <a:r>
            <a:rPr lang="x-none" sz="1400" i="1" dirty="0" smtClean="0"/>
            <a:t>iz</a:t>
          </a:r>
          <a:r>
            <a:rPr lang="ru-RU" sz="1400" i="1" dirty="0" smtClean="0"/>
            <a:t> </a:t>
          </a:r>
          <a:r>
            <a:rPr lang="x-none" sz="1400" i="1" dirty="0" smtClean="0"/>
            <a:t>ostalih izvora</a:t>
          </a:r>
          <a:endParaRPr lang="ru-RU" sz="1400" i="1" dirty="0" smtClean="0"/>
        </a:p>
        <a:p>
          <a:r>
            <a:rPr lang="en-US" sz="1400" i="1" dirty="0" smtClean="0"/>
            <a:t>1,000,000</a:t>
          </a:r>
          <a:endParaRPr lang="x-none" sz="1400" b="1" i="1" dirty="0"/>
        </a:p>
      </dgm:t>
    </dgm:pt>
    <dgm:pt modelId="{F1B5D0D6-718D-46E8-87FE-5963D0A47F0A}" type="parTrans" cxnId="{A43050C3-4D53-4533-933D-EB5D7CA6BDAB}">
      <dgm:prSet/>
      <dgm:spPr/>
      <dgm:t>
        <a:bodyPr/>
        <a:lstStyle/>
        <a:p>
          <a:endParaRPr lang="x-none"/>
        </a:p>
      </dgm:t>
    </dgm:pt>
    <dgm:pt modelId="{C5EF95C0-DBCB-4721-BF66-7142F6D840AD}" type="sibTrans" cxnId="{A43050C3-4D53-4533-933D-EB5D7CA6BDAB}">
      <dgm:prSet/>
      <dgm:spPr/>
      <dgm:t>
        <a:bodyPr/>
        <a:lstStyle/>
        <a:p>
          <a:endParaRPr lang="x-none"/>
        </a:p>
      </dgm:t>
    </dgm:pt>
    <dgm:pt modelId="{9510DA3E-CB42-4080-B59E-2263E9124618}">
      <dgm:prSet phldrT="[Text]" custT="1"/>
      <dgm:spPr>
        <a:solidFill>
          <a:srgbClr val="FFC000"/>
        </a:solidFill>
      </dgm:spPr>
      <dgm:t>
        <a:bodyPr/>
        <a:lstStyle/>
        <a:p>
          <a:r>
            <a:rPr lang="x-none" sz="1400" i="1" dirty="0" smtClean="0"/>
            <a:t>Drugi </a:t>
          </a:r>
          <a:r>
            <a:rPr lang="x-none" sz="1400" i="1" smtClean="0"/>
            <a:t>prihodi  </a:t>
          </a:r>
          <a:r>
            <a:rPr lang="en-US" sz="1400" i="1" dirty="0" smtClean="0"/>
            <a:t>99,597,236</a:t>
          </a:r>
          <a:endParaRPr lang="x-none" sz="1400" i="1" dirty="0" smtClean="0"/>
        </a:p>
      </dgm:t>
    </dgm:pt>
    <dgm:pt modelId="{E0BE1874-91EC-4AF1-A644-1D64E24D4D98}" type="sibTrans" cxnId="{7D3A445E-AEFD-41AD-8396-5CFD6A3050AC}">
      <dgm:prSet/>
      <dgm:spPr/>
      <dgm:t>
        <a:bodyPr/>
        <a:lstStyle/>
        <a:p>
          <a:endParaRPr lang="x-none"/>
        </a:p>
      </dgm:t>
    </dgm:pt>
    <dgm:pt modelId="{122C1436-1BE7-49A0-99E5-FFA4B4FAC477}" type="parTrans" cxnId="{7D3A445E-AEFD-41AD-8396-5CFD6A3050AC}">
      <dgm:prSet/>
      <dgm:spPr/>
      <dgm:t>
        <a:bodyPr/>
        <a:lstStyle/>
        <a:p>
          <a:endParaRPr lang="x-none"/>
        </a:p>
      </dgm:t>
    </dgm:pt>
    <dgm:pt modelId="{9ACB2EE8-3D28-40A8-B424-62ACF010F26D}">
      <dgm:prSet phldrT="[Text]" custT="1"/>
      <dgm:spPr>
        <a:solidFill>
          <a:srgbClr val="C00000"/>
        </a:solidFill>
      </dgm:spPr>
      <dgm:t>
        <a:bodyPr/>
        <a:lstStyle/>
        <a:p>
          <a:r>
            <a:rPr lang="x-none" sz="1400" i="1" dirty="0" smtClean="0"/>
            <a:t>Porezi </a:t>
          </a:r>
        </a:p>
        <a:p>
          <a:r>
            <a:rPr lang="x-none" sz="1200" b="1" dirty="0" smtClean="0"/>
            <a:t>2</a:t>
          </a:r>
          <a:r>
            <a:rPr lang="sr-Latn-RS" sz="1200" b="1" dirty="0" smtClean="0"/>
            <a:t>23</a:t>
          </a:r>
          <a:r>
            <a:rPr lang="x-none" sz="1200" b="1" dirty="0" smtClean="0"/>
            <a:t>.</a:t>
          </a:r>
          <a:r>
            <a:rPr lang="sr-Latn-RS" sz="1200" b="1" dirty="0" smtClean="0"/>
            <a:t>039</a:t>
          </a:r>
          <a:r>
            <a:rPr lang="x-none" sz="1200" b="1" dirty="0" smtClean="0"/>
            <a:t>.</a:t>
          </a:r>
          <a:r>
            <a:rPr lang="sr-Latn-RS" sz="1200" b="1" dirty="0" smtClean="0"/>
            <a:t>925</a:t>
          </a:r>
          <a:endParaRPr lang="x-none" sz="1200" b="1" dirty="0"/>
        </a:p>
      </dgm:t>
    </dgm:pt>
    <dgm:pt modelId="{473E9FE9-4290-4623-B1BB-AA1317EE85B3}" type="sibTrans" cxnId="{13C7359D-3700-4DF1-8B53-5B8285DF57E1}">
      <dgm:prSet/>
      <dgm:spPr/>
      <dgm:t>
        <a:bodyPr/>
        <a:lstStyle/>
        <a:p>
          <a:endParaRPr lang="x-none"/>
        </a:p>
      </dgm:t>
    </dgm:pt>
    <dgm:pt modelId="{F47BE8AE-DCE5-4DE9-8611-FD215FAD653B}" type="parTrans" cxnId="{13C7359D-3700-4DF1-8B53-5B8285DF57E1}">
      <dgm:prSet/>
      <dgm:spPr/>
      <dgm:t>
        <a:bodyPr/>
        <a:lstStyle/>
        <a:p>
          <a:endParaRPr lang="x-none"/>
        </a:p>
      </dgm:t>
    </dgm:pt>
    <dgm:pt modelId="{2911ADC6-C145-4EA1-96ED-0050D83779EC}">
      <dgm:prSet custT="1"/>
      <dgm:spPr>
        <a:solidFill>
          <a:srgbClr val="00B0F0"/>
        </a:solidFill>
      </dgm:spPr>
      <dgm:t>
        <a:bodyPr/>
        <a:lstStyle/>
        <a:p>
          <a:r>
            <a:rPr lang="x-none" sz="1400" i="1" dirty="0" smtClean="0"/>
            <a:t>Preneta</a:t>
          </a:r>
          <a:r>
            <a:rPr lang="ru-RU" sz="1400" i="1" dirty="0" smtClean="0"/>
            <a:t>  </a:t>
          </a:r>
          <a:r>
            <a:rPr lang="x-none" sz="1400" i="1" dirty="0" smtClean="0"/>
            <a:t>neutrošena </a:t>
          </a:r>
          <a:r>
            <a:rPr lang="ru-RU" sz="1400" i="1" dirty="0" smtClean="0"/>
            <a:t> </a:t>
          </a:r>
          <a:r>
            <a:rPr lang="x-none" sz="1400" i="1" dirty="0" smtClean="0"/>
            <a:t>srestva</a:t>
          </a:r>
          <a:r>
            <a:rPr lang="ru-RU" sz="1400" i="1" dirty="0" smtClean="0"/>
            <a:t> </a:t>
          </a:r>
          <a:r>
            <a:rPr lang="x-none" sz="1400" i="1" dirty="0" smtClean="0"/>
            <a:t>iz</a:t>
          </a:r>
          <a:r>
            <a:rPr lang="ru-RU" sz="1400" i="1" dirty="0" smtClean="0"/>
            <a:t> </a:t>
          </a:r>
          <a:r>
            <a:rPr lang="x-none" sz="1400" i="1" dirty="0" smtClean="0"/>
            <a:t>ranih godina 2</a:t>
          </a:r>
          <a:r>
            <a:rPr lang="sr-Latn-CS" sz="1400" i="1" dirty="0" smtClean="0"/>
            <a:t>2</a:t>
          </a:r>
          <a:r>
            <a:rPr lang="x-none" sz="1400" i="1" dirty="0" smtClean="0"/>
            <a:t>.</a:t>
          </a:r>
          <a:r>
            <a:rPr lang="sr-Latn-CS" sz="1400" i="1" dirty="0" smtClean="0"/>
            <a:t>909.000</a:t>
          </a:r>
          <a:endParaRPr lang="ru-RU" sz="1400" b="1" i="1" dirty="0" smtClean="0"/>
        </a:p>
      </dgm:t>
    </dgm:pt>
    <dgm:pt modelId="{02F6D812-7FCC-4B73-BDB0-ED9DC6C023A1}" type="sibTrans" cxnId="{71862D55-F52C-4109-ACD1-CDB608BDCA22}">
      <dgm:prSet/>
      <dgm:spPr/>
      <dgm:t>
        <a:bodyPr/>
        <a:lstStyle/>
        <a:p>
          <a:endParaRPr lang="x-none"/>
        </a:p>
      </dgm:t>
    </dgm:pt>
    <dgm:pt modelId="{F03648F1-5149-40B4-A418-27EB1A024520}" type="parTrans" cxnId="{71862D55-F52C-4109-ACD1-CDB608BDCA22}">
      <dgm:prSet/>
      <dgm:spPr/>
      <dgm:t>
        <a:bodyPr/>
        <a:lstStyle/>
        <a:p>
          <a:endParaRPr lang="x-none"/>
        </a:p>
      </dgm:t>
    </dgm:pt>
    <dgm:pt modelId="{A451E020-ED83-4A83-9877-F9A8E374B1B5}">
      <dgm:prSet custT="1"/>
      <dgm:spPr>
        <a:solidFill>
          <a:srgbClr val="00B050"/>
        </a:solidFill>
      </dgm:spPr>
      <dgm:t>
        <a:bodyPr/>
        <a:lstStyle/>
        <a:p>
          <a:r>
            <a:rPr lang="x-none" sz="1200" i="1" dirty="0" smtClean="0"/>
            <a:t>Prihodi od zaduživanja</a:t>
          </a:r>
          <a:endParaRPr lang="ru-RU" sz="1200" i="1" dirty="0" smtClean="0"/>
        </a:p>
        <a:p>
          <a:r>
            <a:rPr lang="sr-Latn-CS" sz="1400" i="1" dirty="0" smtClean="0"/>
            <a:t>0,00</a:t>
          </a:r>
          <a:endParaRPr lang="ru-RU" sz="1400" i="1" dirty="0" smtClean="0"/>
        </a:p>
      </dgm:t>
    </dgm:pt>
    <dgm:pt modelId="{D463D8C7-565A-4BA0-82C3-F6DF28150115}" type="sibTrans" cxnId="{CD1868DB-DC15-42ED-B60D-EBE8623F31B9}">
      <dgm:prSet/>
      <dgm:spPr/>
      <dgm:t>
        <a:bodyPr/>
        <a:lstStyle/>
        <a:p>
          <a:endParaRPr lang="x-none"/>
        </a:p>
      </dgm:t>
    </dgm:pt>
    <dgm:pt modelId="{9C1198DE-24FE-46AC-92E9-25A66ABD2288}" type="parTrans" cxnId="{CD1868DB-DC15-42ED-B60D-EBE8623F31B9}">
      <dgm:prSet/>
      <dgm:spPr/>
      <dgm:t>
        <a:bodyPr/>
        <a:lstStyle/>
        <a:p>
          <a:endParaRPr lang="x-none"/>
        </a:p>
      </dgm:t>
    </dgm:pt>
    <dgm:pt modelId="{BDF3B711-F452-4A33-87CB-CE2F7C679A47}" type="pres">
      <dgm:prSet presAssocID="{8BD5CACD-5E8F-49E5-A665-DA22A4DF4E2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x-none"/>
        </a:p>
      </dgm:t>
    </dgm:pt>
    <dgm:pt modelId="{A12BE574-E5F0-485F-A1C6-D66BC1A307DC}" type="pres">
      <dgm:prSet presAssocID="{9ACB2EE8-3D28-40A8-B424-62ACF010F26D}" presName="node" presStyleLbl="node1" presStyleIdx="0" presStyleCnt="7" custScaleX="110676" custRadScaleRad="100401" custRadScaleInc="17255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68188EF9-42F9-4E44-A05F-7E6CA2792D32}" type="pres">
      <dgm:prSet presAssocID="{473E9FE9-4290-4623-B1BB-AA1317EE85B3}" presName="sibTrans" presStyleLbl="sibTrans2D1" presStyleIdx="0" presStyleCnt="7"/>
      <dgm:spPr/>
      <dgm:t>
        <a:bodyPr/>
        <a:lstStyle/>
        <a:p>
          <a:endParaRPr lang="x-none"/>
        </a:p>
      </dgm:t>
    </dgm:pt>
    <dgm:pt modelId="{A6016B34-633D-4CE8-BE23-1E2EF8528451}" type="pres">
      <dgm:prSet presAssocID="{473E9FE9-4290-4623-B1BB-AA1317EE85B3}" presName="connectorText" presStyleLbl="sibTrans2D1" presStyleIdx="0" presStyleCnt="7"/>
      <dgm:spPr/>
      <dgm:t>
        <a:bodyPr/>
        <a:lstStyle/>
        <a:p>
          <a:endParaRPr lang="x-none"/>
        </a:p>
      </dgm:t>
    </dgm:pt>
    <dgm:pt modelId="{63C379BE-6D1A-432D-B912-738B4BF1F178}" type="pres">
      <dgm:prSet presAssocID="{D857025D-7E28-47E0-8D63-9E9F27D44D6A}" presName="node" presStyleLbl="node1" presStyleIdx="1" presStyleCnt="7" custScaleX="119564" custScaleY="108753" custRadScaleRad="100058" custRadScaleInc="-6047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806AF301-6EF6-4D10-9556-8068C260FE2D}" type="pres">
      <dgm:prSet presAssocID="{9609AD62-5835-49B0-826E-909818653904}" presName="sibTrans" presStyleLbl="sibTrans2D1" presStyleIdx="1" presStyleCnt="7"/>
      <dgm:spPr/>
      <dgm:t>
        <a:bodyPr/>
        <a:lstStyle/>
        <a:p>
          <a:endParaRPr lang="x-none"/>
        </a:p>
      </dgm:t>
    </dgm:pt>
    <dgm:pt modelId="{5B42177C-BA2A-460A-A1BB-1398CF66B27D}" type="pres">
      <dgm:prSet presAssocID="{9609AD62-5835-49B0-826E-909818653904}" presName="connectorText" presStyleLbl="sibTrans2D1" presStyleIdx="1" presStyleCnt="7"/>
      <dgm:spPr/>
      <dgm:t>
        <a:bodyPr/>
        <a:lstStyle/>
        <a:p>
          <a:endParaRPr lang="x-none"/>
        </a:p>
      </dgm:t>
    </dgm:pt>
    <dgm:pt modelId="{0837A7A4-306C-461F-989E-E8ECB7EFC5ED}" type="pres">
      <dgm:prSet presAssocID="{9510DA3E-CB42-4080-B59E-2263E9124618}" presName="node" presStyleLbl="node1" presStyleIdx="2" presStyleCnt="7" custScaleX="115662" custRadScaleRad="100189" custRadScaleInc="-1215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B9FE4DB5-C727-48E7-942B-AAC85B48EA43}" type="pres">
      <dgm:prSet presAssocID="{E0BE1874-91EC-4AF1-A644-1D64E24D4D98}" presName="sibTrans" presStyleLbl="sibTrans2D1" presStyleIdx="2" presStyleCnt="7"/>
      <dgm:spPr/>
      <dgm:t>
        <a:bodyPr/>
        <a:lstStyle/>
        <a:p>
          <a:endParaRPr lang="x-none"/>
        </a:p>
      </dgm:t>
    </dgm:pt>
    <dgm:pt modelId="{222A489D-4702-4AEE-B377-65781A891817}" type="pres">
      <dgm:prSet presAssocID="{E0BE1874-91EC-4AF1-A644-1D64E24D4D98}" presName="connectorText" presStyleLbl="sibTrans2D1" presStyleIdx="2" presStyleCnt="7"/>
      <dgm:spPr/>
      <dgm:t>
        <a:bodyPr/>
        <a:lstStyle/>
        <a:p>
          <a:endParaRPr lang="x-none"/>
        </a:p>
      </dgm:t>
    </dgm:pt>
    <dgm:pt modelId="{C06FB839-D775-4136-8F51-391B42BEBAA2}" type="pres">
      <dgm:prSet presAssocID="{278C6983-A54D-4782-A29D-6BEEC7786E51}" presName="node" presStyleLbl="node1" presStyleIdx="3" presStyleCnt="7" custScaleX="109367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AD37B897-9AED-4303-86F5-7AE9E8DA2D76}" type="pres">
      <dgm:prSet presAssocID="{5516000E-7033-434E-AB11-952299D03FF0}" presName="sibTrans" presStyleLbl="sibTrans2D1" presStyleIdx="3" presStyleCnt="7"/>
      <dgm:spPr/>
      <dgm:t>
        <a:bodyPr/>
        <a:lstStyle/>
        <a:p>
          <a:endParaRPr lang="x-none"/>
        </a:p>
      </dgm:t>
    </dgm:pt>
    <dgm:pt modelId="{74ABEF25-5EF0-4608-A824-E223E0A60190}" type="pres">
      <dgm:prSet presAssocID="{5516000E-7033-434E-AB11-952299D03FF0}" presName="connectorText" presStyleLbl="sibTrans2D1" presStyleIdx="3" presStyleCnt="7"/>
      <dgm:spPr/>
      <dgm:t>
        <a:bodyPr/>
        <a:lstStyle/>
        <a:p>
          <a:endParaRPr lang="x-none"/>
        </a:p>
      </dgm:t>
    </dgm:pt>
    <dgm:pt modelId="{26E643DE-8663-44A8-90B0-CE0733DA7D2B}" type="pres">
      <dgm:prSet presAssocID="{A451E020-ED83-4A83-9877-F9A8E374B1B5}" presName="node" presStyleLbl="node1" presStyleIdx="4" presStyleCnt="7" custScaleX="116830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507DBB88-89D6-40AE-B3B0-2B5FA9D47E0F}" type="pres">
      <dgm:prSet presAssocID="{D463D8C7-565A-4BA0-82C3-F6DF28150115}" presName="sibTrans" presStyleLbl="sibTrans2D1" presStyleIdx="4" presStyleCnt="7"/>
      <dgm:spPr/>
      <dgm:t>
        <a:bodyPr/>
        <a:lstStyle/>
        <a:p>
          <a:endParaRPr lang="x-none"/>
        </a:p>
      </dgm:t>
    </dgm:pt>
    <dgm:pt modelId="{C43F3F63-01F2-4EB7-B35C-7601F24EFA89}" type="pres">
      <dgm:prSet presAssocID="{D463D8C7-565A-4BA0-82C3-F6DF28150115}" presName="connectorText" presStyleLbl="sibTrans2D1" presStyleIdx="4" presStyleCnt="7"/>
      <dgm:spPr/>
      <dgm:t>
        <a:bodyPr/>
        <a:lstStyle/>
        <a:p>
          <a:endParaRPr lang="x-none"/>
        </a:p>
      </dgm:t>
    </dgm:pt>
    <dgm:pt modelId="{D6B3AD32-CE93-4E2B-BF33-DFE97412256E}" type="pres">
      <dgm:prSet presAssocID="{2911ADC6-C145-4EA1-96ED-0050D83779EC}" presName="node" presStyleLbl="node1" presStyleIdx="5" presStyleCnt="7" custScaleX="109174" custScaleY="106141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14425548-7920-4E8C-84F1-E9F6BA99D432}" type="pres">
      <dgm:prSet presAssocID="{02F6D812-7FCC-4B73-BDB0-ED9DC6C023A1}" presName="sibTrans" presStyleLbl="sibTrans2D1" presStyleIdx="5" presStyleCnt="7"/>
      <dgm:spPr/>
      <dgm:t>
        <a:bodyPr/>
        <a:lstStyle/>
        <a:p>
          <a:endParaRPr lang="x-none"/>
        </a:p>
      </dgm:t>
    </dgm:pt>
    <dgm:pt modelId="{B6CAAC2F-D3A7-4D6C-8A3A-8F93377C03E2}" type="pres">
      <dgm:prSet presAssocID="{02F6D812-7FCC-4B73-BDB0-ED9DC6C023A1}" presName="connectorText" presStyleLbl="sibTrans2D1" presStyleIdx="5" presStyleCnt="7"/>
      <dgm:spPr/>
      <dgm:t>
        <a:bodyPr/>
        <a:lstStyle/>
        <a:p>
          <a:endParaRPr lang="x-none"/>
        </a:p>
      </dgm:t>
    </dgm:pt>
    <dgm:pt modelId="{B0DB5459-7E76-4481-A8B2-07A291DA693D}" type="pres">
      <dgm:prSet presAssocID="{E7D5AFFD-4EA6-4D57-97DA-3523777C1567}" presName="node" presStyleLbl="node1" presStyleIdx="6" presStyleCnt="7" custScaleX="118625" custScaleY="116138">
        <dgm:presLayoutVars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B3383283-AB6C-4677-B516-19C96E5A3D11}" type="pres">
      <dgm:prSet presAssocID="{C5EF95C0-DBCB-4721-BF66-7142F6D840AD}" presName="sibTrans" presStyleLbl="sibTrans2D1" presStyleIdx="6" presStyleCnt="7"/>
      <dgm:spPr/>
      <dgm:t>
        <a:bodyPr/>
        <a:lstStyle/>
        <a:p>
          <a:endParaRPr lang="x-none"/>
        </a:p>
      </dgm:t>
    </dgm:pt>
    <dgm:pt modelId="{1835B01F-5D89-4C26-B113-2092FA5ABBAE}" type="pres">
      <dgm:prSet presAssocID="{C5EF95C0-DBCB-4721-BF66-7142F6D840AD}" presName="connectorText" presStyleLbl="sibTrans2D1" presStyleIdx="6" presStyleCnt="7"/>
      <dgm:spPr/>
      <dgm:t>
        <a:bodyPr/>
        <a:lstStyle/>
        <a:p>
          <a:endParaRPr lang="x-none"/>
        </a:p>
      </dgm:t>
    </dgm:pt>
  </dgm:ptLst>
  <dgm:cxnLst>
    <dgm:cxn modelId="{7D3A445E-AEFD-41AD-8396-5CFD6A3050AC}" srcId="{8BD5CACD-5E8F-49E5-A665-DA22A4DF4E23}" destId="{9510DA3E-CB42-4080-B59E-2263E9124618}" srcOrd="2" destOrd="0" parTransId="{122C1436-1BE7-49A0-99E5-FFA4B4FAC477}" sibTransId="{E0BE1874-91EC-4AF1-A644-1D64E24D4D98}"/>
    <dgm:cxn modelId="{FCBF5093-6FC0-4FC9-9D96-3432EF059FF2}" type="presOf" srcId="{02F6D812-7FCC-4B73-BDB0-ED9DC6C023A1}" destId="{B6CAAC2F-D3A7-4D6C-8A3A-8F93377C03E2}" srcOrd="1" destOrd="0" presId="urn:microsoft.com/office/officeart/2005/8/layout/cycle2"/>
    <dgm:cxn modelId="{13C7359D-3700-4DF1-8B53-5B8285DF57E1}" srcId="{8BD5CACD-5E8F-49E5-A665-DA22A4DF4E23}" destId="{9ACB2EE8-3D28-40A8-B424-62ACF010F26D}" srcOrd="0" destOrd="0" parTransId="{F47BE8AE-DCE5-4DE9-8611-FD215FAD653B}" sibTransId="{473E9FE9-4290-4623-B1BB-AA1317EE85B3}"/>
    <dgm:cxn modelId="{77F2F17D-E771-4508-A9A1-62137073DFBB}" type="presOf" srcId="{278C6983-A54D-4782-A29D-6BEEC7786E51}" destId="{C06FB839-D775-4136-8F51-391B42BEBAA2}" srcOrd="0" destOrd="0" presId="urn:microsoft.com/office/officeart/2005/8/layout/cycle2"/>
    <dgm:cxn modelId="{14814CE5-F296-4F74-A186-BC03AF6C58D0}" type="presOf" srcId="{D463D8C7-565A-4BA0-82C3-F6DF28150115}" destId="{507DBB88-89D6-40AE-B3B0-2B5FA9D47E0F}" srcOrd="0" destOrd="0" presId="urn:microsoft.com/office/officeart/2005/8/layout/cycle2"/>
    <dgm:cxn modelId="{3487D109-3432-486F-83AF-54E141A542E6}" type="presOf" srcId="{E7D5AFFD-4EA6-4D57-97DA-3523777C1567}" destId="{B0DB5459-7E76-4481-A8B2-07A291DA693D}" srcOrd="0" destOrd="0" presId="urn:microsoft.com/office/officeart/2005/8/layout/cycle2"/>
    <dgm:cxn modelId="{7F3480E4-82DA-4955-9346-3800B47B9985}" type="presOf" srcId="{D463D8C7-565A-4BA0-82C3-F6DF28150115}" destId="{C43F3F63-01F2-4EB7-B35C-7601F24EFA89}" srcOrd="1" destOrd="0" presId="urn:microsoft.com/office/officeart/2005/8/layout/cycle2"/>
    <dgm:cxn modelId="{A43050C3-4D53-4533-933D-EB5D7CA6BDAB}" srcId="{8BD5CACD-5E8F-49E5-A665-DA22A4DF4E23}" destId="{E7D5AFFD-4EA6-4D57-97DA-3523777C1567}" srcOrd="6" destOrd="0" parTransId="{F1B5D0D6-718D-46E8-87FE-5963D0A47F0A}" sibTransId="{C5EF95C0-DBCB-4721-BF66-7142F6D840AD}"/>
    <dgm:cxn modelId="{71862D55-F52C-4109-ACD1-CDB608BDCA22}" srcId="{8BD5CACD-5E8F-49E5-A665-DA22A4DF4E23}" destId="{2911ADC6-C145-4EA1-96ED-0050D83779EC}" srcOrd="5" destOrd="0" parTransId="{F03648F1-5149-40B4-A418-27EB1A024520}" sibTransId="{02F6D812-7FCC-4B73-BDB0-ED9DC6C023A1}"/>
    <dgm:cxn modelId="{8A062209-E176-476B-BFCF-2ED113B2F867}" type="presOf" srcId="{5516000E-7033-434E-AB11-952299D03FF0}" destId="{AD37B897-9AED-4303-86F5-7AE9E8DA2D76}" srcOrd="0" destOrd="0" presId="urn:microsoft.com/office/officeart/2005/8/layout/cycle2"/>
    <dgm:cxn modelId="{CD1868DB-DC15-42ED-B60D-EBE8623F31B9}" srcId="{8BD5CACD-5E8F-49E5-A665-DA22A4DF4E23}" destId="{A451E020-ED83-4A83-9877-F9A8E374B1B5}" srcOrd="4" destOrd="0" parTransId="{9C1198DE-24FE-46AC-92E9-25A66ABD2288}" sibTransId="{D463D8C7-565A-4BA0-82C3-F6DF28150115}"/>
    <dgm:cxn modelId="{32941E04-370E-4FE3-8182-AB965576C58D}" type="presOf" srcId="{473E9FE9-4290-4623-B1BB-AA1317EE85B3}" destId="{68188EF9-42F9-4E44-A05F-7E6CA2792D32}" srcOrd="0" destOrd="0" presId="urn:microsoft.com/office/officeart/2005/8/layout/cycle2"/>
    <dgm:cxn modelId="{6AA1E586-B7C8-4827-9BD8-B23556FDE7B2}" type="presOf" srcId="{9510DA3E-CB42-4080-B59E-2263E9124618}" destId="{0837A7A4-306C-461F-989E-E8ECB7EFC5ED}" srcOrd="0" destOrd="0" presId="urn:microsoft.com/office/officeart/2005/8/layout/cycle2"/>
    <dgm:cxn modelId="{471A2D9E-7A74-48AF-B640-49BC292BF6D7}" type="presOf" srcId="{473E9FE9-4290-4623-B1BB-AA1317EE85B3}" destId="{A6016B34-633D-4CE8-BE23-1E2EF8528451}" srcOrd="1" destOrd="0" presId="urn:microsoft.com/office/officeart/2005/8/layout/cycle2"/>
    <dgm:cxn modelId="{FE3AB48F-84D9-4541-8363-ED0246C00B3C}" type="presOf" srcId="{E0BE1874-91EC-4AF1-A644-1D64E24D4D98}" destId="{222A489D-4702-4AEE-B377-65781A891817}" srcOrd="1" destOrd="0" presId="urn:microsoft.com/office/officeart/2005/8/layout/cycle2"/>
    <dgm:cxn modelId="{F179D40B-D376-4349-99CE-2DBF92F92FD3}" type="presOf" srcId="{C5EF95C0-DBCB-4721-BF66-7142F6D840AD}" destId="{B3383283-AB6C-4677-B516-19C96E5A3D11}" srcOrd="0" destOrd="0" presId="urn:microsoft.com/office/officeart/2005/8/layout/cycle2"/>
    <dgm:cxn modelId="{0711EE12-4BDB-4DD8-990D-79D12F1CBF9B}" type="presOf" srcId="{D857025D-7E28-47E0-8D63-9E9F27D44D6A}" destId="{63C379BE-6D1A-432D-B912-738B4BF1F178}" srcOrd="0" destOrd="0" presId="urn:microsoft.com/office/officeart/2005/8/layout/cycle2"/>
    <dgm:cxn modelId="{D6063DB9-3AB3-452C-92B3-D021E762CFE1}" type="presOf" srcId="{9ACB2EE8-3D28-40A8-B424-62ACF010F26D}" destId="{A12BE574-E5F0-485F-A1C6-D66BC1A307DC}" srcOrd="0" destOrd="0" presId="urn:microsoft.com/office/officeart/2005/8/layout/cycle2"/>
    <dgm:cxn modelId="{498818F0-9B9F-4BBD-81B5-2CCD34B086EB}" srcId="{8BD5CACD-5E8F-49E5-A665-DA22A4DF4E23}" destId="{278C6983-A54D-4782-A29D-6BEEC7786E51}" srcOrd="3" destOrd="0" parTransId="{660191FA-3864-4F2F-A1F4-EDAF3A080335}" sibTransId="{5516000E-7033-434E-AB11-952299D03FF0}"/>
    <dgm:cxn modelId="{5BEAAB81-A808-44CD-A8E5-34BCD1142AFA}" type="presOf" srcId="{A451E020-ED83-4A83-9877-F9A8E374B1B5}" destId="{26E643DE-8663-44A8-90B0-CE0733DA7D2B}" srcOrd="0" destOrd="0" presId="urn:microsoft.com/office/officeart/2005/8/layout/cycle2"/>
    <dgm:cxn modelId="{E35C15B6-7F8C-4183-A5F3-CABA4A2607C0}" type="presOf" srcId="{E0BE1874-91EC-4AF1-A644-1D64E24D4D98}" destId="{B9FE4DB5-C727-48E7-942B-AAC85B48EA43}" srcOrd="0" destOrd="0" presId="urn:microsoft.com/office/officeart/2005/8/layout/cycle2"/>
    <dgm:cxn modelId="{2866713F-76E8-4468-AC4D-C089DB9ED0E4}" type="presOf" srcId="{5516000E-7033-434E-AB11-952299D03FF0}" destId="{74ABEF25-5EF0-4608-A824-E223E0A60190}" srcOrd="1" destOrd="0" presId="urn:microsoft.com/office/officeart/2005/8/layout/cycle2"/>
    <dgm:cxn modelId="{6E0EE7F8-80E7-4BDB-B6E9-24405BA6AFEA}" srcId="{8BD5CACD-5E8F-49E5-A665-DA22A4DF4E23}" destId="{D857025D-7E28-47E0-8D63-9E9F27D44D6A}" srcOrd="1" destOrd="0" parTransId="{BFBDED15-EB74-44EE-BF1E-FF916DE06374}" sibTransId="{9609AD62-5835-49B0-826E-909818653904}"/>
    <dgm:cxn modelId="{B76A16EF-14E5-45F6-80D4-940E458A6EF2}" type="presOf" srcId="{C5EF95C0-DBCB-4721-BF66-7142F6D840AD}" destId="{1835B01F-5D89-4C26-B113-2092FA5ABBAE}" srcOrd="1" destOrd="0" presId="urn:microsoft.com/office/officeart/2005/8/layout/cycle2"/>
    <dgm:cxn modelId="{A8193477-F69F-4973-9213-9BE96175797A}" type="presOf" srcId="{02F6D812-7FCC-4B73-BDB0-ED9DC6C023A1}" destId="{14425548-7920-4E8C-84F1-E9F6BA99D432}" srcOrd="0" destOrd="0" presId="urn:microsoft.com/office/officeart/2005/8/layout/cycle2"/>
    <dgm:cxn modelId="{7A7CAAB9-5240-487D-973E-DC2E77C88A48}" type="presOf" srcId="{9609AD62-5835-49B0-826E-909818653904}" destId="{5B42177C-BA2A-460A-A1BB-1398CF66B27D}" srcOrd="1" destOrd="0" presId="urn:microsoft.com/office/officeart/2005/8/layout/cycle2"/>
    <dgm:cxn modelId="{9B9B5F30-19FD-465C-893D-89A6BBAFFA3C}" type="presOf" srcId="{8BD5CACD-5E8F-49E5-A665-DA22A4DF4E23}" destId="{BDF3B711-F452-4A33-87CB-CE2F7C679A47}" srcOrd="0" destOrd="0" presId="urn:microsoft.com/office/officeart/2005/8/layout/cycle2"/>
    <dgm:cxn modelId="{4673E62D-2A7B-4F23-BE32-FB70AE227B01}" type="presOf" srcId="{9609AD62-5835-49B0-826E-909818653904}" destId="{806AF301-6EF6-4D10-9556-8068C260FE2D}" srcOrd="0" destOrd="0" presId="urn:microsoft.com/office/officeart/2005/8/layout/cycle2"/>
    <dgm:cxn modelId="{25CB76A3-DF7F-45D9-B105-44D8269CA82D}" type="presOf" srcId="{2911ADC6-C145-4EA1-96ED-0050D83779EC}" destId="{D6B3AD32-CE93-4E2B-BF33-DFE97412256E}" srcOrd="0" destOrd="0" presId="urn:microsoft.com/office/officeart/2005/8/layout/cycle2"/>
    <dgm:cxn modelId="{C45BA9E7-46D9-456D-B5C6-352844480CEA}" type="presParOf" srcId="{BDF3B711-F452-4A33-87CB-CE2F7C679A47}" destId="{A12BE574-E5F0-485F-A1C6-D66BC1A307DC}" srcOrd="0" destOrd="0" presId="urn:microsoft.com/office/officeart/2005/8/layout/cycle2"/>
    <dgm:cxn modelId="{0390B622-FC92-4A1D-B5F7-4AD5ADD1D64F}" type="presParOf" srcId="{BDF3B711-F452-4A33-87CB-CE2F7C679A47}" destId="{68188EF9-42F9-4E44-A05F-7E6CA2792D32}" srcOrd="1" destOrd="0" presId="urn:microsoft.com/office/officeart/2005/8/layout/cycle2"/>
    <dgm:cxn modelId="{5B464502-4103-43F6-9E72-54104F2C2EC4}" type="presParOf" srcId="{68188EF9-42F9-4E44-A05F-7E6CA2792D32}" destId="{A6016B34-633D-4CE8-BE23-1E2EF8528451}" srcOrd="0" destOrd="0" presId="urn:microsoft.com/office/officeart/2005/8/layout/cycle2"/>
    <dgm:cxn modelId="{BBE87544-6438-46F5-B6B6-CB766BBA9C76}" type="presParOf" srcId="{BDF3B711-F452-4A33-87CB-CE2F7C679A47}" destId="{63C379BE-6D1A-432D-B912-738B4BF1F178}" srcOrd="2" destOrd="0" presId="urn:microsoft.com/office/officeart/2005/8/layout/cycle2"/>
    <dgm:cxn modelId="{26A66F7E-B1D9-40B0-97EB-8A6B43B8D8D7}" type="presParOf" srcId="{BDF3B711-F452-4A33-87CB-CE2F7C679A47}" destId="{806AF301-6EF6-4D10-9556-8068C260FE2D}" srcOrd="3" destOrd="0" presId="urn:microsoft.com/office/officeart/2005/8/layout/cycle2"/>
    <dgm:cxn modelId="{5E2B2DF7-3A81-458F-919B-81F9F9FCCF73}" type="presParOf" srcId="{806AF301-6EF6-4D10-9556-8068C260FE2D}" destId="{5B42177C-BA2A-460A-A1BB-1398CF66B27D}" srcOrd="0" destOrd="0" presId="urn:microsoft.com/office/officeart/2005/8/layout/cycle2"/>
    <dgm:cxn modelId="{82D6F2DA-049F-4976-83DD-F897659AABC0}" type="presParOf" srcId="{BDF3B711-F452-4A33-87CB-CE2F7C679A47}" destId="{0837A7A4-306C-461F-989E-E8ECB7EFC5ED}" srcOrd="4" destOrd="0" presId="urn:microsoft.com/office/officeart/2005/8/layout/cycle2"/>
    <dgm:cxn modelId="{5E460536-DB69-44FD-AF17-9BEDB6B6C76F}" type="presParOf" srcId="{BDF3B711-F452-4A33-87CB-CE2F7C679A47}" destId="{B9FE4DB5-C727-48E7-942B-AAC85B48EA43}" srcOrd="5" destOrd="0" presId="urn:microsoft.com/office/officeart/2005/8/layout/cycle2"/>
    <dgm:cxn modelId="{B21D0AE7-F0CA-4B40-BD28-29C27C01DC51}" type="presParOf" srcId="{B9FE4DB5-C727-48E7-942B-AAC85B48EA43}" destId="{222A489D-4702-4AEE-B377-65781A891817}" srcOrd="0" destOrd="0" presId="urn:microsoft.com/office/officeart/2005/8/layout/cycle2"/>
    <dgm:cxn modelId="{16C33481-4437-44C7-A247-98B7A7112ACE}" type="presParOf" srcId="{BDF3B711-F452-4A33-87CB-CE2F7C679A47}" destId="{C06FB839-D775-4136-8F51-391B42BEBAA2}" srcOrd="6" destOrd="0" presId="urn:microsoft.com/office/officeart/2005/8/layout/cycle2"/>
    <dgm:cxn modelId="{949CBB55-EAD9-42BC-8FF8-AEBD5FFECA2B}" type="presParOf" srcId="{BDF3B711-F452-4A33-87CB-CE2F7C679A47}" destId="{AD37B897-9AED-4303-86F5-7AE9E8DA2D76}" srcOrd="7" destOrd="0" presId="urn:microsoft.com/office/officeart/2005/8/layout/cycle2"/>
    <dgm:cxn modelId="{7C2571C3-FCE8-4420-820C-BC6A57CA504A}" type="presParOf" srcId="{AD37B897-9AED-4303-86F5-7AE9E8DA2D76}" destId="{74ABEF25-5EF0-4608-A824-E223E0A60190}" srcOrd="0" destOrd="0" presId="urn:microsoft.com/office/officeart/2005/8/layout/cycle2"/>
    <dgm:cxn modelId="{3EC14FB2-7A11-4784-8ADA-3CF0035A4EB6}" type="presParOf" srcId="{BDF3B711-F452-4A33-87CB-CE2F7C679A47}" destId="{26E643DE-8663-44A8-90B0-CE0733DA7D2B}" srcOrd="8" destOrd="0" presId="urn:microsoft.com/office/officeart/2005/8/layout/cycle2"/>
    <dgm:cxn modelId="{30B1D4EC-C53A-4F34-979E-682A461FC976}" type="presParOf" srcId="{BDF3B711-F452-4A33-87CB-CE2F7C679A47}" destId="{507DBB88-89D6-40AE-B3B0-2B5FA9D47E0F}" srcOrd="9" destOrd="0" presId="urn:microsoft.com/office/officeart/2005/8/layout/cycle2"/>
    <dgm:cxn modelId="{715286BA-234E-492B-B11C-BECD9FAB4364}" type="presParOf" srcId="{507DBB88-89D6-40AE-B3B0-2B5FA9D47E0F}" destId="{C43F3F63-01F2-4EB7-B35C-7601F24EFA89}" srcOrd="0" destOrd="0" presId="urn:microsoft.com/office/officeart/2005/8/layout/cycle2"/>
    <dgm:cxn modelId="{32AF5F3B-B1F9-4157-92D1-A279AF7B9972}" type="presParOf" srcId="{BDF3B711-F452-4A33-87CB-CE2F7C679A47}" destId="{D6B3AD32-CE93-4E2B-BF33-DFE97412256E}" srcOrd="10" destOrd="0" presId="urn:microsoft.com/office/officeart/2005/8/layout/cycle2"/>
    <dgm:cxn modelId="{C75CB204-362A-4E3E-A448-8B2E335ED4A7}" type="presParOf" srcId="{BDF3B711-F452-4A33-87CB-CE2F7C679A47}" destId="{14425548-7920-4E8C-84F1-E9F6BA99D432}" srcOrd="11" destOrd="0" presId="urn:microsoft.com/office/officeart/2005/8/layout/cycle2"/>
    <dgm:cxn modelId="{CD0361ED-EAE0-4801-998E-D698838E0BA9}" type="presParOf" srcId="{14425548-7920-4E8C-84F1-E9F6BA99D432}" destId="{B6CAAC2F-D3A7-4D6C-8A3A-8F93377C03E2}" srcOrd="0" destOrd="0" presId="urn:microsoft.com/office/officeart/2005/8/layout/cycle2"/>
    <dgm:cxn modelId="{091F6CA7-580A-4B50-ADBC-45B3D28BD3DB}" type="presParOf" srcId="{BDF3B711-F452-4A33-87CB-CE2F7C679A47}" destId="{B0DB5459-7E76-4481-A8B2-07A291DA693D}" srcOrd="12" destOrd="0" presId="urn:microsoft.com/office/officeart/2005/8/layout/cycle2"/>
    <dgm:cxn modelId="{F659293F-C013-420C-B2A0-E9CB53C5CEF0}" type="presParOf" srcId="{BDF3B711-F452-4A33-87CB-CE2F7C679A47}" destId="{B3383283-AB6C-4677-B516-19C96E5A3D11}" srcOrd="13" destOrd="0" presId="urn:microsoft.com/office/officeart/2005/8/layout/cycle2"/>
    <dgm:cxn modelId="{834B24C8-6D8C-4362-8E7E-B96D772417B6}" type="presParOf" srcId="{B3383283-AB6C-4677-B516-19C96E5A3D11}" destId="{1835B01F-5D89-4C26-B113-2092FA5ABBA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C1C086-CA06-470B-8BCC-47BF1BAE20E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D1C12C1D-6E20-49B7-A6D3-7845AD0F32F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x-none" dirty="0" smtClean="0"/>
            <a:t>   </a:t>
          </a:r>
          <a:r>
            <a:rPr lang="x-none" baseline="0" dirty="0" smtClean="0">
              <a:solidFill>
                <a:schemeClr val="tx1"/>
              </a:solidFill>
            </a:rPr>
            <a:t>.</a:t>
          </a:r>
          <a:endParaRPr lang="x-none" baseline="0" dirty="0">
            <a:solidFill>
              <a:schemeClr val="tx1"/>
            </a:solidFill>
          </a:endParaRPr>
        </a:p>
      </dgm:t>
    </dgm:pt>
    <dgm:pt modelId="{0D599B22-EDAD-4D33-A6A3-F3121695E550}" type="parTrans" cxnId="{A4B913EB-D0F1-440B-B047-6D14DA76ED9E}">
      <dgm:prSet/>
      <dgm:spPr/>
      <dgm:t>
        <a:bodyPr/>
        <a:lstStyle/>
        <a:p>
          <a:endParaRPr lang="x-none"/>
        </a:p>
      </dgm:t>
    </dgm:pt>
    <dgm:pt modelId="{793F13FD-F19D-46FD-88ED-ED35FC634BD6}" type="sibTrans" cxnId="{A4B913EB-D0F1-440B-B047-6D14DA76ED9E}">
      <dgm:prSet/>
      <dgm:spPr/>
      <dgm:t>
        <a:bodyPr/>
        <a:lstStyle/>
        <a:p>
          <a:endParaRPr lang="x-none"/>
        </a:p>
      </dgm:t>
    </dgm:pt>
    <dgm:pt modelId="{201ACD01-7494-4E56-84C8-E55DF3814D8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x-none" dirty="0" smtClean="0"/>
            <a:t>.</a:t>
          </a:r>
          <a:endParaRPr lang="x-none" dirty="0"/>
        </a:p>
      </dgm:t>
    </dgm:pt>
    <dgm:pt modelId="{2DA8F748-8428-4BF1-BB5B-AB92E89A2DF9}" type="parTrans" cxnId="{1C4D4BB2-4F65-40B0-A316-0974EA7244BE}">
      <dgm:prSet/>
      <dgm:spPr/>
      <dgm:t>
        <a:bodyPr/>
        <a:lstStyle/>
        <a:p>
          <a:endParaRPr lang="x-none"/>
        </a:p>
      </dgm:t>
    </dgm:pt>
    <dgm:pt modelId="{8B538A3D-4CDA-412C-B543-D69F66B76F2C}" type="sibTrans" cxnId="{1C4D4BB2-4F65-40B0-A316-0974EA7244BE}">
      <dgm:prSet/>
      <dgm:spPr/>
      <dgm:t>
        <a:bodyPr/>
        <a:lstStyle/>
        <a:p>
          <a:endParaRPr lang="x-none"/>
        </a:p>
      </dgm:t>
    </dgm:pt>
    <dgm:pt modelId="{4ED5A877-C79A-4C25-A907-30FA88EC1DCD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x-none" dirty="0" smtClean="0"/>
            <a:t>.</a:t>
          </a:r>
          <a:endParaRPr lang="x-none" dirty="0"/>
        </a:p>
      </dgm:t>
    </dgm:pt>
    <dgm:pt modelId="{69A676FC-A89B-4163-AE8D-9EEBFAC0F933}" type="parTrans" cxnId="{C2275850-41EF-4400-9905-3CC4D6B3E81D}">
      <dgm:prSet/>
      <dgm:spPr/>
      <dgm:t>
        <a:bodyPr/>
        <a:lstStyle/>
        <a:p>
          <a:endParaRPr lang="x-none"/>
        </a:p>
      </dgm:t>
    </dgm:pt>
    <dgm:pt modelId="{32ADCC44-6DDD-4264-8FD9-8E4A4335D70C}" type="sibTrans" cxnId="{C2275850-41EF-4400-9905-3CC4D6B3E81D}">
      <dgm:prSet/>
      <dgm:spPr/>
      <dgm:t>
        <a:bodyPr/>
        <a:lstStyle/>
        <a:p>
          <a:endParaRPr lang="x-none"/>
        </a:p>
      </dgm:t>
    </dgm:pt>
    <dgm:pt modelId="{9DA56C3F-C806-46B9-8051-9A2FB8AF0968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x-none" baseline="0" dirty="0" smtClean="0">
              <a:solidFill>
                <a:srgbClr val="FFC000"/>
              </a:solidFill>
            </a:rPr>
            <a:t>.</a:t>
          </a:r>
          <a:endParaRPr lang="x-none" baseline="0" dirty="0">
            <a:solidFill>
              <a:srgbClr val="FFC000"/>
            </a:solidFill>
          </a:endParaRPr>
        </a:p>
      </dgm:t>
    </dgm:pt>
    <dgm:pt modelId="{91982080-A329-461E-A31C-E1DDB4E4D62F}" type="parTrans" cxnId="{8A92F8FF-5888-4C03-9FC9-2DA1E7D36F48}">
      <dgm:prSet/>
      <dgm:spPr/>
      <dgm:t>
        <a:bodyPr/>
        <a:lstStyle/>
        <a:p>
          <a:endParaRPr lang="x-none"/>
        </a:p>
      </dgm:t>
    </dgm:pt>
    <dgm:pt modelId="{646074AD-3DEE-4712-BB33-46A8410DEBE7}" type="sibTrans" cxnId="{8A92F8FF-5888-4C03-9FC9-2DA1E7D36F48}">
      <dgm:prSet/>
      <dgm:spPr/>
      <dgm:t>
        <a:bodyPr/>
        <a:lstStyle/>
        <a:p>
          <a:endParaRPr lang="x-none"/>
        </a:p>
      </dgm:t>
    </dgm:pt>
    <dgm:pt modelId="{D5B06296-CB5E-45E0-AC8D-11D95FF81C0D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x-none" baseline="0" dirty="0" smtClean="0">
              <a:solidFill>
                <a:srgbClr val="FF0000"/>
              </a:solidFill>
            </a:rPr>
            <a:t>.</a:t>
          </a:r>
          <a:endParaRPr lang="x-none" baseline="0" dirty="0">
            <a:solidFill>
              <a:srgbClr val="FF0000"/>
            </a:solidFill>
          </a:endParaRPr>
        </a:p>
      </dgm:t>
    </dgm:pt>
    <dgm:pt modelId="{2C72608D-A479-4E05-8E0A-A50C60D0ED0E}" type="sibTrans" cxnId="{CBDD40E6-3C6D-416C-9266-D30823742B7A}">
      <dgm:prSet/>
      <dgm:spPr/>
      <dgm:t>
        <a:bodyPr/>
        <a:lstStyle/>
        <a:p>
          <a:endParaRPr lang="x-none"/>
        </a:p>
      </dgm:t>
    </dgm:pt>
    <dgm:pt modelId="{954D0E2E-9AEF-48B7-863C-3BA6FDE8B955}" type="parTrans" cxnId="{CBDD40E6-3C6D-416C-9266-D30823742B7A}">
      <dgm:prSet/>
      <dgm:spPr/>
      <dgm:t>
        <a:bodyPr/>
        <a:lstStyle/>
        <a:p>
          <a:endParaRPr lang="x-none"/>
        </a:p>
      </dgm:t>
    </dgm:pt>
    <dgm:pt modelId="{7D12F7A7-CE94-42BE-B4E7-F79C850081AB}" type="pres">
      <dgm:prSet presAssocID="{4FC1C086-CA06-470B-8BCC-47BF1BAE20E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x-none"/>
        </a:p>
      </dgm:t>
    </dgm:pt>
    <dgm:pt modelId="{D6A632F6-38A5-4AB3-B15E-33D6D172CEB4}" type="pres">
      <dgm:prSet presAssocID="{4FC1C086-CA06-470B-8BCC-47BF1BAE20E5}" presName="matrix" presStyleCnt="0"/>
      <dgm:spPr/>
    </dgm:pt>
    <dgm:pt modelId="{CA73DD50-A83F-4099-8B8B-84760325FB5E}" type="pres">
      <dgm:prSet presAssocID="{4FC1C086-CA06-470B-8BCC-47BF1BAE20E5}" presName="tile1" presStyleLbl="node1" presStyleIdx="0" presStyleCnt="4"/>
      <dgm:spPr/>
      <dgm:t>
        <a:bodyPr/>
        <a:lstStyle/>
        <a:p>
          <a:endParaRPr lang="x-none"/>
        </a:p>
      </dgm:t>
    </dgm:pt>
    <dgm:pt modelId="{91D3494C-F66C-4FC5-AC8C-51BFC44A0A14}" type="pres">
      <dgm:prSet presAssocID="{4FC1C086-CA06-470B-8BCC-47BF1BAE20E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C9052C73-2156-4E21-9AE2-39175250242D}" type="pres">
      <dgm:prSet presAssocID="{4FC1C086-CA06-470B-8BCC-47BF1BAE20E5}" presName="tile2" presStyleLbl="node1" presStyleIdx="1" presStyleCnt="4"/>
      <dgm:spPr/>
      <dgm:t>
        <a:bodyPr/>
        <a:lstStyle/>
        <a:p>
          <a:endParaRPr lang="x-none"/>
        </a:p>
      </dgm:t>
    </dgm:pt>
    <dgm:pt modelId="{EEEDCDA2-C8B8-4B69-8EDC-05C0C8E83BC7}" type="pres">
      <dgm:prSet presAssocID="{4FC1C086-CA06-470B-8BCC-47BF1BAE20E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4B025A36-D6F5-46B3-B285-F42D2164D169}" type="pres">
      <dgm:prSet presAssocID="{4FC1C086-CA06-470B-8BCC-47BF1BAE20E5}" presName="tile3" presStyleLbl="node1" presStyleIdx="2" presStyleCnt="4"/>
      <dgm:spPr/>
      <dgm:t>
        <a:bodyPr/>
        <a:lstStyle/>
        <a:p>
          <a:endParaRPr lang="x-none"/>
        </a:p>
      </dgm:t>
    </dgm:pt>
    <dgm:pt modelId="{4883024D-C967-49D0-9FBC-9E725DE628F9}" type="pres">
      <dgm:prSet presAssocID="{4FC1C086-CA06-470B-8BCC-47BF1BAE20E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52D3101E-F498-427B-A54B-364441668F43}" type="pres">
      <dgm:prSet presAssocID="{4FC1C086-CA06-470B-8BCC-47BF1BAE20E5}" presName="tile4" presStyleLbl="node1" presStyleIdx="3" presStyleCnt="4"/>
      <dgm:spPr/>
      <dgm:t>
        <a:bodyPr/>
        <a:lstStyle/>
        <a:p>
          <a:endParaRPr lang="x-none"/>
        </a:p>
      </dgm:t>
    </dgm:pt>
    <dgm:pt modelId="{04C0715A-B17D-4AAB-912C-FB39A441017E}" type="pres">
      <dgm:prSet presAssocID="{4FC1C086-CA06-470B-8BCC-47BF1BAE20E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C6F18CFA-0018-4302-ACC9-931CC75C995D}" type="pres">
      <dgm:prSet presAssocID="{4FC1C086-CA06-470B-8BCC-47BF1BAE20E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x-none"/>
        </a:p>
      </dgm:t>
    </dgm:pt>
  </dgm:ptLst>
  <dgm:cxnLst>
    <dgm:cxn modelId="{EF35FFB0-E4A1-4F0B-A13E-5502AC2F6657}" type="presOf" srcId="{4ED5A877-C79A-4C25-A907-30FA88EC1DCD}" destId="{4B025A36-D6F5-46B3-B285-F42D2164D169}" srcOrd="0" destOrd="0" presId="urn:microsoft.com/office/officeart/2005/8/layout/matrix1"/>
    <dgm:cxn modelId="{6FB0A095-599D-4183-B038-954536D02C50}" type="presOf" srcId="{201ACD01-7494-4E56-84C8-E55DF3814D89}" destId="{EEEDCDA2-C8B8-4B69-8EDC-05C0C8E83BC7}" srcOrd="1" destOrd="0" presId="urn:microsoft.com/office/officeart/2005/8/layout/matrix1"/>
    <dgm:cxn modelId="{C2275850-41EF-4400-9905-3CC4D6B3E81D}" srcId="{D1C12C1D-6E20-49B7-A6D3-7845AD0F32F8}" destId="{4ED5A877-C79A-4C25-A907-30FA88EC1DCD}" srcOrd="2" destOrd="0" parTransId="{69A676FC-A89B-4163-AE8D-9EEBFAC0F933}" sibTransId="{32ADCC44-6DDD-4264-8FD9-8E4A4335D70C}"/>
    <dgm:cxn modelId="{8199F3E3-2666-4130-8BEA-5FB7473981C7}" type="presOf" srcId="{9DA56C3F-C806-46B9-8051-9A2FB8AF0968}" destId="{52D3101E-F498-427B-A54B-364441668F43}" srcOrd="0" destOrd="0" presId="urn:microsoft.com/office/officeart/2005/8/layout/matrix1"/>
    <dgm:cxn modelId="{1C4D4BB2-4F65-40B0-A316-0974EA7244BE}" srcId="{D1C12C1D-6E20-49B7-A6D3-7845AD0F32F8}" destId="{201ACD01-7494-4E56-84C8-E55DF3814D89}" srcOrd="1" destOrd="0" parTransId="{2DA8F748-8428-4BF1-BB5B-AB92E89A2DF9}" sibTransId="{8B538A3D-4CDA-412C-B543-D69F66B76F2C}"/>
    <dgm:cxn modelId="{41B026E4-C9E9-41CA-A9A5-9968C9426B11}" type="presOf" srcId="{D1C12C1D-6E20-49B7-A6D3-7845AD0F32F8}" destId="{C6F18CFA-0018-4302-ACC9-931CC75C995D}" srcOrd="0" destOrd="0" presId="urn:microsoft.com/office/officeart/2005/8/layout/matrix1"/>
    <dgm:cxn modelId="{CBDD40E6-3C6D-416C-9266-D30823742B7A}" srcId="{D1C12C1D-6E20-49B7-A6D3-7845AD0F32F8}" destId="{D5B06296-CB5E-45E0-AC8D-11D95FF81C0D}" srcOrd="0" destOrd="0" parTransId="{954D0E2E-9AEF-48B7-863C-3BA6FDE8B955}" sibTransId="{2C72608D-A479-4E05-8E0A-A50C60D0ED0E}"/>
    <dgm:cxn modelId="{29D7DA51-3B71-49A7-B613-D02E025FC3BC}" type="presOf" srcId="{4FC1C086-CA06-470B-8BCC-47BF1BAE20E5}" destId="{7D12F7A7-CE94-42BE-B4E7-F79C850081AB}" srcOrd="0" destOrd="0" presId="urn:microsoft.com/office/officeart/2005/8/layout/matrix1"/>
    <dgm:cxn modelId="{F8253C76-0317-492A-910E-E12AF88F55A5}" type="presOf" srcId="{9DA56C3F-C806-46B9-8051-9A2FB8AF0968}" destId="{04C0715A-B17D-4AAB-912C-FB39A441017E}" srcOrd="1" destOrd="0" presId="urn:microsoft.com/office/officeart/2005/8/layout/matrix1"/>
    <dgm:cxn modelId="{7932F8A0-0F25-4722-85DB-5E714CA42519}" type="presOf" srcId="{201ACD01-7494-4E56-84C8-E55DF3814D89}" destId="{C9052C73-2156-4E21-9AE2-39175250242D}" srcOrd="0" destOrd="0" presId="urn:microsoft.com/office/officeart/2005/8/layout/matrix1"/>
    <dgm:cxn modelId="{A4B913EB-D0F1-440B-B047-6D14DA76ED9E}" srcId="{4FC1C086-CA06-470B-8BCC-47BF1BAE20E5}" destId="{D1C12C1D-6E20-49B7-A6D3-7845AD0F32F8}" srcOrd="0" destOrd="0" parTransId="{0D599B22-EDAD-4D33-A6A3-F3121695E550}" sibTransId="{793F13FD-F19D-46FD-88ED-ED35FC634BD6}"/>
    <dgm:cxn modelId="{90AFCE0E-1402-4A36-AF7B-99D79ECC272E}" type="presOf" srcId="{D5B06296-CB5E-45E0-AC8D-11D95FF81C0D}" destId="{91D3494C-F66C-4FC5-AC8C-51BFC44A0A14}" srcOrd="1" destOrd="0" presId="urn:microsoft.com/office/officeart/2005/8/layout/matrix1"/>
    <dgm:cxn modelId="{8A92F8FF-5888-4C03-9FC9-2DA1E7D36F48}" srcId="{D1C12C1D-6E20-49B7-A6D3-7845AD0F32F8}" destId="{9DA56C3F-C806-46B9-8051-9A2FB8AF0968}" srcOrd="3" destOrd="0" parTransId="{91982080-A329-461E-A31C-E1DDB4E4D62F}" sibTransId="{646074AD-3DEE-4712-BB33-46A8410DEBE7}"/>
    <dgm:cxn modelId="{DB99928E-2E8D-4982-8BA4-CE4C05983A79}" type="presOf" srcId="{4ED5A877-C79A-4C25-A907-30FA88EC1DCD}" destId="{4883024D-C967-49D0-9FBC-9E725DE628F9}" srcOrd="1" destOrd="0" presId="urn:microsoft.com/office/officeart/2005/8/layout/matrix1"/>
    <dgm:cxn modelId="{533B2B7B-8244-4546-9F5E-2ACD335E2EC2}" type="presOf" srcId="{D5B06296-CB5E-45E0-AC8D-11D95FF81C0D}" destId="{CA73DD50-A83F-4099-8B8B-84760325FB5E}" srcOrd="0" destOrd="0" presId="urn:microsoft.com/office/officeart/2005/8/layout/matrix1"/>
    <dgm:cxn modelId="{8AF451D1-CF73-4472-826F-DD36D027A327}" type="presParOf" srcId="{7D12F7A7-CE94-42BE-B4E7-F79C850081AB}" destId="{D6A632F6-38A5-4AB3-B15E-33D6D172CEB4}" srcOrd="0" destOrd="0" presId="urn:microsoft.com/office/officeart/2005/8/layout/matrix1"/>
    <dgm:cxn modelId="{4D10049A-99E7-4B21-BA8D-FBD040AF29C5}" type="presParOf" srcId="{D6A632F6-38A5-4AB3-B15E-33D6D172CEB4}" destId="{CA73DD50-A83F-4099-8B8B-84760325FB5E}" srcOrd="0" destOrd="0" presId="urn:microsoft.com/office/officeart/2005/8/layout/matrix1"/>
    <dgm:cxn modelId="{2F28FF00-8186-4685-B779-2EB1941EF795}" type="presParOf" srcId="{D6A632F6-38A5-4AB3-B15E-33D6D172CEB4}" destId="{91D3494C-F66C-4FC5-AC8C-51BFC44A0A14}" srcOrd="1" destOrd="0" presId="urn:microsoft.com/office/officeart/2005/8/layout/matrix1"/>
    <dgm:cxn modelId="{1004BDDA-F2C8-43CB-8157-B9750858ADF5}" type="presParOf" srcId="{D6A632F6-38A5-4AB3-B15E-33D6D172CEB4}" destId="{C9052C73-2156-4E21-9AE2-39175250242D}" srcOrd="2" destOrd="0" presId="urn:microsoft.com/office/officeart/2005/8/layout/matrix1"/>
    <dgm:cxn modelId="{3BA75868-F243-4B3D-AF7C-6EAE8CD2085D}" type="presParOf" srcId="{D6A632F6-38A5-4AB3-B15E-33D6D172CEB4}" destId="{EEEDCDA2-C8B8-4B69-8EDC-05C0C8E83BC7}" srcOrd="3" destOrd="0" presId="urn:microsoft.com/office/officeart/2005/8/layout/matrix1"/>
    <dgm:cxn modelId="{F6C2DA86-F5B9-41F8-8D15-239B4E3D6FF2}" type="presParOf" srcId="{D6A632F6-38A5-4AB3-B15E-33D6D172CEB4}" destId="{4B025A36-D6F5-46B3-B285-F42D2164D169}" srcOrd="4" destOrd="0" presId="urn:microsoft.com/office/officeart/2005/8/layout/matrix1"/>
    <dgm:cxn modelId="{C9DB30C4-90EF-4F4A-9132-BF1BAAC34A8B}" type="presParOf" srcId="{D6A632F6-38A5-4AB3-B15E-33D6D172CEB4}" destId="{4883024D-C967-49D0-9FBC-9E725DE628F9}" srcOrd="5" destOrd="0" presId="urn:microsoft.com/office/officeart/2005/8/layout/matrix1"/>
    <dgm:cxn modelId="{0CBEE254-79C9-46D1-A9F7-0443FA4043CC}" type="presParOf" srcId="{D6A632F6-38A5-4AB3-B15E-33D6D172CEB4}" destId="{52D3101E-F498-427B-A54B-364441668F43}" srcOrd="6" destOrd="0" presId="urn:microsoft.com/office/officeart/2005/8/layout/matrix1"/>
    <dgm:cxn modelId="{3D276C30-A450-4177-8B5A-A3444C2E3019}" type="presParOf" srcId="{D6A632F6-38A5-4AB3-B15E-33D6D172CEB4}" destId="{04C0715A-B17D-4AAB-912C-FB39A441017E}" srcOrd="7" destOrd="0" presId="urn:microsoft.com/office/officeart/2005/8/layout/matrix1"/>
    <dgm:cxn modelId="{F6E11B31-923D-47C6-B2B9-5F31BFDBDA23}" type="presParOf" srcId="{7D12F7A7-CE94-42BE-B4E7-F79C850081AB}" destId="{C6F18CFA-0018-4302-ACC9-931CC75C995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5B86FD-6EB7-41ED-AA29-DDE88BA644CA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06C4C2-F79E-4DBE-9DCF-645034766121}">
      <dgm:prSet phldrT="[Text]" custT="1"/>
      <dgm:spPr/>
      <dgm:t>
        <a:bodyPr/>
        <a:lstStyle/>
        <a:p>
          <a:pPr algn="l"/>
          <a:endParaRPr lang="en-US" sz="1200" dirty="0"/>
        </a:p>
      </dgm:t>
    </dgm:pt>
    <dgm:pt modelId="{649783DD-2770-49BA-90C4-F377077919CB}" type="parTrans" cxnId="{DC04FDAE-5324-4335-84DF-730AE212924C}">
      <dgm:prSet/>
      <dgm:spPr/>
      <dgm:t>
        <a:bodyPr/>
        <a:lstStyle/>
        <a:p>
          <a:pPr algn="l"/>
          <a:endParaRPr lang="en-US"/>
        </a:p>
      </dgm:t>
    </dgm:pt>
    <dgm:pt modelId="{4078A55D-C922-479E-B486-1D2D50A0E23C}" type="sibTrans" cxnId="{DC04FDAE-5324-4335-84DF-730AE212924C}">
      <dgm:prSet/>
      <dgm:spPr/>
      <dgm:t>
        <a:bodyPr/>
        <a:lstStyle/>
        <a:p>
          <a:pPr algn="l"/>
          <a:endParaRPr lang="en-US"/>
        </a:p>
      </dgm:t>
    </dgm:pt>
    <dgm:pt modelId="{F9A13CD7-8CE0-4D11-B161-C6FFCF54CF70}">
      <dgm:prSet phldrT="[Text]" phldr="1"/>
      <dgm:spPr/>
      <dgm:t>
        <a:bodyPr/>
        <a:lstStyle/>
        <a:p>
          <a:pPr algn="l"/>
          <a:endParaRPr lang="en-US" dirty="0"/>
        </a:p>
      </dgm:t>
    </dgm:pt>
    <dgm:pt modelId="{BA8B5CF9-EC28-4705-B6E4-4B1CB3B14EA4}" type="sibTrans" cxnId="{21B4300D-2D39-4265-AE6B-565F0B94B110}">
      <dgm:prSet/>
      <dgm:spPr/>
      <dgm:t>
        <a:bodyPr/>
        <a:lstStyle/>
        <a:p>
          <a:pPr algn="l"/>
          <a:endParaRPr lang="en-US"/>
        </a:p>
      </dgm:t>
    </dgm:pt>
    <dgm:pt modelId="{DE16530E-DECB-45C8-A0B5-9BD6A457BC38}" type="parTrans" cxnId="{21B4300D-2D39-4265-AE6B-565F0B94B110}">
      <dgm:prSet/>
      <dgm:spPr/>
      <dgm:t>
        <a:bodyPr/>
        <a:lstStyle/>
        <a:p>
          <a:pPr algn="l"/>
          <a:endParaRPr lang="en-US"/>
        </a:p>
      </dgm:t>
    </dgm:pt>
    <dgm:pt modelId="{B06D5E84-3C1C-4F42-97E2-195D899D63FA}">
      <dgm:prSet/>
      <dgm:spPr/>
      <dgm:t>
        <a:bodyPr/>
        <a:lstStyle/>
        <a:p>
          <a:endParaRPr lang="en-US"/>
        </a:p>
      </dgm:t>
    </dgm:pt>
    <dgm:pt modelId="{729A711A-3F57-4377-B7AF-AF821287D691}" type="parTrans" cxnId="{5BB9D4A6-4D5F-4E63-B27A-9E8FDA0B8924}">
      <dgm:prSet/>
      <dgm:spPr/>
      <dgm:t>
        <a:bodyPr/>
        <a:lstStyle/>
        <a:p>
          <a:pPr algn="l"/>
          <a:endParaRPr lang="en-US"/>
        </a:p>
      </dgm:t>
    </dgm:pt>
    <dgm:pt modelId="{74234F91-94AC-4FBD-B814-BFDC84DC0DC5}" type="sibTrans" cxnId="{5BB9D4A6-4D5F-4E63-B27A-9E8FDA0B8924}">
      <dgm:prSet/>
      <dgm:spPr/>
      <dgm:t>
        <a:bodyPr/>
        <a:lstStyle/>
        <a:p>
          <a:pPr algn="l"/>
          <a:endParaRPr lang="en-US"/>
        </a:p>
      </dgm:t>
    </dgm:pt>
    <dgm:pt modelId="{D2F55CB0-9B0E-4AA0-908D-162B3B0C314C}">
      <dgm:prSet/>
      <dgm:spPr/>
      <dgm:t>
        <a:bodyPr/>
        <a:lstStyle/>
        <a:p>
          <a:endParaRPr lang="en-US"/>
        </a:p>
      </dgm:t>
    </dgm:pt>
    <dgm:pt modelId="{2228259C-7761-4E6A-8F88-2654C03431AC}" type="parTrans" cxnId="{FD449C30-F59A-47F7-A138-9B62B664DA51}">
      <dgm:prSet/>
      <dgm:spPr/>
      <dgm:t>
        <a:bodyPr/>
        <a:lstStyle/>
        <a:p>
          <a:pPr algn="l"/>
          <a:endParaRPr lang="en-US"/>
        </a:p>
      </dgm:t>
    </dgm:pt>
    <dgm:pt modelId="{0F14A735-9661-4517-A1DE-C738BF92CA78}" type="sibTrans" cxnId="{FD449C30-F59A-47F7-A138-9B62B664DA51}">
      <dgm:prSet/>
      <dgm:spPr/>
      <dgm:t>
        <a:bodyPr/>
        <a:lstStyle/>
        <a:p>
          <a:pPr algn="l"/>
          <a:endParaRPr lang="en-US"/>
        </a:p>
      </dgm:t>
    </dgm:pt>
    <dgm:pt modelId="{529A5334-B3A4-4EA1-8EDF-BD18A45A3189}">
      <dgm:prSet/>
      <dgm:spPr/>
      <dgm:t>
        <a:bodyPr/>
        <a:lstStyle/>
        <a:p>
          <a:endParaRPr lang="en-US"/>
        </a:p>
      </dgm:t>
    </dgm:pt>
    <dgm:pt modelId="{333D5C57-183D-48AA-BCDF-DF5B53E18DDF}" type="parTrans" cxnId="{BB1A4765-F58B-4053-B9ED-02E89DC8D092}">
      <dgm:prSet/>
      <dgm:spPr/>
      <dgm:t>
        <a:bodyPr/>
        <a:lstStyle/>
        <a:p>
          <a:pPr algn="l"/>
          <a:endParaRPr lang="en-US"/>
        </a:p>
      </dgm:t>
    </dgm:pt>
    <dgm:pt modelId="{87715FCC-28A8-46DB-B411-BB74A528F892}" type="sibTrans" cxnId="{BB1A4765-F58B-4053-B9ED-02E89DC8D092}">
      <dgm:prSet/>
      <dgm:spPr/>
      <dgm:t>
        <a:bodyPr/>
        <a:lstStyle/>
        <a:p>
          <a:pPr algn="l"/>
          <a:endParaRPr lang="en-US"/>
        </a:p>
      </dgm:t>
    </dgm:pt>
    <dgm:pt modelId="{A44239B3-DFF3-47AD-B659-87BD371E0E24}">
      <dgm:prSet/>
      <dgm:spPr/>
      <dgm:t>
        <a:bodyPr/>
        <a:lstStyle/>
        <a:p>
          <a:endParaRPr lang="en-US"/>
        </a:p>
      </dgm:t>
    </dgm:pt>
    <dgm:pt modelId="{2EF8833F-41B5-4AAA-8D89-F58E62E19D12}" type="parTrans" cxnId="{9F5A1320-EFD9-4D8B-A614-101F56AFA0E9}">
      <dgm:prSet/>
      <dgm:spPr/>
      <dgm:t>
        <a:bodyPr/>
        <a:lstStyle/>
        <a:p>
          <a:pPr algn="l"/>
          <a:endParaRPr lang="en-US"/>
        </a:p>
      </dgm:t>
    </dgm:pt>
    <dgm:pt modelId="{47BED9C3-2E00-4AF3-8F47-694C932DBD53}" type="sibTrans" cxnId="{9F5A1320-EFD9-4D8B-A614-101F56AFA0E9}">
      <dgm:prSet/>
      <dgm:spPr/>
      <dgm:t>
        <a:bodyPr/>
        <a:lstStyle/>
        <a:p>
          <a:pPr algn="l"/>
          <a:endParaRPr lang="en-US"/>
        </a:p>
      </dgm:t>
    </dgm:pt>
    <dgm:pt modelId="{5B25E28B-3507-48A4-9F5D-611DD97BD311}">
      <dgm:prSet/>
      <dgm:spPr/>
      <dgm:t>
        <a:bodyPr/>
        <a:lstStyle/>
        <a:p>
          <a:endParaRPr lang="en-US"/>
        </a:p>
      </dgm:t>
    </dgm:pt>
    <dgm:pt modelId="{42A450C5-E472-472C-9F41-51986B22AE49}" type="parTrans" cxnId="{287EA096-0F20-4E95-9E58-593C6E3AEBAB}">
      <dgm:prSet/>
      <dgm:spPr/>
      <dgm:t>
        <a:bodyPr/>
        <a:lstStyle/>
        <a:p>
          <a:pPr algn="l"/>
          <a:endParaRPr lang="en-US"/>
        </a:p>
      </dgm:t>
    </dgm:pt>
    <dgm:pt modelId="{116F7E86-18B0-4DEA-92A9-41FD1968902F}" type="sibTrans" cxnId="{287EA096-0F20-4E95-9E58-593C6E3AEBAB}">
      <dgm:prSet/>
      <dgm:spPr/>
      <dgm:t>
        <a:bodyPr/>
        <a:lstStyle/>
        <a:p>
          <a:pPr algn="l"/>
          <a:endParaRPr lang="en-US"/>
        </a:p>
      </dgm:t>
    </dgm:pt>
    <dgm:pt modelId="{5AF762BA-CCB2-4426-B21E-6930F3329DEA}">
      <dgm:prSet/>
      <dgm:spPr/>
      <dgm:t>
        <a:bodyPr/>
        <a:lstStyle/>
        <a:p>
          <a:endParaRPr lang="en-US"/>
        </a:p>
      </dgm:t>
    </dgm:pt>
    <dgm:pt modelId="{704FE7CE-E91F-4ABC-8DD6-D7A01C7773FF}" type="parTrans" cxnId="{E487F6EF-EFFA-4BD8-AC64-A376BEE735AC}">
      <dgm:prSet/>
      <dgm:spPr/>
      <dgm:t>
        <a:bodyPr/>
        <a:lstStyle/>
        <a:p>
          <a:pPr algn="l"/>
          <a:endParaRPr lang="en-US"/>
        </a:p>
      </dgm:t>
    </dgm:pt>
    <dgm:pt modelId="{07DF922A-0543-4571-8BCB-CF07BB9D52DC}" type="sibTrans" cxnId="{E487F6EF-EFFA-4BD8-AC64-A376BEE735AC}">
      <dgm:prSet/>
      <dgm:spPr/>
      <dgm:t>
        <a:bodyPr/>
        <a:lstStyle/>
        <a:p>
          <a:pPr algn="l"/>
          <a:endParaRPr lang="en-US"/>
        </a:p>
      </dgm:t>
    </dgm:pt>
    <dgm:pt modelId="{3B42452B-637E-4153-B81F-5A50DF5A2B7E}">
      <dgm:prSet/>
      <dgm:spPr/>
      <dgm:t>
        <a:bodyPr/>
        <a:lstStyle/>
        <a:p>
          <a:pPr algn="l"/>
          <a:endParaRPr lang="x-none" i="1" dirty="0"/>
        </a:p>
      </dgm:t>
    </dgm:pt>
    <dgm:pt modelId="{FD6BF5A3-FEA9-4DC6-844C-DAF31619E4FE}" type="parTrans" cxnId="{292DC812-768D-486B-9F03-D36618AC18D3}">
      <dgm:prSet/>
      <dgm:spPr/>
      <dgm:t>
        <a:bodyPr/>
        <a:lstStyle/>
        <a:p>
          <a:pPr algn="l"/>
          <a:endParaRPr lang="en-US"/>
        </a:p>
      </dgm:t>
    </dgm:pt>
    <dgm:pt modelId="{02668164-56D0-44D6-9DB6-2FCD712FF7D6}" type="sibTrans" cxnId="{292DC812-768D-486B-9F03-D36618AC18D3}">
      <dgm:prSet/>
      <dgm:spPr/>
      <dgm:t>
        <a:bodyPr/>
        <a:lstStyle/>
        <a:p>
          <a:pPr algn="l"/>
          <a:endParaRPr lang="en-US"/>
        </a:p>
      </dgm:t>
    </dgm:pt>
    <dgm:pt modelId="{C9E1E9F5-9F7C-42EB-96AF-CC6DDAC92270}">
      <dgm:prSet/>
      <dgm:spPr/>
      <dgm:t>
        <a:bodyPr/>
        <a:lstStyle/>
        <a:p>
          <a:pPr algn="l"/>
          <a:endParaRPr lang="x-none" i="1" dirty="0" smtClean="0"/>
        </a:p>
      </dgm:t>
    </dgm:pt>
    <dgm:pt modelId="{8BA3F3F5-070B-4EB7-9653-3E2D1E48CF99}" type="parTrans" cxnId="{792620B0-8F6D-4D4B-8C7C-4A2952208ADF}">
      <dgm:prSet/>
      <dgm:spPr/>
      <dgm:t>
        <a:bodyPr/>
        <a:lstStyle/>
        <a:p>
          <a:pPr algn="l"/>
          <a:endParaRPr lang="en-US"/>
        </a:p>
      </dgm:t>
    </dgm:pt>
    <dgm:pt modelId="{06B29846-9D57-405A-AFA1-BF9E58DA12BD}" type="sibTrans" cxnId="{792620B0-8F6D-4D4B-8C7C-4A2952208ADF}">
      <dgm:prSet/>
      <dgm:spPr/>
      <dgm:t>
        <a:bodyPr/>
        <a:lstStyle/>
        <a:p>
          <a:pPr algn="l"/>
          <a:endParaRPr lang="en-US"/>
        </a:p>
      </dgm:t>
    </dgm:pt>
    <dgm:pt modelId="{689EA9C1-7EFB-46F0-8D0A-8FD6E4B533A7}">
      <dgm:prSet/>
      <dgm:spPr/>
      <dgm:t>
        <a:bodyPr/>
        <a:lstStyle/>
        <a:p>
          <a:pPr algn="l"/>
          <a:endParaRPr lang="en-US"/>
        </a:p>
      </dgm:t>
    </dgm:pt>
    <dgm:pt modelId="{EF70EF9C-10FF-49EF-87F8-C76409242C89}" type="parTrans" cxnId="{C2392C86-7DCD-4D64-A485-B78A751C58B3}">
      <dgm:prSet/>
      <dgm:spPr/>
      <dgm:t>
        <a:bodyPr/>
        <a:lstStyle/>
        <a:p>
          <a:pPr algn="l"/>
          <a:endParaRPr lang="en-US"/>
        </a:p>
      </dgm:t>
    </dgm:pt>
    <dgm:pt modelId="{DDFB1168-A234-4749-BFA7-04785765286C}" type="sibTrans" cxnId="{C2392C86-7DCD-4D64-A485-B78A751C58B3}">
      <dgm:prSet/>
      <dgm:spPr/>
      <dgm:t>
        <a:bodyPr/>
        <a:lstStyle/>
        <a:p>
          <a:pPr algn="l"/>
          <a:endParaRPr lang="en-US"/>
        </a:p>
      </dgm:t>
    </dgm:pt>
    <dgm:pt modelId="{DA3AB3F8-8201-4856-9969-1274DDD1E3BE}">
      <dgm:prSet/>
      <dgm:spPr/>
      <dgm:t>
        <a:bodyPr/>
        <a:lstStyle/>
        <a:p>
          <a:endParaRPr lang="en-US"/>
        </a:p>
      </dgm:t>
    </dgm:pt>
    <dgm:pt modelId="{9FFC2359-8B51-4AD6-918A-811FCC1A4E73}" type="parTrans" cxnId="{C893E768-DFDE-4EFB-BFA6-90C606BBEA6E}">
      <dgm:prSet/>
      <dgm:spPr/>
      <dgm:t>
        <a:bodyPr/>
        <a:lstStyle/>
        <a:p>
          <a:pPr algn="l"/>
          <a:endParaRPr lang="en-US"/>
        </a:p>
      </dgm:t>
    </dgm:pt>
    <dgm:pt modelId="{F57CD3B7-3684-4DE8-8FA6-690FC2FFC461}" type="sibTrans" cxnId="{C893E768-DFDE-4EFB-BFA6-90C606BBEA6E}">
      <dgm:prSet/>
      <dgm:spPr/>
      <dgm:t>
        <a:bodyPr/>
        <a:lstStyle/>
        <a:p>
          <a:pPr algn="l"/>
          <a:endParaRPr lang="en-US"/>
        </a:p>
      </dgm:t>
    </dgm:pt>
    <dgm:pt modelId="{71DAF25B-8FDF-4F45-9D01-300B31FCC638}">
      <dgm:prSet/>
      <dgm:spPr/>
      <dgm:t>
        <a:bodyPr/>
        <a:lstStyle/>
        <a:p>
          <a:endParaRPr lang="en-US"/>
        </a:p>
      </dgm:t>
    </dgm:pt>
    <dgm:pt modelId="{068EAD21-F72E-4F89-8E05-1964313804A3}" type="parTrans" cxnId="{8962C484-D1E1-4587-B4E5-78331A9C7EE7}">
      <dgm:prSet/>
      <dgm:spPr/>
      <dgm:t>
        <a:bodyPr/>
        <a:lstStyle/>
        <a:p>
          <a:pPr algn="l"/>
          <a:endParaRPr lang="en-US"/>
        </a:p>
      </dgm:t>
    </dgm:pt>
    <dgm:pt modelId="{4EE1A214-8A8E-4A09-BF1F-F6E110CF94CC}" type="sibTrans" cxnId="{8962C484-D1E1-4587-B4E5-78331A9C7EE7}">
      <dgm:prSet/>
      <dgm:spPr/>
      <dgm:t>
        <a:bodyPr/>
        <a:lstStyle/>
        <a:p>
          <a:pPr algn="l"/>
          <a:endParaRPr lang="en-US"/>
        </a:p>
      </dgm:t>
    </dgm:pt>
    <dgm:pt modelId="{89315D4E-1CEC-4529-92AD-3D9A6E64915A}">
      <dgm:prSet/>
      <dgm:spPr/>
      <dgm:t>
        <a:bodyPr/>
        <a:lstStyle/>
        <a:p>
          <a:endParaRPr lang="en-US"/>
        </a:p>
      </dgm:t>
    </dgm:pt>
    <dgm:pt modelId="{45CC9E08-E74A-4A4A-ADF3-5C464A076294}" type="parTrans" cxnId="{0C8449DE-A4FF-4D64-A14B-ED38CEECF8E9}">
      <dgm:prSet/>
      <dgm:spPr/>
      <dgm:t>
        <a:bodyPr/>
        <a:lstStyle/>
        <a:p>
          <a:pPr algn="l"/>
          <a:endParaRPr lang="en-US"/>
        </a:p>
      </dgm:t>
    </dgm:pt>
    <dgm:pt modelId="{875D3DCD-6E9A-47A0-B42B-C3F1A8E7C1A5}" type="sibTrans" cxnId="{0C8449DE-A4FF-4D64-A14B-ED38CEECF8E9}">
      <dgm:prSet/>
      <dgm:spPr/>
      <dgm:t>
        <a:bodyPr/>
        <a:lstStyle/>
        <a:p>
          <a:pPr algn="l"/>
          <a:endParaRPr lang="en-US"/>
        </a:p>
      </dgm:t>
    </dgm:pt>
    <dgm:pt modelId="{E96991FE-D3D8-4CCC-8433-DA3429BED7F8}">
      <dgm:prSet/>
      <dgm:spPr/>
      <dgm:t>
        <a:bodyPr/>
        <a:lstStyle/>
        <a:p>
          <a:endParaRPr lang="en-US"/>
        </a:p>
      </dgm:t>
    </dgm:pt>
    <dgm:pt modelId="{295FD4FA-333C-4F09-ADB6-192A61D0528F}" type="parTrans" cxnId="{F0786BB9-6C2C-44AA-9A41-F617F3E1C635}">
      <dgm:prSet/>
      <dgm:spPr/>
      <dgm:t>
        <a:bodyPr/>
        <a:lstStyle/>
        <a:p>
          <a:pPr algn="l"/>
          <a:endParaRPr lang="en-US"/>
        </a:p>
      </dgm:t>
    </dgm:pt>
    <dgm:pt modelId="{FB23AE6A-E2F9-4669-9094-3682B0E927D3}" type="sibTrans" cxnId="{F0786BB9-6C2C-44AA-9A41-F617F3E1C635}">
      <dgm:prSet/>
      <dgm:spPr/>
      <dgm:t>
        <a:bodyPr/>
        <a:lstStyle/>
        <a:p>
          <a:pPr algn="l"/>
          <a:endParaRPr lang="en-US"/>
        </a:p>
      </dgm:t>
    </dgm:pt>
    <dgm:pt modelId="{4B368260-29D7-4A6E-88DB-37C2A920D5B6}">
      <dgm:prSet/>
      <dgm:spPr/>
      <dgm:t>
        <a:bodyPr/>
        <a:lstStyle/>
        <a:p>
          <a:endParaRPr lang="en-US"/>
        </a:p>
      </dgm:t>
    </dgm:pt>
    <dgm:pt modelId="{973DFF1F-78C7-4739-A50A-52E44A26474D}" type="parTrans" cxnId="{F0F2F0D6-FB47-4223-B6C2-6C3FF5F5129D}">
      <dgm:prSet/>
      <dgm:spPr/>
      <dgm:t>
        <a:bodyPr/>
        <a:lstStyle/>
        <a:p>
          <a:pPr algn="l"/>
          <a:endParaRPr lang="en-US"/>
        </a:p>
      </dgm:t>
    </dgm:pt>
    <dgm:pt modelId="{E80C455C-4171-4088-B8F4-4F17D07EE2B0}" type="sibTrans" cxnId="{F0F2F0D6-FB47-4223-B6C2-6C3FF5F5129D}">
      <dgm:prSet/>
      <dgm:spPr/>
      <dgm:t>
        <a:bodyPr/>
        <a:lstStyle/>
        <a:p>
          <a:pPr algn="l"/>
          <a:endParaRPr lang="en-US"/>
        </a:p>
      </dgm:t>
    </dgm:pt>
    <dgm:pt modelId="{9EF41AB3-971B-461D-94A6-E60DBF093A0D}">
      <dgm:prSet/>
      <dgm:spPr/>
      <dgm:t>
        <a:bodyPr/>
        <a:lstStyle/>
        <a:p>
          <a:endParaRPr lang="en-US"/>
        </a:p>
      </dgm:t>
    </dgm:pt>
    <dgm:pt modelId="{071CAEB0-C883-44F6-8393-3D9B06F7E7E1}" type="parTrans" cxnId="{B64264B5-B032-436E-A0F3-5DC99ADB8A68}">
      <dgm:prSet/>
      <dgm:spPr/>
      <dgm:t>
        <a:bodyPr/>
        <a:lstStyle/>
        <a:p>
          <a:pPr algn="l"/>
          <a:endParaRPr lang="en-US"/>
        </a:p>
      </dgm:t>
    </dgm:pt>
    <dgm:pt modelId="{2B15EAE4-D9AB-40E8-B7B0-021EB67456C9}" type="sibTrans" cxnId="{B64264B5-B032-436E-A0F3-5DC99ADB8A68}">
      <dgm:prSet/>
      <dgm:spPr/>
      <dgm:t>
        <a:bodyPr/>
        <a:lstStyle/>
        <a:p>
          <a:pPr algn="l"/>
          <a:endParaRPr lang="en-US"/>
        </a:p>
      </dgm:t>
    </dgm:pt>
    <dgm:pt modelId="{F4233943-D488-4C95-93B1-BB6D1E467234}">
      <dgm:prSet/>
      <dgm:spPr/>
      <dgm:t>
        <a:bodyPr/>
        <a:lstStyle/>
        <a:p>
          <a:pPr algn="l"/>
          <a:endParaRPr lang="x-none" i="1" dirty="0"/>
        </a:p>
      </dgm:t>
    </dgm:pt>
    <dgm:pt modelId="{F74F3838-B8BB-4162-95EC-8E8C8540200F}" type="parTrans" cxnId="{8EE8B9A0-D4FF-489F-B13E-1E832223D894}">
      <dgm:prSet/>
      <dgm:spPr/>
      <dgm:t>
        <a:bodyPr/>
        <a:lstStyle/>
        <a:p>
          <a:pPr algn="l"/>
          <a:endParaRPr lang="en-US"/>
        </a:p>
      </dgm:t>
    </dgm:pt>
    <dgm:pt modelId="{FDB7EB38-2F4A-49F6-B0FE-802097FF5447}" type="sibTrans" cxnId="{8EE8B9A0-D4FF-489F-B13E-1E832223D894}">
      <dgm:prSet/>
      <dgm:spPr/>
      <dgm:t>
        <a:bodyPr/>
        <a:lstStyle/>
        <a:p>
          <a:pPr algn="l"/>
          <a:endParaRPr lang="en-US"/>
        </a:p>
      </dgm:t>
    </dgm:pt>
    <dgm:pt modelId="{BF341D1A-CB68-4085-A261-2E6A526675FA}">
      <dgm:prSet/>
      <dgm:spPr/>
      <dgm:t>
        <a:bodyPr/>
        <a:lstStyle/>
        <a:p>
          <a:pPr algn="l"/>
          <a:endParaRPr lang="x-none" i="1" dirty="0" smtClean="0"/>
        </a:p>
      </dgm:t>
    </dgm:pt>
    <dgm:pt modelId="{1456552C-18AC-4C32-AE25-3FF99A39F16B}" type="parTrans" cxnId="{AED1BF50-8130-4033-8890-F55503376F88}">
      <dgm:prSet/>
      <dgm:spPr/>
      <dgm:t>
        <a:bodyPr/>
        <a:lstStyle/>
        <a:p>
          <a:pPr algn="l"/>
          <a:endParaRPr lang="en-US"/>
        </a:p>
      </dgm:t>
    </dgm:pt>
    <dgm:pt modelId="{4E1C7334-982D-46EC-8469-291082D2DD6F}" type="sibTrans" cxnId="{AED1BF50-8130-4033-8890-F55503376F88}">
      <dgm:prSet/>
      <dgm:spPr/>
      <dgm:t>
        <a:bodyPr/>
        <a:lstStyle/>
        <a:p>
          <a:pPr algn="l"/>
          <a:endParaRPr lang="en-US"/>
        </a:p>
      </dgm:t>
    </dgm:pt>
    <dgm:pt modelId="{25F3F6F7-158D-41BF-94AA-9781D2EB9BA7}">
      <dgm:prSet/>
      <dgm:spPr/>
      <dgm:t>
        <a:bodyPr/>
        <a:lstStyle/>
        <a:p>
          <a:pPr algn="l"/>
          <a:endParaRPr lang="en-US"/>
        </a:p>
      </dgm:t>
    </dgm:pt>
    <dgm:pt modelId="{F00A9890-3E84-4A1F-BB4E-0E2D2273F0BE}" type="parTrans" cxnId="{67AE58EF-A0E1-4C43-8F32-C6896268AAA2}">
      <dgm:prSet/>
      <dgm:spPr/>
      <dgm:t>
        <a:bodyPr/>
        <a:lstStyle/>
        <a:p>
          <a:pPr algn="l"/>
          <a:endParaRPr lang="en-US"/>
        </a:p>
      </dgm:t>
    </dgm:pt>
    <dgm:pt modelId="{4171A110-2D86-40AB-9624-DF1904A43BBF}" type="sibTrans" cxnId="{67AE58EF-A0E1-4C43-8F32-C6896268AAA2}">
      <dgm:prSet/>
      <dgm:spPr/>
      <dgm:t>
        <a:bodyPr/>
        <a:lstStyle/>
        <a:p>
          <a:pPr algn="l"/>
          <a:endParaRPr lang="en-US"/>
        </a:p>
      </dgm:t>
    </dgm:pt>
    <dgm:pt modelId="{DCB7268E-7A5D-4939-AE1D-222CE9A62AB0}" type="pres">
      <dgm:prSet presAssocID="{555B86FD-6EB7-41ED-AA29-DDE88BA644C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x-none"/>
        </a:p>
      </dgm:t>
    </dgm:pt>
    <dgm:pt modelId="{77D2AE01-7188-4DD3-BDDC-400600831677}" type="pres">
      <dgm:prSet presAssocID="{4706C4C2-F79E-4DBE-9DCF-645034766121}" presName="upArrow" presStyleLbl="node1" presStyleIdx="0" presStyleCnt="2" custScaleX="41938" custScaleY="199721" custLinFactNeighborX="-16101" custLinFactNeighborY="45134"/>
      <dgm:spPr/>
    </dgm:pt>
    <dgm:pt modelId="{397CD8DC-94A9-42C5-8A6E-5254AA6E9241}" type="pres">
      <dgm:prSet presAssocID="{4706C4C2-F79E-4DBE-9DCF-64503476612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x-none"/>
        </a:p>
      </dgm:t>
    </dgm:pt>
    <dgm:pt modelId="{EF054F13-29B1-4423-B80E-477E011624E7}" type="pres">
      <dgm:prSet presAssocID="{F9A13CD7-8CE0-4D11-B161-C6FFCF54CF70}" presName="downArrow" presStyleLbl="node1" presStyleIdx="1" presStyleCnt="2" custFlipHor="0" custScaleX="41567" custScaleY="201331" custLinFactX="17721" custLinFactNeighborX="100000" custLinFactNeighborY="-57265"/>
      <dgm:spPr>
        <a:solidFill>
          <a:schemeClr val="accent2"/>
        </a:solidFill>
      </dgm:spPr>
    </dgm:pt>
    <dgm:pt modelId="{716F1041-5D54-428C-B4C9-1807B4AFE7B3}" type="pres">
      <dgm:prSet presAssocID="{F9A13CD7-8CE0-4D11-B161-C6FFCF54CF70}" presName="downArrowText" presStyleLbl="revTx" presStyleIdx="1" presStyleCnt="2" custScaleX="41731" custScaleY="1410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B4300D-2D39-4265-AE6B-565F0B94B110}" srcId="{555B86FD-6EB7-41ED-AA29-DDE88BA644CA}" destId="{F9A13CD7-8CE0-4D11-B161-C6FFCF54CF70}" srcOrd="1" destOrd="0" parTransId="{DE16530E-DECB-45C8-A0B5-9BD6A457BC38}" sibTransId="{BA8B5CF9-EC28-4705-B6E4-4B1CB3B14EA4}"/>
    <dgm:cxn modelId="{FD449C30-F59A-47F7-A138-9B62B664DA51}" srcId="{B06D5E84-3C1C-4F42-97E2-195D899D63FA}" destId="{D2F55CB0-9B0E-4AA0-908D-162B3B0C314C}" srcOrd="0" destOrd="0" parTransId="{2228259C-7761-4E6A-8F88-2654C03431AC}" sibTransId="{0F14A735-9661-4517-A1DE-C738BF92CA78}"/>
    <dgm:cxn modelId="{F0F2F0D6-FB47-4223-B6C2-6C3FF5F5129D}" srcId="{DA3AB3F8-8201-4856-9969-1274DDD1E3BE}" destId="{4B368260-29D7-4A6E-88DB-37C2A920D5B6}" srcOrd="3" destOrd="0" parTransId="{973DFF1F-78C7-4739-A50A-52E44A26474D}" sibTransId="{E80C455C-4171-4088-B8F4-4F17D07EE2B0}"/>
    <dgm:cxn modelId="{5BB9D4A6-4D5F-4E63-B27A-9E8FDA0B8924}" srcId="{555B86FD-6EB7-41ED-AA29-DDE88BA644CA}" destId="{B06D5E84-3C1C-4F42-97E2-195D899D63FA}" srcOrd="2" destOrd="0" parTransId="{729A711A-3F57-4377-B7AF-AF821287D691}" sibTransId="{74234F91-94AC-4FBD-B814-BFDC84DC0DC5}"/>
    <dgm:cxn modelId="{B16D26B3-D12E-4AB5-85D7-9B8954CFBE87}" type="presOf" srcId="{4706C4C2-F79E-4DBE-9DCF-645034766121}" destId="{397CD8DC-94A9-42C5-8A6E-5254AA6E9241}" srcOrd="0" destOrd="0" presId="urn:microsoft.com/office/officeart/2005/8/layout/arrow4"/>
    <dgm:cxn modelId="{17409653-CA78-4308-9417-2D4B0DAE8859}" type="presOf" srcId="{F9A13CD7-8CE0-4D11-B161-C6FFCF54CF70}" destId="{716F1041-5D54-428C-B4C9-1807B4AFE7B3}" srcOrd="0" destOrd="0" presId="urn:microsoft.com/office/officeart/2005/8/layout/arrow4"/>
    <dgm:cxn modelId="{BB1A4765-F58B-4053-B9ED-02E89DC8D092}" srcId="{B06D5E84-3C1C-4F42-97E2-195D899D63FA}" destId="{529A5334-B3A4-4EA1-8EDF-BD18A45A3189}" srcOrd="1" destOrd="0" parTransId="{333D5C57-183D-48AA-BCDF-DF5B53E18DDF}" sibTransId="{87715FCC-28A8-46DB-B411-BB74A528F892}"/>
    <dgm:cxn modelId="{DC04FDAE-5324-4335-84DF-730AE212924C}" srcId="{555B86FD-6EB7-41ED-AA29-DDE88BA644CA}" destId="{4706C4C2-F79E-4DBE-9DCF-645034766121}" srcOrd="0" destOrd="0" parTransId="{649783DD-2770-49BA-90C4-F377077919CB}" sibTransId="{4078A55D-C922-479E-B486-1D2D50A0E23C}"/>
    <dgm:cxn modelId="{B64264B5-B032-436E-A0F3-5DC99ADB8A68}" srcId="{DA3AB3F8-8201-4856-9969-1274DDD1E3BE}" destId="{9EF41AB3-971B-461D-94A6-E60DBF093A0D}" srcOrd="4" destOrd="0" parTransId="{071CAEB0-C883-44F6-8393-3D9B06F7E7E1}" sibTransId="{2B15EAE4-D9AB-40E8-B7B0-021EB67456C9}"/>
    <dgm:cxn modelId="{AED1BF50-8130-4033-8890-F55503376F88}" srcId="{555B86FD-6EB7-41ED-AA29-DDE88BA644CA}" destId="{BF341D1A-CB68-4085-A261-2E6A526675FA}" srcOrd="6" destOrd="0" parTransId="{1456552C-18AC-4C32-AE25-3FF99A39F16B}" sibTransId="{4E1C7334-982D-46EC-8469-291082D2DD6F}"/>
    <dgm:cxn modelId="{8962C484-D1E1-4587-B4E5-78331A9C7EE7}" srcId="{DA3AB3F8-8201-4856-9969-1274DDD1E3BE}" destId="{71DAF25B-8FDF-4F45-9D01-300B31FCC638}" srcOrd="0" destOrd="0" parTransId="{068EAD21-F72E-4F89-8E05-1964313804A3}" sibTransId="{4EE1A214-8A8E-4A09-BF1F-F6E110CF94CC}"/>
    <dgm:cxn modelId="{8EE8B9A0-D4FF-489F-B13E-1E832223D894}" srcId="{DA3AB3F8-8201-4856-9969-1274DDD1E3BE}" destId="{F4233943-D488-4C95-93B1-BB6D1E467234}" srcOrd="5" destOrd="0" parTransId="{F74F3838-B8BB-4162-95EC-8E8C8540200F}" sibTransId="{FDB7EB38-2F4A-49F6-B0FE-802097FF5447}"/>
    <dgm:cxn modelId="{C2392C86-7DCD-4D64-A485-B78A751C58B3}" srcId="{555B86FD-6EB7-41ED-AA29-DDE88BA644CA}" destId="{689EA9C1-7EFB-46F0-8D0A-8FD6E4B533A7}" srcOrd="4" destOrd="0" parTransId="{EF70EF9C-10FF-49EF-87F8-C76409242C89}" sibTransId="{DDFB1168-A234-4749-BFA7-04785765286C}"/>
    <dgm:cxn modelId="{292DC812-768D-486B-9F03-D36618AC18D3}" srcId="{B06D5E84-3C1C-4F42-97E2-195D899D63FA}" destId="{3B42452B-637E-4153-B81F-5A50DF5A2B7E}" srcOrd="5" destOrd="0" parTransId="{FD6BF5A3-FEA9-4DC6-844C-DAF31619E4FE}" sibTransId="{02668164-56D0-44D6-9DB6-2FCD712FF7D6}"/>
    <dgm:cxn modelId="{287EA096-0F20-4E95-9E58-593C6E3AEBAB}" srcId="{B06D5E84-3C1C-4F42-97E2-195D899D63FA}" destId="{5B25E28B-3507-48A4-9F5D-611DD97BD311}" srcOrd="3" destOrd="0" parTransId="{42A450C5-E472-472C-9F41-51986B22AE49}" sibTransId="{116F7E86-18B0-4DEA-92A9-41FD1968902F}"/>
    <dgm:cxn modelId="{F0786BB9-6C2C-44AA-9A41-F617F3E1C635}" srcId="{DA3AB3F8-8201-4856-9969-1274DDD1E3BE}" destId="{E96991FE-D3D8-4CCC-8433-DA3429BED7F8}" srcOrd="2" destOrd="0" parTransId="{295FD4FA-333C-4F09-ADB6-192A61D0528F}" sibTransId="{FB23AE6A-E2F9-4669-9094-3682B0E927D3}"/>
    <dgm:cxn modelId="{792620B0-8F6D-4D4B-8C7C-4A2952208ADF}" srcId="{555B86FD-6EB7-41ED-AA29-DDE88BA644CA}" destId="{C9E1E9F5-9F7C-42EB-96AF-CC6DDAC92270}" srcOrd="3" destOrd="0" parTransId="{8BA3F3F5-070B-4EB7-9653-3E2D1E48CF99}" sibTransId="{06B29846-9D57-405A-AFA1-BF9E58DA12BD}"/>
    <dgm:cxn modelId="{0E8180BB-5D09-43A3-BF75-3134A5C8017E}" type="presOf" srcId="{555B86FD-6EB7-41ED-AA29-DDE88BA644CA}" destId="{DCB7268E-7A5D-4939-AE1D-222CE9A62AB0}" srcOrd="0" destOrd="0" presId="urn:microsoft.com/office/officeart/2005/8/layout/arrow4"/>
    <dgm:cxn modelId="{9F5A1320-EFD9-4D8B-A614-101F56AFA0E9}" srcId="{B06D5E84-3C1C-4F42-97E2-195D899D63FA}" destId="{A44239B3-DFF3-47AD-B659-87BD371E0E24}" srcOrd="2" destOrd="0" parTransId="{2EF8833F-41B5-4AAA-8D89-F58E62E19D12}" sibTransId="{47BED9C3-2E00-4AF3-8F47-694C932DBD53}"/>
    <dgm:cxn modelId="{67AE58EF-A0E1-4C43-8F32-C6896268AAA2}" srcId="{555B86FD-6EB7-41ED-AA29-DDE88BA644CA}" destId="{25F3F6F7-158D-41BF-94AA-9781D2EB9BA7}" srcOrd="7" destOrd="0" parTransId="{F00A9890-3E84-4A1F-BB4E-0E2D2273F0BE}" sibTransId="{4171A110-2D86-40AB-9624-DF1904A43BBF}"/>
    <dgm:cxn modelId="{0C8449DE-A4FF-4D64-A14B-ED38CEECF8E9}" srcId="{DA3AB3F8-8201-4856-9969-1274DDD1E3BE}" destId="{89315D4E-1CEC-4529-92AD-3D9A6E64915A}" srcOrd="1" destOrd="0" parTransId="{45CC9E08-E74A-4A4A-ADF3-5C464A076294}" sibTransId="{875D3DCD-6E9A-47A0-B42B-C3F1A8E7C1A5}"/>
    <dgm:cxn modelId="{C893E768-DFDE-4EFB-BFA6-90C606BBEA6E}" srcId="{555B86FD-6EB7-41ED-AA29-DDE88BA644CA}" destId="{DA3AB3F8-8201-4856-9969-1274DDD1E3BE}" srcOrd="5" destOrd="0" parTransId="{9FFC2359-8B51-4AD6-918A-811FCC1A4E73}" sibTransId="{F57CD3B7-3684-4DE8-8FA6-690FC2FFC461}"/>
    <dgm:cxn modelId="{E487F6EF-EFFA-4BD8-AC64-A376BEE735AC}" srcId="{B06D5E84-3C1C-4F42-97E2-195D899D63FA}" destId="{5AF762BA-CCB2-4426-B21E-6930F3329DEA}" srcOrd="4" destOrd="0" parTransId="{704FE7CE-E91F-4ABC-8DD6-D7A01C7773FF}" sibTransId="{07DF922A-0543-4571-8BCB-CF07BB9D52DC}"/>
    <dgm:cxn modelId="{C0015B1D-D2E2-49AF-8474-E3617D2B1A87}" type="presParOf" srcId="{DCB7268E-7A5D-4939-AE1D-222CE9A62AB0}" destId="{77D2AE01-7188-4DD3-BDDC-400600831677}" srcOrd="0" destOrd="0" presId="urn:microsoft.com/office/officeart/2005/8/layout/arrow4"/>
    <dgm:cxn modelId="{71808DAC-329B-4D12-9099-980F9A9BCF2F}" type="presParOf" srcId="{DCB7268E-7A5D-4939-AE1D-222CE9A62AB0}" destId="{397CD8DC-94A9-42C5-8A6E-5254AA6E9241}" srcOrd="1" destOrd="0" presId="urn:microsoft.com/office/officeart/2005/8/layout/arrow4"/>
    <dgm:cxn modelId="{995BE23C-BF82-4896-8B19-16815BFCA149}" type="presParOf" srcId="{DCB7268E-7A5D-4939-AE1D-222CE9A62AB0}" destId="{EF054F13-29B1-4423-B80E-477E011624E7}" srcOrd="2" destOrd="0" presId="urn:microsoft.com/office/officeart/2005/8/layout/arrow4"/>
    <dgm:cxn modelId="{FA9B2093-F4B2-43AE-ABEB-372C523E5707}" type="presParOf" srcId="{DCB7268E-7A5D-4939-AE1D-222CE9A62AB0}" destId="{716F1041-5D54-428C-B4C9-1807B4AFE7B3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461352-ECF4-418F-B26A-97C170AEE0D1}">
      <dsp:nvSpPr>
        <dsp:cNvPr id="0" name=""/>
        <dsp:cNvSpPr/>
      </dsp:nvSpPr>
      <dsp:spPr>
        <a:xfrm>
          <a:off x="1017134" y="1338228"/>
          <a:ext cx="2578298" cy="2578298"/>
        </a:xfrm>
        <a:prstGeom prst="ellipse">
          <a:avLst/>
        </a:prstGeom>
        <a:solidFill>
          <a:schemeClr val="accent2">
            <a:lumMod val="50000"/>
            <a:alpha val="50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Učesnici </a:t>
          </a:r>
          <a:r>
            <a:rPr lang="x-none" sz="2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</a:t>
          </a:r>
          <a:r>
            <a:rPr lang="x-none" sz="2400" i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x-none" sz="2400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izradi budžeta</a:t>
          </a:r>
          <a:endParaRPr lang="x-none" sz="2400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7134" y="1338228"/>
        <a:ext cx="2578298" cy="2578298"/>
      </dsp:txXfrm>
    </dsp:sp>
    <dsp:sp modelId="{D9CCDDA4-21CA-4D58-94DB-D1DD944B7E1E}">
      <dsp:nvSpPr>
        <dsp:cNvPr id="0" name=""/>
        <dsp:cNvSpPr/>
      </dsp:nvSpPr>
      <dsp:spPr>
        <a:xfrm>
          <a:off x="1479062" y="303738"/>
          <a:ext cx="1654442" cy="1289149"/>
        </a:xfrm>
        <a:prstGeom prst="ellipse">
          <a:avLst/>
        </a:prstGeom>
        <a:solidFill>
          <a:srgbClr val="92D050">
            <a:alpha val="50000"/>
          </a:srgb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b="0" i="1" kern="1200" dirty="0" smtClean="0"/>
            <a:t>Opštinska vlast i</a:t>
          </a:r>
          <a:r>
            <a:rPr lang="x-none" sz="1800" b="0" i="1" kern="1200" smtClean="0"/>
            <a:t> </a:t>
          </a:r>
          <a:r>
            <a:rPr lang="x-none" sz="1800" b="0" i="1" kern="1200" dirty="0" smtClean="0"/>
            <a:t>strukturne službe</a:t>
          </a:r>
          <a:endParaRPr lang="x-none" sz="1800" b="0" i="1" kern="1200" dirty="0"/>
        </a:p>
      </dsp:txBody>
      <dsp:txXfrm>
        <a:off x="1479062" y="303738"/>
        <a:ext cx="1654442" cy="1289149"/>
      </dsp:txXfrm>
    </dsp:sp>
    <dsp:sp modelId="{4D790F65-20ED-44FA-995A-2598A481D843}">
      <dsp:nvSpPr>
        <dsp:cNvPr id="0" name=""/>
        <dsp:cNvSpPr/>
      </dsp:nvSpPr>
      <dsp:spPr>
        <a:xfrm>
          <a:off x="3176188" y="1863853"/>
          <a:ext cx="1618320" cy="1527048"/>
        </a:xfrm>
        <a:prstGeom prst="ellipse">
          <a:avLst/>
        </a:prstGeom>
        <a:solidFill>
          <a:srgbClr val="FF0000">
            <a:alpha val="50000"/>
          </a:srgb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800" i="1" kern="1200" smtClean="0"/>
            <a:t>М</a:t>
          </a:r>
          <a:r>
            <a:rPr lang="x-none" sz="1800" i="1" kern="1200" dirty="0" smtClean="0"/>
            <a:t>esne zajednice</a:t>
          </a:r>
          <a:endParaRPr lang="x-none" sz="1800" i="1" kern="1200" dirty="0"/>
        </a:p>
      </dsp:txBody>
      <dsp:txXfrm>
        <a:off x="3176188" y="1863853"/>
        <a:ext cx="1618320" cy="1527048"/>
      </dsp:txXfrm>
    </dsp:sp>
    <dsp:sp modelId="{DA0252CE-9E0F-46F6-9868-62F4E0F1605B}">
      <dsp:nvSpPr>
        <dsp:cNvPr id="0" name=""/>
        <dsp:cNvSpPr/>
      </dsp:nvSpPr>
      <dsp:spPr>
        <a:xfrm>
          <a:off x="1543539" y="3581398"/>
          <a:ext cx="1525488" cy="1447637"/>
        </a:xfrm>
        <a:prstGeom prst="ellipse">
          <a:avLst/>
        </a:prstGeom>
        <a:solidFill>
          <a:schemeClr val="accent4">
            <a:lumMod val="20000"/>
            <a:lumOff val="80000"/>
            <a:alpha val="50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i="1" kern="1200" dirty="0" smtClean="0"/>
            <a:t>Budžetski </a:t>
          </a:r>
          <a:r>
            <a:rPr lang="x-none" sz="1600" i="1" kern="1200" smtClean="0"/>
            <a:t> ко</a:t>
          </a:r>
          <a:r>
            <a:rPr lang="x-none" sz="1600" i="1" kern="1200" dirty="0" smtClean="0"/>
            <a:t>risnici</a:t>
          </a:r>
          <a:endParaRPr lang="x-none" sz="1600" i="1" kern="1200" dirty="0"/>
        </a:p>
      </dsp:txBody>
      <dsp:txXfrm>
        <a:off x="1543539" y="3581398"/>
        <a:ext cx="1525488" cy="1447637"/>
      </dsp:txXfrm>
    </dsp:sp>
    <dsp:sp modelId="{0F5EAFF6-615D-4C6D-A47B-E18DF126E921}">
      <dsp:nvSpPr>
        <dsp:cNvPr id="0" name=""/>
        <dsp:cNvSpPr/>
      </dsp:nvSpPr>
      <dsp:spPr>
        <a:xfrm>
          <a:off x="-67992" y="1924920"/>
          <a:ext cx="1547056" cy="1289149"/>
        </a:xfrm>
        <a:prstGeom prst="ellipse">
          <a:avLst/>
        </a:prstGeom>
        <a:solidFill>
          <a:schemeClr val="accent5">
            <a:lumMod val="50000"/>
            <a:alpha val="5000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600" b="0" i="1" kern="1200" dirty="0" smtClean="0"/>
            <a:t>Gradjani</a:t>
          </a:r>
          <a:r>
            <a:rPr lang="x-none" sz="1600" b="0" i="1" kern="1200" smtClean="0"/>
            <a:t> </a:t>
          </a:r>
          <a:r>
            <a:rPr lang="x-none" sz="1600" b="0" i="1" kern="1200" dirty="0" smtClean="0"/>
            <a:t>i </a:t>
          </a:r>
          <a:r>
            <a:rPr lang="x-none" sz="1600" b="0" i="1" kern="1200" smtClean="0"/>
            <a:t> </a:t>
          </a:r>
          <a:r>
            <a:rPr lang="x-none" sz="1600" b="0" i="1" kern="1200" dirty="0" smtClean="0"/>
            <a:t>njihova</a:t>
          </a:r>
          <a:r>
            <a:rPr lang="x-none" sz="1600" b="0" i="1" kern="1200" smtClean="0"/>
            <a:t> </a:t>
          </a:r>
          <a:r>
            <a:rPr lang="x-none" sz="1600" b="0" i="1" kern="1200" dirty="0" smtClean="0"/>
            <a:t>udruženja</a:t>
          </a:r>
          <a:endParaRPr lang="x-none" sz="1600" b="0" i="1" kern="1200" dirty="0"/>
        </a:p>
      </dsp:txBody>
      <dsp:txXfrm>
        <a:off x="-67992" y="1924920"/>
        <a:ext cx="1547056" cy="128914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2BE574-E5F0-485F-A1C6-D66BC1A307DC}">
      <dsp:nvSpPr>
        <dsp:cNvPr id="0" name=""/>
        <dsp:cNvSpPr/>
      </dsp:nvSpPr>
      <dsp:spPr>
        <a:xfrm>
          <a:off x="2391939" y="2"/>
          <a:ext cx="1474299" cy="1332086"/>
        </a:xfrm>
        <a:prstGeom prst="ellipse">
          <a:avLst/>
        </a:prstGeom>
        <a:solidFill>
          <a:srgbClr val="C0000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i="1" kern="1200" dirty="0" smtClean="0"/>
            <a:t>Porezi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b="1" kern="1200" dirty="0" smtClean="0"/>
            <a:t>2</a:t>
          </a:r>
          <a:r>
            <a:rPr lang="sr-Latn-RS" sz="1200" b="1" kern="1200" dirty="0" smtClean="0"/>
            <a:t>23</a:t>
          </a:r>
          <a:r>
            <a:rPr lang="x-none" sz="1200" b="1" kern="1200" dirty="0" smtClean="0"/>
            <a:t>.</a:t>
          </a:r>
          <a:r>
            <a:rPr lang="sr-Latn-RS" sz="1200" b="1" kern="1200" dirty="0" smtClean="0"/>
            <a:t>039</a:t>
          </a:r>
          <a:r>
            <a:rPr lang="x-none" sz="1200" b="1" kern="1200" dirty="0" smtClean="0"/>
            <a:t>.</a:t>
          </a:r>
          <a:r>
            <a:rPr lang="sr-Latn-RS" sz="1200" b="1" kern="1200" dirty="0" smtClean="0"/>
            <a:t>925</a:t>
          </a:r>
          <a:endParaRPr lang="x-none" sz="1200" b="1" kern="1200" dirty="0"/>
        </a:p>
      </dsp:txBody>
      <dsp:txXfrm>
        <a:off x="2391939" y="2"/>
        <a:ext cx="1474299" cy="1332086"/>
      </dsp:txXfrm>
    </dsp:sp>
    <dsp:sp modelId="{68188EF9-42F9-4E44-A05F-7E6CA2792D32}">
      <dsp:nvSpPr>
        <dsp:cNvPr id="0" name=""/>
        <dsp:cNvSpPr/>
      </dsp:nvSpPr>
      <dsp:spPr>
        <a:xfrm rot="1643368">
          <a:off x="3815528" y="835844"/>
          <a:ext cx="150284" cy="44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 rot="1643368">
        <a:off x="3815528" y="835844"/>
        <a:ext cx="150284" cy="449579"/>
      </dsp:txXfrm>
    </dsp:sp>
    <dsp:sp modelId="{63C379BE-6D1A-432D-B912-738B4BF1F178}">
      <dsp:nvSpPr>
        <dsp:cNvPr id="0" name=""/>
        <dsp:cNvSpPr/>
      </dsp:nvSpPr>
      <dsp:spPr>
        <a:xfrm>
          <a:off x="3915945" y="761989"/>
          <a:ext cx="1592695" cy="1448683"/>
        </a:xfrm>
        <a:prstGeom prst="ellipse">
          <a:avLst/>
        </a:prstGeom>
        <a:solidFill>
          <a:srgbClr val="FF000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i="1" kern="1200" dirty="0" smtClean="0"/>
            <a:t>Donacije</a:t>
          </a:r>
          <a:r>
            <a:rPr lang="ru-RU" sz="1400" i="1" kern="1200" dirty="0" smtClean="0"/>
            <a:t> </a:t>
          </a:r>
          <a:r>
            <a:rPr lang="x-none" sz="1400" i="1" kern="1200" dirty="0" smtClean="0"/>
            <a:t>i Republički transferi </a:t>
          </a:r>
          <a:r>
            <a:rPr lang="sr-Latn-CS" sz="1400" i="1" kern="1200" dirty="0" smtClean="0"/>
            <a:t>529.541.220</a:t>
          </a:r>
          <a:endParaRPr lang="ru-RU" sz="1400" i="1" kern="1200" dirty="0" smtClean="0"/>
        </a:p>
      </dsp:txBody>
      <dsp:txXfrm>
        <a:off x="3915945" y="761989"/>
        <a:ext cx="1592695" cy="1448683"/>
      </dsp:txXfrm>
    </dsp:sp>
    <dsp:sp modelId="{806AF301-6EF6-4D10-9556-8068C260FE2D}">
      <dsp:nvSpPr>
        <dsp:cNvPr id="0" name=""/>
        <dsp:cNvSpPr/>
      </dsp:nvSpPr>
      <dsp:spPr>
        <a:xfrm rot="4579452">
          <a:off x="4787307" y="2273063"/>
          <a:ext cx="342230" cy="44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 rot="4579452">
        <a:off x="4787307" y="2273063"/>
        <a:ext cx="342230" cy="449579"/>
      </dsp:txXfrm>
    </dsp:sp>
    <dsp:sp modelId="{0837A7A4-306C-461F-989E-E8ECB7EFC5ED}">
      <dsp:nvSpPr>
        <dsp:cNvPr id="0" name=""/>
        <dsp:cNvSpPr/>
      </dsp:nvSpPr>
      <dsp:spPr>
        <a:xfrm>
          <a:off x="4425281" y="2806702"/>
          <a:ext cx="1540717" cy="1332086"/>
        </a:xfrm>
        <a:prstGeom prst="ellipse">
          <a:avLst/>
        </a:prstGeom>
        <a:solidFill>
          <a:srgbClr val="FFC00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i="1" kern="1200" dirty="0" smtClean="0"/>
            <a:t>Drugi </a:t>
          </a:r>
          <a:r>
            <a:rPr lang="x-none" sz="1400" i="1" kern="1200" smtClean="0"/>
            <a:t>prihodi  </a:t>
          </a:r>
          <a:r>
            <a:rPr lang="en-US" sz="1400" i="1" kern="1200" dirty="0" smtClean="0"/>
            <a:t>99,597,236</a:t>
          </a:r>
          <a:endParaRPr lang="x-none" sz="1400" i="1" kern="1200" dirty="0" smtClean="0"/>
        </a:p>
      </dsp:txBody>
      <dsp:txXfrm>
        <a:off x="4425281" y="2806702"/>
        <a:ext cx="1540717" cy="1332086"/>
      </dsp:txXfrm>
    </dsp:sp>
    <dsp:sp modelId="{B9FE4DB5-C727-48E7-942B-AAC85B48EA43}">
      <dsp:nvSpPr>
        <dsp:cNvPr id="0" name=""/>
        <dsp:cNvSpPr/>
      </dsp:nvSpPr>
      <dsp:spPr>
        <a:xfrm rot="7702214">
          <a:off x="4410475" y="4032684"/>
          <a:ext cx="327718" cy="44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 rot="7702214">
        <a:off x="4410475" y="4032684"/>
        <a:ext cx="327718" cy="449579"/>
      </dsp:txXfrm>
    </dsp:sp>
    <dsp:sp modelId="{C06FB839-D775-4136-8F51-391B42BEBAA2}">
      <dsp:nvSpPr>
        <dsp:cNvPr id="0" name=""/>
        <dsp:cNvSpPr/>
      </dsp:nvSpPr>
      <dsp:spPr>
        <a:xfrm>
          <a:off x="3221079" y="4380604"/>
          <a:ext cx="1456862" cy="1332086"/>
        </a:xfrm>
        <a:prstGeom prst="ellipse">
          <a:avLst/>
        </a:prstGeom>
        <a:solidFill>
          <a:srgbClr val="92D05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i="1" kern="1200" dirty="0" smtClean="0"/>
            <a:t>Primanja od prodaje </a:t>
          </a:r>
          <a:r>
            <a:rPr lang="x-none" sz="1400" i="1" kern="1200" dirty="0" smtClean="0"/>
            <a:t>osnovnih srestava </a:t>
          </a:r>
          <a:r>
            <a:rPr lang="sr-Latn-CS" sz="1400" i="1" kern="1200" dirty="0" smtClean="0"/>
            <a:t>150</a:t>
          </a:r>
          <a:r>
            <a:rPr lang="x-none" sz="1400" i="1" kern="1200" dirty="0" smtClean="0"/>
            <a:t>.</a:t>
          </a:r>
          <a:r>
            <a:rPr lang="sr-Latn-CS" sz="1400" i="1" kern="1200" dirty="0" smtClean="0"/>
            <a:t>100</a:t>
          </a:r>
          <a:r>
            <a:rPr lang="x-none" sz="1400" i="1" kern="1200" dirty="0" smtClean="0"/>
            <a:t>.</a:t>
          </a:r>
          <a:r>
            <a:rPr lang="sr-Latn-CS" sz="1400" i="1" kern="1200" dirty="0" smtClean="0"/>
            <a:t>000</a:t>
          </a:r>
          <a:r>
            <a:rPr lang="en-CA" sz="1400" i="1" kern="1200" dirty="0" smtClean="0"/>
            <a:t> </a:t>
          </a:r>
          <a:endParaRPr lang="ru-RU" sz="1400" i="1" kern="1200" dirty="0" smtClean="0"/>
        </a:p>
      </dsp:txBody>
      <dsp:txXfrm>
        <a:off x="3221079" y="4380604"/>
        <a:ext cx="1456862" cy="1332086"/>
      </dsp:txXfrm>
    </dsp:sp>
    <dsp:sp modelId="{AD37B897-9AED-4303-86F5-7AE9E8DA2D76}">
      <dsp:nvSpPr>
        <dsp:cNvPr id="0" name=""/>
        <dsp:cNvSpPr/>
      </dsp:nvSpPr>
      <dsp:spPr>
        <a:xfrm rot="10800000">
          <a:off x="2852030" y="4821858"/>
          <a:ext cx="260795" cy="44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 rot="10800000">
        <a:off x="2852030" y="4821858"/>
        <a:ext cx="260795" cy="449579"/>
      </dsp:txXfrm>
    </dsp:sp>
    <dsp:sp modelId="{26E643DE-8663-44A8-90B0-CE0733DA7D2B}">
      <dsp:nvSpPr>
        <dsp:cNvPr id="0" name=""/>
        <dsp:cNvSpPr/>
      </dsp:nvSpPr>
      <dsp:spPr>
        <a:xfrm>
          <a:off x="1172737" y="4380604"/>
          <a:ext cx="1556276" cy="1332086"/>
        </a:xfrm>
        <a:prstGeom prst="ellipse">
          <a:avLst/>
        </a:prstGeom>
        <a:solidFill>
          <a:srgbClr val="00B05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200" i="1" kern="1200" dirty="0" smtClean="0"/>
            <a:t>Prihodi od zaduživanja</a:t>
          </a:r>
          <a:endParaRPr lang="ru-RU" sz="1200" i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CS" sz="1400" i="1" kern="1200" dirty="0" smtClean="0"/>
            <a:t>0,00</a:t>
          </a:r>
          <a:endParaRPr lang="ru-RU" sz="1400" i="1" kern="1200" dirty="0" smtClean="0"/>
        </a:p>
      </dsp:txBody>
      <dsp:txXfrm>
        <a:off x="1172737" y="4380604"/>
        <a:ext cx="1556276" cy="1332086"/>
      </dsp:txXfrm>
    </dsp:sp>
    <dsp:sp modelId="{507DBB88-89D6-40AE-B3B0-2B5FA9D47E0F}">
      <dsp:nvSpPr>
        <dsp:cNvPr id="0" name=""/>
        <dsp:cNvSpPr/>
      </dsp:nvSpPr>
      <dsp:spPr>
        <a:xfrm rot="13885714">
          <a:off x="1182850" y="4051661"/>
          <a:ext cx="307627" cy="44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 rot="13885714">
        <a:off x="1182850" y="4051661"/>
        <a:ext cx="307627" cy="449579"/>
      </dsp:txXfrm>
    </dsp:sp>
    <dsp:sp modelId="{D6B3AD32-CE93-4E2B-BF33-DFE97412256E}">
      <dsp:nvSpPr>
        <dsp:cNvPr id="0" name=""/>
        <dsp:cNvSpPr/>
      </dsp:nvSpPr>
      <dsp:spPr>
        <a:xfrm>
          <a:off x="-22398" y="2777107"/>
          <a:ext cx="1454291" cy="1413889"/>
        </a:xfrm>
        <a:prstGeom prst="ellipse">
          <a:avLst/>
        </a:prstGeom>
        <a:solidFill>
          <a:srgbClr val="00B0F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i="1" kern="1200" dirty="0" smtClean="0"/>
            <a:t>Preneta</a:t>
          </a:r>
          <a:r>
            <a:rPr lang="ru-RU" sz="1400" i="1" kern="1200" dirty="0" smtClean="0"/>
            <a:t>  </a:t>
          </a:r>
          <a:r>
            <a:rPr lang="x-none" sz="1400" i="1" kern="1200" dirty="0" smtClean="0"/>
            <a:t>neutrošena </a:t>
          </a:r>
          <a:r>
            <a:rPr lang="ru-RU" sz="1400" i="1" kern="1200" dirty="0" smtClean="0"/>
            <a:t> </a:t>
          </a:r>
          <a:r>
            <a:rPr lang="x-none" sz="1400" i="1" kern="1200" dirty="0" smtClean="0"/>
            <a:t>srestva</a:t>
          </a:r>
          <a:r>
            <a:rPr lang="ru-RU" sz="1400" i="1" kern="1200" dirty="0" smtClean="0"/>
            <a:t> </a:t>
          </a:r>
          <a:r>
            <a:rPr lang="x-none" sz="1400" i="1" kern="1200" dirty="0" smtClean="0"/>
            <a:t>iz</a:t>
          </a:r>
          <a:r>
            <a:rPr lang="ru-RU" sz="1400" i="1" kern="1200" dirty="0" smtClean="0"/>
            <a:t> </a:t>
          </a:r>
          <a:r>
            <a:rPr lang="x-none" sz="1400" i="1" kern="1200" dirty="0" smtClean="0"/>
            <a:t>ranih godina 2</a:t>
          </a:r>
          <a:r>
            <a:rPr lang="sr-Latn-CS" sz="1400" i="1" kern="1200" dirty="0" smtClean="0"/>
            <a:t>2</a:t>
          </a:r>
          <a:r>
            <a:rPr lang="x-none" sz="1400" i="1" kern="1200" dirty="0" smtClean="0"/>
            <a:t>.</a:t>
          </a:r>
          <a:r>
            <a:rPr lang="sr-Latn-CS" sz="1400" i="1" kern="1200" dirty="0" smtClean="0"/>
            <a:t>909.000</a:t>
          </a:r>
          <a:endParaRPr lang="ru-RU" sz="1400" b="1" i="1" kern="1200" dirty="0" smtClean="0"/>
        </a:p>
      </dsp:txBody>
      <dsp:txXfrm>
        <a:off x="-22398" y="2777107"/>
        <a:ext cx="1454291" cy="1413889"/>
      </dsp:txXfrm>
    </dsp:sp>
    <dsp:sp modelId="{14425548-7920-4E8C-84F1-E9F6BA99D432}">
      <dsp:nvSpPr>
        <dsp:cNvPr id="0" name=""/>
        <dsp:cNvSpPr/>
      </dsp:nvSpPr>
      <dsp:spPr>
        <a:xfrm rot="16971429">
          <a:off x="781155" y="2324928"/>
          <a:ext cx="273694" cy="44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 rot="16971429">
        <a:off x="781155" y="2324928"/>
        <a:ext cx="273694" cy="449579"/>
      </dsp:txXfrm>
    </dsp:sp>
    <dsp:sp modelId="{B0DB5459-7E76-4481-A8B2-07A291DA693D}">
      <dsp:nvSpPr>
        <dsp:cNvPr id="0" name=""/>
        <dsp:cNvSpPr/>
      </dsp:nvSpPr>
      <dsp:spPr>
        <a:xfrm>
          <a:off x="359391" y="761997"/>
          <a:ext cx="1580187" cy="1547058"/>
        </a:xfrm>
        <a:prstGeom prst="ellipse">
          <a:avLst/>
        </a:prstGeom>
        <a:solidFill>
          <a:srgbClr val="0070C0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1400" i="1" kern="1200" dirty="0" smtClean="0"/>
            <a:t>Prihodi i primanja budžetskih</a:t>
          </a:r>
          <a:r>
            <a:rPr lang="ru-RU" sz="1400" i="1" kern="1200" dirty="0" smtClean="0"/>
            <a:t> </a:t>
          </a:r>
          <a:r>
            <a:rPr lang="x-none" sz="1400" i="1" kern="1200" dirty="0" smtClean="0"/>
            <a:t>korisnika</a:t>
          </a:r>
          <a:r>
            <a:rPr lang="ru-RU" sz="1400" i="1" kern="1200" dirty="0" smtClean="0"/>
            <a:t> </a:t>
          </a:r>
          <a:r>
            <a:rPr lang="x-none" sz="1400" i="1" kern="1200" dirty="0" smtClean="0"/>
            <a:t>iz</a:t>
          </a:r>
          <a:r>
            <a:rPr lang="ru-RU" sz="1400" i="1" kern="1200" dirty="0" smtClean="0"/>
            <a:t> </a:t>
          </a:r>
          <a:r>
            <a:rPr lang="x-none" sz="1400" i="1" kern="1200" dirty="0" smtClean="0"/>
            <a:t>ostalih izvora</a:t>
          </a:r>
          <a:endParaRPr lang="ru-RU" sz="1400" i="1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i="1" kern="1200" dirty="0" smtClean="0"/>
            <a:t>1,000,000</a:t>
          </a:r>
          <a:endParaRPr lang="x-none" sz="1400" b="1" i="1" kern="1200" dirty="0"/>
        </a:p>
      </dsp:txBody>
      <dsp:txXfrm>
        <a:off x="359391" y="761997"/>
        <a:ext cx="1580187" cy="1547058"/>
      </dsp:txXfrm>
    </dsp:sp>
    <dsp:sp modelId="{B3383283-AB6C-4677-B516-19C96E5A3D11}">
      <dsp:nvSpPr>
        <dsp:cNvPr id="0" name=""/>
        <dsp:cNvSpPr/>
      </dsp:nvSpPr>
      <dsp:spPr>
        <a:xfrm rot="20177279">
          <a:off x="1986869" y="867204"/>
          <a:ext cx="344868" cy="4495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2000" kern="1200"/>
        </a:p>
      </dsp:txBody>
      <dsp:txXfrm rot="20177279">
        <a:off x="1986869" y="867204"/>
        <a:ext cx="344868" cy="44957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73DD50-A83F-4099-8B8B-84760325FB5E}">
      <dsp:nvSpPr>
        <dsp:cNvPr id="0" name=""/>
        <dsp:cNvSpPr/>
      </dsp:nvSpPr>
      <dsp:spPr>
        <a:xfrm rot="16200000">
          <a:off x="304800" y="-304800"/>
          <a:ext cx="1181099" cy="1790700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500" kern="1200" baseline="0" dirty="0" smtClean="0">
              <a:solidFill>
                <a:srgbClr val="FF0000"/>
              </a:solidFill>
            </a:rPr>
            <a:t>.</a:t>
          </a:r>
          <a:endParaRPr lang="x-none" sz="2500" kern="1200" baseline="0" dirty="0">
            <a:solidFill>
              <a:srgbClr val="FF0000"/>
            </a:solidFill>
          </a:endParaRPr>
        </a:p>
      </dsp:txBody>
      <dsp:txXfrm rot="16200000">
        <a:off x="452437" y="-452437"/>
        <a:ext cx="885825" cy="1790700"/>
      </dsp:txXfrm>
    </dsp:sp>
    <dsp:sp modelId="{C9052C73-2156-4E21-9AE2-39175250242D}">
      <dsp:nvSpPr>
        <dsp:cNvPr id="0" name=""/>
        <dsp:cNvSpPr/>
      </dsp:nvSpPr>
      <dsp:spPr>
        <a:xfrm>
          <a:off x="1790700" y="0"/>
          <a:ext cx="1790700" cy="1181099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500" kern="1200" dirty="0" smtClean="0"/>
            <a:t>.</a:t>
          </a:r>
          <a:endParaRPr lang="x-none" sz="2500" kern="1200" dirty="0"/>
        </a:p>
      </dsp:txBody>
      <dsp:txXfrm>
        <a:off x="1790700" y="0"/>
        <a:ext cx="1790700" cy="885825"/>
      </dsp:txXfrm>
    </dsp:sp>
    <dsp:sp modelId="{4B025A36-D6F5-46B3-B285-F42D2164D169}">
      <dsp:nvSpPr>
        <dsp:cNvPr id="0" name=""/>
        <dsp:cNvSpPr/>
      </dsp:nvSpPr>
      <dsp:spPr>
        <a:xfrm rot="10800000">
          <a:off x="0" y="1181099"/>
          <a:ext cx="1790700" cy="1181099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500" kern="1200" dirty="0" smtClean="0"/>
            <a:t>.</a:t>
          </a:r>
          <a:endParaRPr lang="x-none" sz="2500" kern="1200" dirty="0"/>
        </a:p>
      </dsp:txBody>
      <dsp:txXfrm rot="10800000">
        <a:off x="0" y="1476374"/>
        <a:ext cx="1790700" cy="885825"/>
      </dsp:txXfrm>
    </dsp:sp>
    <dsp:sp modelId="{52D3101E-F498-427B-A54B-364441668F43}">
      <dsp:nvSpPr>
        <dsp:cNvPr id="0" name=""/>
        <dsp:cNvSpPr/>
      </dsp:nvSpPr>
      <dsp:spPr>
        <a:xfrm rot="5400000">
          <a:off x="2095500" y="876299"/>
          <a:ext cx="1181099" cy="1790700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500" kern="1200" baseline="0" dirty="0" smtClean="0">
              <a:solidFill>
                <a:srgbClr val="FFC000"/>
              </a:solidFill>
            </a:rPr>
            <a:t>.</a:t>
          </a:r>
          <a:endParaRPr lang="x-none" sz="2500" kern="1200" baseline="0" dirty="0">
            <a:solidFill>
              <a:srgbClr val="FFC000"/>
            </a:solidFill>
          </a:endParaRPr>
        </a:p>
      </dsp:txBody>
      <dsp:txXfrm rot="5400000">
        <a:off x="2243137" y="1023937"/>
        <a:ext cx="885825" cy="1790700"/>
      </dsp:txXfrm>
    </dsp:sp>
    <dsp:sp modelId="{C6F18CFA-0018-4302-ACC9-931CC75C995D}">
      <dsp:nvSpPr>
        <dsp:cNvPr id="0" name=""/>
        <dsp:cNvSpPr/>
      </dsp:nvSpPr>
      <dsp:spPr>
        <a:xfrm>
          <a:off x="1253489" y="885824"/>
          <a:ext cx="1074420" cy="590549"/>
        </a:xfrm>
        <a:prstGeom prst="roundRect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x-none" sz="2500" kern="1200" dirty="0" smtClean="0"/>
            <a:t>   </a:t>
          </a:r>
          <a:r>
            <a:rPr lang="x-none" sz="2500" kern="1200" baseline="0" dirty="0" smtClean="0">
              <a:solidFill>
                <a:schemeClr val="tx1"/>
              </a:solidFill>
            </a:rPr>
            <a:t>.</a:t>
          </a:r>
          <a:endParaRPr lang="x-none" sz="2500" kern="1200" baseline="0" dirty="0">
            <a:solidFill>
              <a:schemeClr val="tx1"/>
            </a:solidFill>
          </a:endParaRPr>
        </a:p>
      </dsp:txBody>
      <dsp:txXfrm>
        <a:off x="1253489" y="885824"/>
        <a:ext cx="1074420" cy="5905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2AE01-7188-4DD3-BDDC-400600831677}">
      <dsp:nvSpPr>
        <dsp:cNvPr id="0" name=""/>
        <dsp:cNvSpPr/>
      </dsp:nvSpPr>
      <dsp:spPr>
        <a:xfrm>
          <a:off x="382493" y="-131318"/>
          <a:ext cx="1181121" cy="511349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CD8DC-94A9-42C5-8A6E-5254AA6E9241}">
      <dsp:nvSpPr>
        <dsp:cNvPr id="0" name=""/>
        <dsp:cNvSpPr/>
      </dsp:nvSpPr>
      <dsp:spPr>
        <a:xfrm>
          <a:off x="2919181" y="-10305"/>
          <a:ext cx="4779264" cy="2560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0" rIns="85344" bIns="85344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2919181" y="-10305"/>
        <a:ext cx="4779264" cy="2560320"/>
      </dsp:txXfrm>
    </dsp:sp>
    <dsp:sp modelId="{EF054F13-29B1-4423-B80E-477E011624E7}">
      <dsp:nvSpPr>
        <dsp:cNvPr id="0" name=""/>
        <dsp:cNvSpPr/>
      </dsp:nvSpPr>
      <dsp:spPr>
        <a:xfrm>
          <a:off x="5001521" y="8"/>
          <a:ext cx="1170673" cy="5154717"/>
        </a:xfrm>
        <a:prstGeom prst="downArrow">
          <a:avLst/>
        </a:prstGeom>
        <a:solidFill>
          <a:schemeClr val="accent2"/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F1041-5D54-428C-B4C9-1807B4AFE7B3}">
      <dsp:nvSpPr>
        <dsp:cNvPr id="0" name=""/>
        <dsp:cNvSpPr/>
      </dsp:nvSpPr>
      <dsp:spPr>
        <a:xfrm>
          <a:off x="5156501" y="3862916"/>
          <a:ext cx="1994434" cy="3612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0" rIns="120904" bIns="120904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 dirty="0"/>
        </a:p>
      </dsp:txBody>
      <dsp:txXfrm>
        <a:off x="5156501" y="3862916"/>
        <a:ext cx="1994434" cy="361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0.58065</cdr:x>
      <cdr:y>0.37296</cdr:y>
    </cdr:from>
    <cdr:to>
      <cdr:x>0.68235</cdr:x>
      <cdr:y>0.51095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760839" y="1557393"/>
          <a:ext cx="658761" cy="5762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sr-Latn-CS" sz="2400" b="1" i="1" dirty="0" smtClean="0">
              <a:solidFill>
                <a:schemeClr val="tx1"/>
              </a:solidFill>
            </a:rPr>
            <a:t>5</a:t>
          </a:r>
          <a:r>
            <a:rPr lang="en-US" sz="2400" b="1" i="1" dirty="0" smtClean="0">
              <a:solidFill>
                <a:schemeClr val="tx1"/>
              </a:solidFill>
            </a:rPr>
            <a:t>2</a:t>
          </a:r>
          <a:r>
            <a:rPr lang="x-none" sz="2400" b="1" i="1" smtClean="0">
              <a:solidFill>
                <a:schemeClr val="tx1"/>
              </a:solidFill>
            </a:rPr>
            <a:t>%</a:t>
          </a:r>
          <a:endParaRPr lang="x-none" sz="24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0.33548</cdr:x>
      <cdr:y>0.68998</cdr:y>
    </cdr:from>
    <cdr:to>
      <cdr:x>0.51613</cdr:x>
      <cdr:y>0.82051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77413" y="2881191"/>
          <a:ext cx="1280194" cy="545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400" b="1" i="1" dirty="0" smtClean="0">
              <a:solidFill>
                <a:schemeClr val="tx1"/>
              </a:solidFill>
            </a:rPr>
            <a:t>8</a:t>
          </a:r>
          <a:r>
            <a:rPr lang="sr-Latn-RS" sz="2400" b="1" i="1" dirty="0" smtClean="0">
              <a:solidFill>
                <a:schemeClr val="tx1"/>
              </a:solidFill>
            </a:rPr>
            <a:t>,5</a:t>
          </a:r>
          <a:r>
            <a:rPr lang="x-none" sz="2400" b="1" i="1" dirty="0" smtClean="0">
              <a:solidFill>
                <a:schemeClr val="tx1"/>
              </a:solidFill>
            </a:rPr>
            <a:t>%</a:t>
          </a:r>
          <a:endParaRPr lang="x-none" sz="24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0.27097</cdr:x>
      <cdr:y>0.5035</cdr:y>
    </cdr:from>
    <cdr:to>
      <cdr:x>0.42581</cdr:x>
      <cdr:y>0.72727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00200" y="2057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0.20645</cdr:x>
      <cdr:y>0.39161</cdr:y>
    </cdr:from>
    <cdr:to>
      <cdr:x>0.36129</cdr:x>
      <cdr:y>0.55944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63029" y="1635269"/>
          <a:ext cx="1097289" cy="700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x-none" sz="1100" b="1" dirty="0" smtClean="0"/>
        </a:p>
        <a:p xmlns:a="http://schemas.openxmlformats.org/drawingml/2006/main">
          <a:r>
            <a:rPr lang="x-none" sz="2000" b="1" dirty="0" smtClean="0">
              <a:solidFill>
                <a:schemeClr val="tx1"/>
              </a:solidFill>
            </a:rPr>
            <a:t>     </a:t>
          </a:r>
          <a:r>
            <a:rPr lang="sr-Latn-RS" sz="2000" b="1" i="1" dirty="0" smtClean="0">
              <a:solidFill>
                <a:schemeClr val="tx1"/>
              </a:solidFill>
            </a:rPr>
            <a:t>22,5</a:t>
          </a:r>
          <a:r>
            <a:rPr lang="x-none" sz="2000" b="1" i="1" dirty="0" smtClean="0">
              <a:solidFill>
                <a:schemeClr val="tx1"/>
              </a:solidFill>
            </a:rPr>
            <a:t>%</a:t>
          </a:r>
          <a:endParaRPr lang="x-none" sz="20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0.23226</cdr:x>
      <cdr:y>0.20513</cdr:y>
    </cdr:from>
    <cdr:to>
      <cdr:x>0.42581</cdr:x>
      <cdr:y>0.52214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371600" y="838200"/>
          <a:ext cx="1143000" cy="1295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0.21935</cdr:x>
      <cdr:y>0.26107</cdr:y>
    </cdr:from>
    <cdr:to>
      <cdr:x>0.43871</cdr:x>
      <cdr:y>0.54079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95400" y="1066800"/>
          <a:ext cx="12954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x-none" sz="1400" b="1" dirty="0" smtClean="0">
              <a:solidFill>
                <a:schemeClr val="tx1"/>
              </a:solidFill>
            </a:rPr>
            <a:t>      </a:t>
          </a:r>
          <a:r>
            <a:rPr lang="x-none" sz="1400" b="1" i="1" dirty="0" smtClean="0">
              <a:solidFill>
                <a:schemeClr val="tx1"/>
              </a:solidFill>
            </a:rPr>
            <a:t>1</a:t>
          </a:r>
          <a:r>
            <a:rPr lang="sr-Latn-RS" sz="1400" b="1" i="1" dirty="0" smtClean="0">
              <a:solidFill>
                <a:schemeClr val="tx1"/>
              </a:solidFill>
            </a:rPr>
            <a:t>5,2</a:t>
          </a:r>
          <a:r>
            <a:rPr lang="x-none" sz="1400" b="1" i="1" dirty="0" smtClean="0">
              <a:solidFill>
                <a:schemeClr val="tx1"/>
              </a:solidFill>
            </a:rPr>
            <a:t>%</a:t>
          </a:r>
          <a:endParaRPr lang="x-none" sz="14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0.28387</cdr:x>
      <cdr:y>0.13054</cdr:y>
    </cdr:from>
    <cdr:to>
      <cdr:x>0.51613</cdr:x>
      <cdr:y>0.4662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676400" y="533400"/>
          <a:ext cx="1371600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0.29677</cdr:x>
      <cdr:y>0.18648</cdr:y>
    </cdr:from>
    <cdr:to>
      <cdr:x>0.42581</cdr:x>
      <cdr:y>0.29837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752600" y="762000"/>
          <a:ext cx="762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x-none" sz="1600" b="1" dirty="0" smtClean="0">
              <a:solidFill>
                <a:schemeClr val="tx1"/>
              </a:solidFill>
            </a:rPr>
            <a:t>   </a:t>
          </a:r>
          <a:r>
            <a:rPr lang="sr-Latn-CS" sz="1600" b="1" i="1" dirty="0" smtClean="0">
              <a:solidFill>
                <a:schemeClr val="tx1"/>
              </a:solidFill>
            </a:rPr>
            <a:t>0,0</a:t>
          </a:r>
          <a:r>
            <a:rPr lang="x-none" sz="1600" b="1" i="1" dirty="0" smtClean="0">
              <a:solidFill>
                <a:schemeClr val="tx1"/>
              </a:solidFill>
            </a:rPr>
            <a:t>%</a:t>
          </a:r>
          <a:endParaRPr lang="x-none" sz="16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0.4129</cdr:x>
      <cdr:y>0.11189</cdr:y>
    </cdr:from>
    <cdr:to>
      <cdr:x>0.58065</cdr:x>
      <cdr:y>0.33566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438400" y="457200"/>
          <a:ext cx="9906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x-none" sz="1200" b="1" dirty="0" smtClean="0">
              <a:solidFill>
                <a:schemeClr val="tx1"/>
              </a:solidFill>
            </a:rPr>
            <a:t> 2</a:t>
          </a:r>
          <a:r>
            <a:rPr lang="sr-Latn-RS" sz="1200" b="1" dirty="0" smtClean="0">
              <a:solidFill>
                <a:schemeClr val="tx1"/>
              </a:solidFill>
            </a:rPr>
            <a:t>,3</a:t>
          </a:r>
          <a:r>
            <a:rPr lang="x-none" sz="1200" b="1" i="1" dirty="0" smtClean="0">
              <a:solidFill>
                <a:schemeClr val="tx1"/>
              </a:solidFill>
            </a:rPr>
            <a:t>%</a:t>
          </a:r>
          <a:endParaRPr lang="x-none" sz="12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0.44706</cdr:x>
      <cdr:y>0.0365</cdr:y>
    </cdr:from>
    <cdr:to>
      <cdr:x>0.62353</cdr:x>
      <cdr:y>0.32847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2895600" y="152400"/>
          <a:ext cx="1143000" cy="1219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0.47487</cdr:x>
      <cdr:y>0.07133</cdr:y>
    </cdr:from>
    <cdr:to>
      <cdr:x>0.62353</cdr:x>
      <cdr:y>0.29197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075709" y="297873"/>
          <a:ext cx="962891" cy="921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0.45882</cdr:x>
      <cdr:y>0.05474</cdr:y>
    </cdr:from>
    <cdr:to>
      <cdr:x>0.56471</cdr:x>
      <cdr:y>0.32847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971800" y="228600"/>
          <a:ext cx="685800" cy="1143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x-none" sz="12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0.01075</cdr:x>
      <cdr:y>0.45255</cdr:y>
    </cdr:from>
    <cdr:to>
      <cdr:x>0.21075</cdr:x>
      <cdr:y>0.58029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76200" y="1889760"/>
          <a:ext cx="141732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x-none" sz="1800" i="1" dirty="0" smtClean="0">
              <a:solidFill>
                <a:schemeClr val="tx1"/>
              </a:solidFill>
            </a:rPr>
            <a:t>Porezi</a:t>
          </a:r>
          <a:endParaRPr lang="x-none" sz="1800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0.01489</cdr:x>
      <cdr:y>0.17475</cdr:y>
    </cdr:from>
    <cdr:to>
      <cdr:x>0.22995</cdr:x>
      <cdr:y>0.32847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105529" y="729734"/>
          <a:ext cx="1524000" cy="6418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0.06865</cdr:x>
      <cdr:y>0.01825</cdr:y>
    </cdr:from>
    <cdr:to>
      <cdr:x>0.28371</cdr:x>
      <cdr:y>0.14599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486529" y="76200"/>
          <a:ext cx="15240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x-none" sz="1100" dirty="0" smtClean="0"/>
        </a:p>
        <a:p xmlns:a="http://schemas.openxmlformats.org/drawingml/2006/main">
          <a:endParaRPr lang="x-none" sz="1100" dirty="0"/>
        </a:p>
      </cdr:txBody>
    </cdr:sp>
  </cdr:relSizeAnchor>
  <cdr:relSizeAnchor xmlns:cdr="http://schemas.openxmlformats.org/drawingml/2006/chartDrawing">
    <cdr:from>
      <cdr:x>0.10091</cdr:x>
      <cdr:y>0.0365</cdr:y>
    </cdr:from>
    <cdr:to>
      <cdr:x>0.30521</cdr:x>
      <cdr:y>0.12774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715129" y="152400"/>
          <a:ext cx="1447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x-none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0.88073</cdr:x>
      <cdr:y>0.81538</cdr:y>
    </cdr:from>
    <cdr:to>
      <cdr:x>0.97248</cdr:x>
      <cdr:y>0.95385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15200" y="4038600"/>
          <a:ext cx="762000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x-none" sz="1100" dirty="0" smtClean="0"/>
        </a:p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30</a:t>
          </a:r>
          <a:r>
            <a:rPr lang="sr-Latn-CS" sz="1600" b="1" dirty="0" smtClean="0">
              <a:solidFill>
                <a:schemeClr val="tx1"/>
              </a:solidFill>
            </a:rPr>
            <a:t>,</a:t>
          </a:r>
          <a:r>
            <a:rPr lang="en-US" sz="1600" b="1" dirty="0" smtClean="0">
              <a:solidFill>
                <a:schemeClr val="tx1"/>
              </a:solidFill>
            </a:rPr>
            <a:t>0</a:t>
          </a:r>
          <a:r>
            <a:rPr lang="x-none" sz="1600" b="1" smtClean="0">
              <a:solidFill>
                <a:schemeClr val="tx1"/>
              </a:solidFill>
            </a:rPr>
            <a:t>%</a:t>
          </a:r>
          <a:endParaRPr lang="x-none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0.80734</cdr:x>
      <cdr:y>0.66154</cdr:y>
    </cdr:from>
    <cdr:to>
      <cdr:x>0.89908</cdr:x>
      <cdr:y>0.72308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05600" y="3276600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r-Latn-CS" sz="1600" b="1" dirty="0" smtClean="0">
              <a:solidFill>
                <a:schemeClr val="tx1"/>
              </a:solidFill>
            </a:rPr>
            <a:t>2</a:t>
          </a:r>
          <a:r>
            <a:rPr lang="en-US" sz="1600" b="1" dirty="0" smtClean="0">
              <a:solidFill>
                <a:schemeClr val="tx1"/>
              </a:solidFill>
            </a:rPr>
            <a:t>2</a:t>
          </a:r>
          <a:r>
            <a:rPr lang="x-none" sz="1600" b="1" smtClean="0">
              <a:solidFill>
                <a:schemeClr val="tx1"/>
              </a:solidFill>
            </a:rPr>
            <a:t>,</a:t>
          </a:r>
          <a:r>
            <a:rPr lang="en-US" sz="1600" b="1" dirty="0" smtClean="0">
              <a:solidFill>
                <a:schemeClr val="tx1"/>
              </a:solidFill>
            </a:rPr>
            <a:t>2</a:t>
          </a:r>
          <a:r>
            <a:rPr lang="x-none" sz="1600" b="1" smtClean="0">
              <a:solidFill>
                <a:schemeClr val="tx1"/>
              </a:solidFill>
            </a:rPr>
            <a:t>%</a:t>
          </a:r>
          <a:endParaRPr lang="x-none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0.36697</cdr:x>
      <cdr:y>0.55385</cdr:y>
    </cdr:from>
    <cdr:to>
      <cdr:x>0.45872</cdr:x>
      <cdr:y>0.61538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048000" y="2743200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x-none" sz="1600" b="1" smtClean="0">
              <a:solidFill>
                <a:schemeClr val="tx1"/>
              </a:solidFill>
            </a:rPr>
            <a:t>1,</a:t>
          </a:r>
          <a:r>
            <a:rPr lang="en-US" sz="1600" b="1" dirty="0">
              <a:solidFill>
                <a:schemeClr val="tx1"/>
              </a:solidFill>
            </a:rPr>
            <a:t>7</a:t>
          </a:r>
          <a:r>
            <a:rPr lang="x-none" sz="1600" b="1" smtClean="0">
              <a:solidFill>
                <a:schemeClr val="tx1"/>
              </a:solidFill>
            </a:rPr>
            <a:t>%</a:t>
          </a:r>
          <a:endParaRPr lang="x-none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0.81651</cdr:x>
      <cdr:y>0.44615</cdr:y>
    </cdr:from>
    <cdr:to>
      <cdr:x>0.91743</cdr:x>
      <cdr:y>0.52308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781800" y="2209800"/>
          <a:ext cx="8382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x-none" sz="1600" b="1" dirty="0" smtClean="0">
              <a:solidFill>
                <a:schemeClr val="tx1"/>
              </a:solidFill>
            </a:rPr>
            <a:t>2</a:t>
          </a:r>
          <a:r>
            <a:rPr lang="sr-Latn-CS" sz="1600" b="1" dirty="0">
              <a:solidFill>
                <a:schemeClr val="tx1"/>
              </a:solidFill>
            </a:rPr>
            <a:t>3</a:t>
          </a:r>
          <a:r>
            <a:rPr lang="x-none" sz="1600" b="1" dirty="0" smtClean="0">
              <a:solidFill>
                <a:schemeClr val="tx1"/>
              </a:solidFill>
            </a:rPr>
            <a:t>,0%</a:t>
          </a:r>
          <a:endParaRPr lang="x-none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0.36697</cdr:x>
      <cdr:y>0.35385</cdr:y>
    </cdr:from>
    <cdr:to>
      <cdr:x>0.45872</cdr:x>
      <cdr:y>0.43077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048000" y="1752600"/>
          <a:ext cx="762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2</a:t>
          </a:r>
          <a:r>
            <a:rPr lang="x-none" sz="1600" b="1" smtClean="0">
              <a:solidFill>
                <a:schemeClr val="tx1"/>
              </a:solidFill>
            </a:rPr>
            <a:t>,</a:t>
          </a:r>
          <a:r>
            <a:rPr lang="en-US" sz="1600" b="1" dirty="0" smtClean="0">
              <a:solidFill>
                <a:schemeClr val="tx1"/>
              </a:solidFill>
            </a:rPr>
            <a:t>4</a:t>
          </a:r>
          <a:r>
            <a:rPr lang="x-none" sz="1600" b="1" smtClean="0">
              <a:solidFill>
                <a:schemeClr val="tx1"/>
              </a:solidFill>
            </a:rPr>
            <a:t>%</a:t>
          </a:r>
          <a:endParaRPr lang="x-none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0.66055</cdr:x>
      <cdr:y>0.24615</cdr:y>
    </cdr:from>
    <cdr:to>
      <cdr:x>0.77064</cdr:x>
      <cdr:y>0.30769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486400" y="1219200"/>
          <a:ext cx="9144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</a:rPr>
            <a:t>8</a:t>
          </a:r>
          <a:r>
            <a:rPr lang="x-none" sz="1600" b="1" smtClean="0">
              <a:solidFill>
                <a:schemeClr val="tx1"/>
              </a:solidFill>
            </a:rPr>
            <a:t>,</a:t>
          </a:r>
          <a:r>
            <a:rPr lang="en-US" sz="1600" b="1" dirty="0">
              <a:solidFill>
                <a:schemeClr val="tx1"/>
              </a:solidFill>
            </a:rPr>
            <a:t>7</a:t>
          </a:r>
          <a:r>
            <a:rPr lang="x-none" sz="1600" b="1" smtClean="0">
              <a:solidFill>
                <a:schemeClr val="tx1"/>
              </a:solidFill>
            </a:rPr>
            <a:t>%</a:t>
          </a:r>
          <a:endParaRPr lang="x-none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0.36697</cdr:x>
      <cdr:y>0.15385</cdr:y>
    </cdr:from>
    <cdr:to>
      <cdr:x>0.44954</cdr:x>
      <cdr:y>0.21538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3048000" y="762000"/>
          <a:ext cx="6858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1</a:t>
          </a:r>
          <a:r>
            <a:rPr lang="x-none" sz="1600" b="1" smtClean="0">
              <a:solidFill>
                <a:schemeClr val="tx1"/>
              </a:solidFill>
            </a:rPr>
            <a:t>%</a:t>
          </a:r>
          <a:endParaRPr lang="x-none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0.54128</cdr:x>
      <cdr:y>0.04615</cdr:y>
    </cdr:from>
    <cdr:to>
      <cdr:x>0.63303</cdr:x>
      <cdr:y>0.10769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495800" y="228600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tx1"/>
              </a:solidFill>
            </a:rPr>
            <a:t>6</a:t>
          </a:r>
          <a:r>
            <a:rPr lang="x-none" sz="1600" b="1" smtClean="0">
              <a:solidFill>
                <a:schemeClr val="tx1"/>
              </a:solidFill>
            </a:rPr>
            <a:t>,</a:t>
          </a:r>
          <a:r>
            <a:rPr lang="sr-Latn-CS" sz="1600" b="1" dirty="0">
              <a:solidFill>
                <a:schemeClr val="tx1"/>
              </a:solidFill>
            </a:rPr>
            <a:t>0</a:t>
          </a:r>
          <a:r>
            <a:rPr lang="x-none" sz="1600" b="1" dirty="0" smtClean="0">
              <a:solidFill>
                <a:schemeClr val="tx1"/>
              </a:solidFill>
            </a:rPr>
            <a:t>%</a:t>
          </a:r>
          <a:endParaRPr lang="x-none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0.02752</cdr:x>
      <cdr:y>0.06154</cdr:y>
    </cdr:from>
    <cdr:to>
      <cdr:x>0.30275</cdr:x>
      <cdr:y>0.78462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8600" y="304800"/>
          <a:ext cx="2286000" cy="3581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0.09174</cdr:x>
      <cdr:y>0.04615</cdr:y>
    </cdr:from>
    <cdr:to>
      <cdr:x>0.3211</cdr:x>
      <cdr:y>0.12308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62000" y="228600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x-none" sz="1800" i="1" dirty="0" smtClean="0"/>
            <a:t>Ostali rashodi</a:t>
          </a:r>
        </a:p>
        <a:p xmlns:a="http://schemas.openxmlformats.org/drawingml/2006/main">
          <a:endParaRPr lang="x-none" sz="1800" dirty="0"/>
        </a:p>
        <a:p xmlns:a="http://schemas.openxmlformats.org/drawingml/2006/main">
          <a:endParaRPr lang="x-none" sz="1800" dirty="0" smtClean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0.09174</cdr:x>
      <cdr:y>0.13846</cdr:y>
    </cdr:from>
    <cdr:to>
      <cdr:x>0.3211</cdr:x>
      <cdr:y>0.21538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762000" y="685800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Book Antiqua"/>
            </a:defRPr>
          </a:lvl1pPr>
          <a:lvl2pPr marL="457200" indent="0">
            <a:defRPr sz="1100">
              <a:latin typeface="Book Antiqua"/>
            </a:defRPr>
          </a:lvl2pPr>
          <a:lvl3pPr marL="914400" indent="0">
            <a:defRPr sz="1100">
              <a:latin typeface="Book Antiqua"/>
            </a:defRPr>
          </a:lvl3pPr>
          <a:lvl4pPr marL="1371600" indent="0">
            <a:defRPr sz="1100">
              <a:latin typeface="Book Antiqua"/>
            </a:defRPr>
          </a:lvl4pPr>
          <a:lvl5pPr marL="1828800" indent="0">
            <a:defRPr sz="1100">
              <a:latin typeface="Book Antiqua"/>
            </a:defRPr>
          </a:lvl5pPr>
          <a:lvl6pPr marL="2286000" indent="0">
            <a:defRPr sz="1100">
              <a:latin typeface="Book Antiqua"/>
            </a:defRPr>
          </a:lvl6pPr>
          <a:lvl7pPr marL="2743200" indent="0">
            <a:defRPr sz="1100">
              <a:latin typeface="Book Antiqua"/>
            </a:defRPr>
          </a:lvl7pPr>
          <a:lvl8pPr marL="3200400" indent="0">
            <a:defRPr sz="1100">
              <a:latin typeface="Book Antiqua"/>
            </a:defRPr>
          </a:lvl8pPr>
          <a:lvl9pPr marL="3657600" indent="0">
            <a:defRPr sz="1100">
              <a:latin typeface="Book Antiqua"/>
            </a:defRPr>
          </a:lvl9pPr>
        </a:lstStyle>
        <a:p xmlns:a="http://schemas.openxmlformats.org/drawingml/2006/main">
          <a:r>
            <a:rPr lang="x-none" sz="1800" i="1" dirty="0" smtClean="0"/>
            <a:t>Socijalna</a:t>
          </a:r>
          <a:r>
            <a:rPr lang="x-none" sz="1800" dirty="0" smtClean="0"/>
            <a:t> </a:t>
          </a:r>
          <a:r>
            <a:rPr lang="x-none" sz="1800" i="1" dirty="0" smtClean="0"/>
            <a:t>pomoć</a:t>
          </a:r>
          <a:endParaRPr lang="x-none" sz="1800" i="1" dirty="0"/>
        </a:p>
        <a:p xmlns:a="http://schemas.openxmlformats.org/drawingml/2006/main">
          <a:endParaRPr lang="x-none" sz="1800" dirty="0" smtClean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0.09174</cdr:x>
      <cdr:y>0.23077</cdr:y>
    </cdr:from>
    <cdr:to>
      <cdr:x>0.3211</cdr:x>
      <cdr:y>0.30769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762000" y="1143000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Book Antiqua"/>
            </a:defRPr>
          </a:lvl1pPr>
          <a:lvl2pPr marL="457200" indent="0">
            <a:defRPr sz="1100">
              <a:latin typeface="Book Antiqua"/>
            </a:defRPr>
          </a:lvl2pPr>
          <a:lvl3pPr marL="914400" indent="0">
            <a:defRPr sz="1100">
              <a:latin typeface="Book Antiqua"/>
            </a:defRPr>
          </a:lvl3pPr>
          <a:lvl4pPr marL="1371600" indent="0">
            <a:defRPr sz="1100">
              <a:latin typeface="Book Antiqua"/>
            </a:defRPr>
          </a:lvl4pPr>
          <a:lvl5pPr marL="1828800" indent="0">
            <a:defRPr sz="1100">
              <a:latin typeface="Book Antiqua"/>
            </a:defRPr>
          </a:lvl5pPr>
          <a:lvl6pPr marL="2286000" indent="0">
            <a:defRPr sz="1100">
              <a:latin typeface="Book Antiqua"/>
            </a:defRPr>
          </a:lvl6pPr>
          <a:lvl7pPr marL="2743200" indent="0">
            <a:defRPr sz="1100">
              <a:latin typeface="Book Antiqua"/>
            </a:defRPr>
          </a:lvl7pPr>
          <a:lvl8pPr marL="3200400" indent="0">
            <a:defRPr sz="1100">
              <a:latin typeface="Book Antiqua"/>
            </a:defRPr>
          </a:lvl8pPr>
          <a:lvl9pPr marL="3657600" indent="0">
            <a:defRPr sz="1100">
              <a:latin typeface="Book Antiqua"/>
            </a:defRPr>
          </a:lvl9pPr>
        </a:lstStyle>
        <a:p xmlns:a="http://schemas.openxmlformats.org/drawingml/2006/main">
          <a:r>
            <a:rPr lang="x-none" sz="1800" i="1" dirty="0" smtClean="0"/>
            <a:t>Donacije i transferi</a:t>
          </a:r>
        </a:p>
        <a:p xmlns:a="http://schemas.openxmlformats.org/drawingml/2006/main">
          <a:endParaRPr lang="x-none" sz="1800" dirty="0"/>
        </a:p>
        <a:p xmlns:a="http://schemas.openxmlformats.org/drawingml/2006/main">
          <a:endParaRPr lang="x-none" sz="1800" dirty="0" smtClean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0.09174</cdr:x>
      <cdr:y>0.32308</cdr:y>
    </cdr:from>
    <cdr:to>
      <cdr:x>0.3211</cdr:x>
      <cdr:y>0.4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762000" y="1600200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Book Antiqua"/>
            </a:defRPr>
          </a:lvl1pPr>
          <a:lvl2pPr marL="457200" indent="0">
            <a:defRPr sz="1100">
              <a:latin typeface="Book Antiqua"/>
            </a:defRPr>
          </a:lvl2pPr>
          <a:lvl3pPr marL="914400" indent="0">
            <a:defRPr sz="1100">
              <a:latin typeface="Book Antiqua"/>
            </a:defRPr>
          </a:lvl3pPr>
          <a:lvl4pPr marL="1371600" indent="0">
            <a:defRPr sz="1100">
              <a:latin typeface="Book Antiqua"/>
            </a:defRPr>
          </a:lvl4pPr>
          <a:lvl5pPr marL="1828800" indent="0">
            <a:defRPr sz="1100">
              <a:latin typeface="Book Antiqua"/>
            </a:defRPr>
          </a:lvl5pPr>
          <a:lvl6pPr marL="2286000" indent="0">
            <a:defRPr sz="1100">
              <a:latin typeface="Book Antiqua"/>
            </a:defRPr>
          </a:lvl6pPr>
          <a:lvl7pPr marL="2743200" indent="0">
            <a:defRPr sz="1100">
              <a:latin typeface="Book Antiqua"/>
            </a:defRPr>
          </a:lvl7pPr>
          <a:lvl8pPr marL="3200400" indent="0">
            <a:defRPr sz="1100">
              <a:latin typeface="Book Antiqua"/>
            </a:defRPr>
          </a:lvl8pPr>
          <a:lvl9pPr marL="3657600" indent="0">
            <a:defRPr sz="1100">
              <a:latin typeface="Book Antiqua"/>
            </a:defRPr>
          </a:lvl9pPr>
        </a:lstStyle>
        <a:p xmlns:a="http://schemas.openxmlformats.org/drawingml/2006/main">
          <a:r>
            <a:rPr lang="x-none" sz="1800" i="1" dirty="0" smtClean="0"/>
            <a:t>Subvencije</a:t>
          </a:r>
        </a:p>
        <a:p xmlns:a="http://schemas.openxmlformats.org/drawingml/2006/main">
          <a:endParaRPr lang="x-none" sz="1800" dirty="0"/>
        </a:p>
        <a:p xmlns:a="http://schemas.openxmlformats.org/drawingml/2006/main">
          <a:endParaRPr lang="x-none" sz="1800" dirty="0" smtClean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0.09174</cdr:x>
      <cdr:y>0.41538</cdr:y>
    </cdr:from>
    <cdr:to>
      <cdr:x>0.3211</cdr:x>
      <cdr:y>0.49231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762000" y="2057400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Book Antiqua"/>
            </a:defRPr>
          </a:lvl1pPr>
          <a:lvl2pPr marL="457200" indent="0">
            <a:defRPr sz="1100">
              <a:latin typeface="Book Antiqua"/>
            </a:defRPr>
          </a:lvl2pPr>
          <a:lvl3pPr marL="914400" indent="0">
            <a:defRPr sz="1100">
              <a:latin typeface="Book Antiqua"/>
            </a:defRPr>
          </a:lvl3pPr>
          <a:lvl4pPr marL="1371600" indent="0">
            <a:defRPr sz="1100">
              <a:latin typeface="Book Antiqua"/>
            </a:defRPr>
          </a:lvl4pPr>
          <a:lvl5pPr marL="1828800" indent="0">
            <a:defRPr sz="1100">
              <a:latin typeface="Book Antiqua"/>
            </a:defRPr>
          </a:lvl5pPr>
          <a:lvl6pPr marL="2286000" indent="0">
            <a:defRPr sz="1100">
              <a:latin typeface="Book Antiqua"/>
            </a:defRPr>
          </a:lvl6pPr>
          <a:lvl7pPr marL="2743200" indent="0">
            <a:defRPr sz="1100">
              <a:latin typeface="Book Antiqua"/>
            </a:defRPr>
          </a:lvl7pPr>
          <a:lvl8pPr marL="3200400" indent="0">
            <a:defRPr sz="1100">
              <a:latin typeface="Book Antiqua"/>
            </a:defRPr>
          </a:lvl8pPr>
          <a:lvl9pPr marL="3657600" indent="0">
            <a:defRPr sz="1100">
              <a:latin typeface="Book Antiqua"/>
            </a:defRPr>
          </a:lvl9pPr>
        </a:lstStyle>
        <a:p xmlns:a="http://schemas.openxmlformats.org/drawingml/2006/main">
          <a:r>
            <a:rPr lang="x-none" sz="1800" i="1" dirty="0" smtClean="0"/>
            <a:t>Korišćenje </a:t>
          </a:r>
          <a:r>
            <a:rPr lang="sr-Latn-CS" sz="1800" i="1" dirty="0" smtClean="0"/>
            <a:t>roba i </a:t>
          </a:r>
          <a:r>
            <a:rPr lang="x-none" sz="1800" i="1" dirty="0" smtClean="0"/>
            <a:t>usluga</a:t>
          </a:r>
        </a:p>
        <a:p xmlns:a="http://schemas.openxmlformats.org/drawingml/2006/main">
          <a:endParaRPr lang="x-none" sz="1800" dirty="0"/>
        </a:p>
        <a:p xmlns:a="http://schemas.openxmlformats.org/drawingml/2006/main">
          <a:endParaRPr lang="x-none" sz="1800" dirty="0" smtClean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0.09174</cdr:x>
      <cdr:y>0.52308</cdr:y>
    </cdr:from>
    <cdr:to>
      <cdr:x>0.3211</cdr:x>
      <cdr:y>0.6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762000" y="2590800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Book Antiqua"/>
            </a:defRPr>
          </a:lvl1pPr>
          <a:lvl2pPr marL="457200" indent="0">
            <a:defRPr sz="1100">
              <a:latin typeface="Book Antiqua"/>
            </a:defRPr>
          </a:lvl2pPr>
          <a:lvl3pPr marL="914400" indent="0">
            <a:defRPr sz="1100">
              <a:latin typeface="Book Antiqua"/>
            </a:defRPr>
          </a:lvl3pPr>
          <a:lvl4pPr marL="1371600" indent="0">
            <a:defRPr sz="1100">
              <a:latin typeface="Book Antiqua"/>
            </a:defRPr>
          </a:lvl4pPr>
          <a:lvl5pPr marL="1828800" indent="0">
            <a:defRPr sz="1100">
              <a:latin typeface="Book Antiqua"/>
            </a:defRPr>
          </a:lvl5pPr>
          <a:lvl6pPr marL="2286000" indent="0">
            <a:defRPr sz="1100">
              <a:latin typeface="Book Antiqua"/>
            </a:defRPr>
          </a:lvl6pPr>
          <a:lvl7pPr marL="2743200" indent="0">
            <a:defRPr sz="1100">
              <a:latin typeface="Book Antiqua"/>
            </a:defRPr>
          </a:lvl7pPr>
          <a:lvl8pPr marL="3200400" indent="0">
            <a:defRPr sz="1100">
              <a:latin typeface="Book Antiqua"/>
            </a:defRPr>
          </a:lvl8pPr>
          <a:lvl9pPr marL="3657600" indent="0">
            <a:defRPr sz="1100">
              <a:latin typeface="Book Antiqua"/>
            </a:defRPr>
          </a:lvl9pPr>
        </a:lstStyle>
        <a:p xmlns:a="http://schemas.openxmlformats.org/drawingml/2006/main">
          <a:r>
            <a:rPr lang="x-none" sz="1800" i="1" dirty="0" smtClean="0"/>
            <a:t>Budžetska rezerva</a:t>
          </a:r>
        </a:p>
        <a:p xmlns:a="http://schemas.openxmlformats.org/drawingml/2006/main">
          <a:endParaRPr lang="x-none" sz="1800" dirty="0"/>
        </a:p>
        <a:p xmlns:a="http://schemas.openxmlformats.org/drawingml/2006/main">
          <a:endParaRPr lang="x-none" sz="1800" dirty="0" smtClean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0.09174</cdr:x>
      <cdr:y>0.63077</cdr:y>
    </cdr:from>
    <cdr:to>
      <cdr:x>0.3211</cdr:x>
      <cdr:y>0.70769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762000" y="3124200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Book Antiqua"/>
            </a:defRPr>
          </a:lvl1pPr>
          <a:lvl2pPr marL="457200" indent="0">
            <a:defRPr sz="1100">
              <a:latin typeface="Book Antiqua"/>
            </a:defRPr>
          </a:lvl2pPr>
          <a:lvl3pPr marL="914400" indent="0">
            <a:defRPr sz="1100">
              <a:latin typeface="Book Antiqua"/>
            </a:defRPr>
          </a:lvl3pPr>
          <a:lvl4pPr marL="1371600" indent="0">
            <a:defRPr sz="1100">
              <a:latin typeface="Book Antiqua"/>
            </a:defRPr>
          </a:lvl4pPr>
          <a:lvl5pPr marL="1828800" indent="0">
            <a:defRPr sz="1100">
              <a:latin typeface="Book Antiqua"/>
            </a:defRPr>
          </a:lvl5pPr>
          <a:lvl6pPr marL="2286000" indent="0">
            <a:defRPr sz="1100">
              <a:latin typeface="Book Antiqua"/>
            </a:defRPr>
          </a:lvl6pPr>
          <a:lvl7pPr marL="2743200" indent="0">
            <a:defRPr sz="1100">
              <a:latin typeface="Book Antiqua"/>
            </a:defRPr>
          </a:lvl7pPr>
          <a:lvl8pPr marL="3200400" indent="0">
            <a:defRPr sz="1100">
              <a:latin typeface="Book Antiqua"/>
            </a:defRPr>
          </a:lvl8pPr>
          <a:lvl9pPr marL="3657600" indent="0">
            <a:defRPr sz="1100">
              <a:latin typeface="Book Antiqua"/>
            </a:defRPr>
          </a:lvl9pPr>
        </a:lstStyle>
        <a:p xmlns:a="http://schemas.openxmlformats.org/drawingml/2006/main">
          <a:r>
            <a:rPr lang="x-none" sz="1800" i="1" dirty="0" smtClean="0"/>
            <a:t>Rashodi za zaposlene</a:t>
          </a:r>
        </a:p>
        <a:p xmlns:a="http://schemas.openxmlformats.org/drawingml/2006/main">
          <a:endParaRPr lang="x-none" sz="1800" dirty="0"/>
        </a:p>
        <a:p xmlns:a="http://schemas.openxmlformats.org/drawingml/2006/main">
          <a:endParaRPr lang="x-none" sz="1800" dirty="0" smtClean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0.09174</cdr:x>
      <cdr:y>0.72308</cdr:y>
    </cdr:from>
    <cdr:to>
      <cdr:x>0.3211</cdr:x>
      <cdr:y>0.8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762000" y="3581400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Book Antiqua"/>
            </a:defRPr>
          </a:lvl1pPr>
          <a:lvl2pPr marL="457200" indent="0">
            <a:defRPr sz="1100">
              <a:latin typeface="Book Antiqua"/>
            </a:defRPr>
          </a:lvl2pPr>
          <a:lvl3pPr marL="914400" indent="0">
            <a:defRPr sz="1100">
              <a:latin typeface="Book Antiqua"/>
            </a:defRPr>
          </a:lvl3pPr>
          <a:lvl4pPr marL="1371600" indent="0">
            <a:defRPr sz="1100">
              <a:latin typeface="Book Antiqua"/>
            </a:defRPr>
          </a:lvl4pPr>
          <a:lvl5pPr marL="1828800" indent="0">
            <a:defRPr sz="1100">
              <a:latin typeface="Book Antiqua"/>
            </a:defRPr>
          </a:lvl5pPr>
          <a:lvl6pPr marL="2286000" indent="0">
            <a:defRPr sz="1100">
              <a:latin typeface="Book Antiqua"/>
            </a:defRPr>
          </a:lvl6pPr>
          <a:lvl7pPr marL="2743200" indent="0">
            <a:defRPr sz="1100">
              <a:latin typeface="Book Antiqua"/>
            </a:defRPr>
          </a:lvl7pPr>
          <a:lvl8pPr marL="3200400" indent="0">
            <a:defRPr sz="1100">
              <a:latin typeface="Book Antiqua"/>
            </a:defRPr>
          </a:lvl8pPr>
          <a:lvl9pPr marL="3657600" indent="0">
            <a:defRPr sz="1100">
              <a:latin typeface="Book Antiqua"/>
            </a:defRPr>
          </a:lvl9pPr>
        </a:lstStyle>
        <a:p xmlns:a="http://schemas.openxmlformats.org/drawingml/2006/main">
          <a:r>
            <a:rPr lang="x-none" sz="1800" i="1" dirty="0" smtClean="0"/>
            <a:t>Otplata javnog duga</a:t>
          </a:r>
        </a:p>
        <a:p xmlns:a="http://schemas.openxmlformats.org/drawingml/2006/main">
          <a:endParaRPr lang="x-none" sz="1800" dirty="0"/>
        </a:p>
        <a:p xmlns:a="http://schemas.openxmlformats.org/drawingml/2006/main">
          <a:endParaRPr lang="x-none" sz="1800" dirty="0" smtClean="0"/>
        </a:p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0.09174</cdr:x>
      <cdr:y>0.83077</cdr:y>
    </cdr:from>
    <cdr:to>
      <cdr:x>0.3211</cdr:x>
      <cdr:y>0.90769</cdr:y>
    </cdr:to>
    <cdr:sp macro="" textlink="">
      <cdr:nvSpPr>
        <cdr:cNvPr id="19" name="TextBox 1"/>
        <cdr:cNvSpPr txBox="1"/>
      </cdr:nvSpPr>
      <cdr:spPr>
        <a:xfrm xmlns:a="http://schemas.openxmlformats.org/drawingml/2006/main">
          <a:off x="762000" y="4114800"/>
          <a:ext cx="19050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Book Antiqua"/>
            </a:defRPr>
          </a:lvl1pPr>
          <a:lvl2pPr marL="457200" indent="0">
            <a:defRPr sz="1100">
              <a:latin typeface="Book Antiqua"/>
            </a:defRPr>
          </a:lvl2pPr>
          <a:lvl3pPr marL="914400" indent="0">
            <a:defRPr sz="1100">
              <a:latin typeface="Book Antiqua"/>
            </a:defRPr>
          </a:lvl3pPr>
          <a:lvl4pPr marL="1371600" indent="0">
            <a:defRPr sz="1100">
              <a:latin typeface="Book Antiqua"/>
            </a:defRPr>
          </a:lvl4pPr>
          <a:lvl5pPr marL="1828800" indent="0">
            <a:defRPr sz="1100">
              <a:latin typeface="Book Antiqua"/>
            </a:defRPr>
          </a:lvl5pPr>
          <a:lvl6pPr marL="2286000" indent="0">
            <a:defRPr sz="1100">
              <a:latin typeface="Book Antiqua"/>
            </a:defRPr>
          </a:lvl6pPr>
          <a:lvl7pPr marL="2743200" indent="0">
            <a:defRPr sz="1100">
              <a:latin typeface="Book Antiqua"/>
            </a:defRPr>
          </a:lvl7pPr>
          <a:lvl8pPr marL="3200400" indent="0">
            <a:defRPr sz="1100">
              <a:latin typeface="Book Antiqua"/>
            </a:defRPr>
          </a:lvl8pPr>
          <a:lvl9pPr marL="3657600" indent="0">
            <a:defRPr sz="1100">
              <a:latin typeface="Book Antiqua"/>
            </a:defRPr>
          </a:lvl9pPr>
        </a:lstStyle>
        <a:p xmlns:a="http://schemas.openxmlformats.org/drawingml/2006/main">
          <a:r>
            <a:rPr lang="x-none" sz="1800" i="1" dirty="0" smtClean="0"/>
            <a:t> K</a:t>
          </a:r>
          <a:r>
            <a:rPr lang="sr-Latn-CS" sz="1800" i="1" dirty="0" smtClean="0"/>
            <a:t>apitalne</a:t>
          </a:r>
          <a:r>
            <a:rPr lang="x-none" sz="1800" i="1" dirty="0" smtClean="0"/>
            <a:t> investi</a:t>
          </a:r>
          <a:r>
            <a:rPr lang="sr-Latn-CS" sz="1800" i="1" dirty="0" smtClean="0"/>
            <a:t>cije</a:t>
          </a:r>
          <a:endParaRPr lang="x-none" sz="1800" i="1" dirty="0" smtClean="0"/>
        </a:p>
        <a:p xmlns:a="http://schemas.openxmlformats.org/drawingml/2006/main">
          <a:endParaRPr lang="x-none" sz="1800" dirty="0"/>
        </a:p>
        <a:p xmlns:a="http://schemas.openxmlformats.org/drawingml/2006/main">
          <a:endParaRPr lang="x-none" sz="1800" dirty="0" smtClean="0"/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1F0BD-DAC9-413C-8AF4-18E4564B1AF2}" type="datetimeFigureOut">
              <a:rPr lang="x-none" smtClean="0"/>
              <a:pPr/>
              <a:t>03.12.2018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0A39C7-8CB0-4954-8A30-F3E49DFB3BD1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23285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39C7-8CB0-4954-8A30-F3E49DFB3BD1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52167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39C7-8CB0-4954-8A30-F3E49DFB3BD1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703633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39C7-8CB0-4954-8A30-F3E49DFB3BD1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961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39C7-8CB0-4954-8A30-F3E49DFB3BD1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39822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A39C7-8CB0-4954-8A30-F3E49DFB3BD1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656954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Master-Untertitelformat bearbeiten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95150-4FD7-4802-B0EB-D52217513A72}" type="datetime1">
              <a:rPr lang="en-US" smtClean="0"/>
              <a:pPr/>
              <a:t>03.12.2018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Bild auf Platzhalter ziehen oder durch Klicken auf Symbol hinzufügen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, 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über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Bild auf Platzhalter ziehen oder durch Klicken auf Symbol hinzufügen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03.12.2018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halte, oben un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r-Latn-CS" smtClean="0"/>
              <a:t>Mastertitelformat bearbeiten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Mastertextformat bearbeiten</a:t>
            </a:r>
          </a:p>
          <a:p>
            <a:pPr lvl="1"/>
            <a:r>
              <a:rPr lang="sr-Latn-CS" smtClean="0"/>
              <a:t>Zweite Ebene</a:t>
            </a:r>
          </a:p>
          <a:p>
            <a:pPr lvl="2"/>
            <a:r>
              <a:rPr lang="sr-Latn-CS" smtClean="0"/>
              <a:t>Dritte Ebene</a:t>
            </a:r>
          </a:p>
          <a:p>
            <a:pPr lvl="3"/>
            <a:r>
              <a:rPr lang="sr-Latn-CS" smtClean="0"/>
              <a:t>Vierte Ebene</a:t>
            </a:r>
          </a:p>
          <a:p>
            <a:pPr lvl="4"/>
            <a:r>
              <a:rPr lang="sr-Latn-CS" smtClean="0"/>
              <a:t>Fünfte Ebene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03.12.2018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1200" y="1828800"/>
            <a:ext cx="5105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x-none" sz="36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OPŠTINA TUTIN</a:t>
            </a:r>
            <a:endParaRPr lang="en-US" sz="36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2514600"/>
            <a:ext cx="75438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Latn-CS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JAVNA RASPRAVA </a:t>
            </a:r>
          </a:p>
          <a:p>
            <a:pPr algn="ctr"/>
            <a:r>
              <a:rPr lang="sr-Latn-CS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NACRTU ODLUKE O </a:t>
            </a:r>
            <a:r>
              <a:rPr lang="x-none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BUDŽET</a:t>
            </a:r>
            <a:r>
              <a:rPr lang="sr-Latn-CS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U</a:t>
            </a:r>
            <a:r>
              <a:rPr lang="en-US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x-none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OPŠTINE TUTIN</a:t>
            </a:r>
            <a:endParaRPr lang="sr-Cyrl-CS" sz="40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x-none" sz="4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sr-Latn-CS" sz="40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ZA</a:t>
            </a:r>
            <a:r>
              <a:rPr lang="sr-Cyrl-CS" sz="4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201</a:t>
            </a:r>
            <a:r>
              <a:rPr lang="en-US" sz="4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r>
              <a:rPr lang="sr-Cyrl-CS" sz="4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sr-Latn-CS" sz="40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GODINU</a:t>
            </a:r>
            <a:endParaRPr lang="en-US" sz="40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 descr="Grb Tutin"/>
          <p:cNvPicPr>
            <a:picLocks noChangeAspect="1" noChangeArrowheads="1"/>
          </p:cNvPicPr>
          <p:nvPr/>
        </p:nvPicPr>
        <p:blipFill>
          <a:blip r:embed="rId2" cstate="print"/>
          <a:srcRect t="4788" b="4256"/>
          <a:stretch>
            <a:fillRect/>
          </a:stretch>
        </p:blipFill>
        <p:spPr bwMode="auto">
          <a:xfrm>
            <a:off x="3733800" y="228600"/>
            <a:ext cx="1447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x-none" sz="3600" i="1" dirty="0" smtClean="0">
                <a:solidFill>
                  <a:schemeClr val="tx1"/>
                </a:solidFill>
                <a:latin typeface="+mn-lt"/>
              </a:rPr>
              <a:t>Šta</a:t>
            </a:r>
            <a:r>
              <a:rPr lang="sr-Cyrl-CS" sz="36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x-none" sz="3600" i="1" dirty="0" smtClean="0">
                <a:solidFill>
                  <a:schemeClr val="tx1"/>
                </a:solidFill>
                <a:latin typeface="+mn-lt"/>
              </a:rPr>
              <a:t>se</a:t>
            </a:r>
            <a:r>
              <a:rPr lang="sr-Cyrl-CS" sz="36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x-none" sz="3600" i="1" dirty="0" smtClean="0">
                <a:solidFill>
                  <a:schemeClr val="tx1"/>
                </a:solidFill>
                <a:latin typeface="+mn-lt"/>
              </a:rPr>
              <a:t>promenilo</a:t>
            </a:r>
            <a:r>
              <a:rPr lang="sr-Cyrl-CS" sz="36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x-none" sz="3600" i="1" dirty="0" smtClean="0">
                <a:solidFill>
                  <a:schemeClr val="tx1"/>
                </a:solidFill>
                <a:latin typeface="+mn-lt"/>
              </a:rPr>
              <a:t>u </a:t>
            </a:r>
            <a:r>
              <a:rPr lang="sr-Cyrl-CS" sz="3600" i="1" dirty="0" smtClean="0">
                <a:solidFill>
                  <a:schemeClr val="tx1"/>
                </a:solidFill>
                <a:latin typeface="+mn-lt"/>
              </a:rPr>
              <a:t> о</a:t>
            </a:r>
            <a:r>
              <a:rPr lang="x-none" sz="3600" i="1" dirty="0" smtClean="0">
                <a:solidFill>
                  <a:schemeClr val="tx1"/>
                </a:solidFill>
                <a:latin typeface="+mn-lt"/>
              </a:rPr>
              <a:t>dnosu</a:t>
            </a:r>
            <a:r>
              <a:rPr lang="sr-Cyrl-CS" sz="36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x-none" sz="3600" i="1" dirty="0" smtClean="0">
                <a:solidFill>
                  <a:schemeClr val="tx1"/>
                </a:solidFill>
                <a:latin typeface="+mn-lt"/>
              </a:rPr>
              <a:t>na</a:t>
            </a:r>
            <a:r>
              <a:rPr lang="sr-Cyrl-CS" sz="3600" i="1" dirty="0" smtClean="0">
                <a:solidFill>
                  <a:schemeClr val="tx1"/>
                </a:solidFill>
                <a:latin typeface="+mn-lt"/>
              </a:rPr>
              <a:t> 201</a:t>
            </a:r>
            <a:r>
              <a:rPr lang="sr-Latn-RS" sz="3600" i="1" dirty="0" smtClean="0">
                <a:solidFill>
                  <a:schemeClr val="tx1"/>
                </a:solidFill>
                <a:latin typeface="+mn-lt"/>
              </a:rPr>
              <a:t>8</a:t>
            </a:r>
            <a:r>
              <a:rPr lang="sr-Cyrl-CS" sz="3600" i="1" dirty="0" smtClean="0">
                <a:solidFill>
                  <a:schemeClr val="tx1"/>
                </a:solidFill>
                <a:latin typeface="+mn-lt"/>
              </a:rPr>
              <a:t>. </a:t>
            </a:r>
            <a:r>
              <a:rPr lang="x-none" sz="3600" i="1" dirty="0" smtClean="0">
                <a:solidFill>
                  <a:schemeClr val="tx1"/>
                </a:solidFill>
                <a:latin typeface="+mn-lt"/>
              </a:rPr>
              <a:t>godinu</a:t>
            </a:r>
            <a:r>
              <a:rPr lang="sr-Cyrl-CS" sz="3600" i="1" dirty="0" smtClean="0">
                <a:solidFill>
                  <a:schemeClr val="tx1"/>
                </a:solidFill>
                <a:latin typeface="+mn-lt"/>
              </a:rPr>
              <a:t>?</a:t>
            </a:r>
            <a:endParaRPr lang="en-US" sz="3600" i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10679378"/>
              </p:ext>
            </p:extLst>
          </p:nvPr>
        </p:nvGraphicFramePr>
        <p:xfrm>
          <a:off x="228600" y="1143000"/>
          <a:ext cx="8534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638801" y="1371600"/>
            <a:ext cx="213359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x-none" sz="1400" i="1" dirty="0" smtClean="0"/>
          </a:p>
          <a:p>
            <a:endParaRPr lang="x-none" sz="1400" i="1" dirty="0"/>
          </a:p>
          <a:p>
            <a:endParaRPr lang="x-none" dirty="0"/>
          </a:p>
        </p:txBody>
      </p:sp>
      <p:sp>
        <p:nvSpPr>
          <p:cNvPr id="12" name="TextBox 11"/>
          <p:cNvSpPr txBox="1"/>
          <p:nvPr/>
        </p:nvSpPr>
        <p:spPr>
          <a:xfrm>
            <a:off x="2362200" y="1447800"/>
            <a:ext cx="2209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Socijalna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zastita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   +10.000.000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Razvoj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sporta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omadine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     +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10.000.000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din</a:t>
            </a:r>
          </a:p>
          <a:p>
            <a:pPr marL="285750" indent="-285750"/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Zdrastvena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zastita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+7</a:t>
            </a:r>
            <a:r>
              <a:rPr lang="x-none" sz="1400" i="1" smtClean="0">
                <a:latin typeface="Times New Roman" pitchFamily="18" charset="0"/>
                <a:cs typeface="Times New Roman" pitchFamily="18" charset="0"/>
              </a:rPr>
              <a:t>.000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.000 din</a:t>
            </a:r>
          </a:p>
          <a:p>
            <a:pPr marL="285750" indent="-285750"/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Osnovno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obrazovanja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+15</a:t>
            </a:r>
            <a:r>
              <a:rPr lang="x-none" sz="1400" i="1" smtClean="0">
                <a:latin typeface="Times New Roman" pitchFamily="18" charset="0"/>
                <a:cs typeface="Times New Roman" pitchFamily="18" charset="0"/>
              </a:rPr>
              <a:t>.000.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000 din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Kultura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informisanje</a:t>
            </a: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+2.</a:t>
            </a:r>
            <a:r>
              <a:rPr lang="x-none" sz="1400" i="1" dirty="0" smtClean="0">
                <a:latin typeface="Times New Roman" pitchFamily="18" charset="0"/>
                <a:cs typeface="Times New Roman" pitchFamily="18" charset="0"/>
              </a:rPr>
              <a:t>000.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din</a:t>
            </a:r>
          </a:p>
          <a:p>
            <a:pPr marL="285750" indent="-285750"/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x-none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81800" y="1143000"/>
            <a:ext cx="1981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200" i="1" dirty="0" smtClean="0"/>
          </a:p>
          <a:p>
            <a:pPr algn="just"/>
            <a:endParaRPr lang="x-none" sz="1200" i="1" dirty="0" smtClean="0"/>
          </a:p>
          <a:p>
            <a:pPr algn="just"/>
            <a:r>
              <a:rPr lang="en-US" sz="1200" i="1" dirty="0" smtClean="0"/>
              <a:t>-</a:t>
            </a:r>
            <a:r>
              <a:rPr lang="x-none" sz="1200" i="1" dirty="0" smtClean="0"/>
              <a:t>Smanjen</a:t>
            </a:r>
            <a:r>
              <a:rPr lang="en-US" sz="1200" i="1" dirty="0" smtClean="0"/>
              <a:t>o je </a:t>
            </a:r>
            <a:r>
              <a:rPr lang="en-US" sz="1200" i="1" dirty="0" err="1" smtClean="0"/>
              <a:t>korišćenje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roba</a:t>
            </a:r>
            <a:r>
              <a:rPr lang="en-US" sz="1200" i="1" dirty="0" smtClean="0"/>
              <a:t> I </a:t>
            </a:r>
            <a:r>
              <a:rPr lang="en-US" sz="1200" i="1" dirty="0" err="1" smtClean="0"/>
              <a:t>usluga</a:t>
            </a:r>
            <a:r>
              <a:rPr lang="x-none" sz="1200" i="1" dirty="0" smtClean="0"/>
              <a:t> </a:t>
            </a:r>
            <a:r>
              <a:rPr lang="en-US" sz="1200" i="1" dirty="0" smtClean="0"/>
              <a:t>( </a:t>
            </a:r>
            <a:r>
              <a:rPr lang="sr-Latn-CS" sz="1200" i="1" dirty="0" smtClean="0"/>
              <a:t>10</a:t>
            </a:r>
            <a:r>
              <a:rPr lang="en-US" sz="1200" i="1" dirty="0" smtClean="0"/>
              <a:t>.000.000 </a:t>
            </a:r>
            <a:r>
              <a:rPr lang="en-US" sz="1200" i="1" dirty="0" err="1" smtClean="0"/>
              <a:t>dinara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godišnjem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nivou</a:t>
            </a:r>
            <a:r>
              <a:rPr lang="en-US" sz="1200" i="1" dirty="0" smtClean="0"/>
              <a:t>)</a:t>
            </a:r>
          </a:p>
          <a:p>
            <a:pPr algn="just"/>
            <a:endParaRPr lang="x-none" sz="1200" i="1" dirty="0" smtClean="0"/>
          </a:p>
          <a:p>
            <a:pPr algn="just"/>
            <a:endParaRPr lang="en-US" sz="1200" i="1" dirty="0" smtClean="0"/>
          </a:p>
          <a:p>
            <a:pPr algn="just"/>
            <a:r>
              <a:rPr lang="en-US" sz="1200" i="1" dirty="0" smtClean="0"/>
              <a:t>-</a:t>
            </a:r>
            <a:r>
              <a:rPr lang="x-none" sz="1200" i="1" dirty="0" smtClean="0"/>
              <a:t>Smanjeni su </a:t>
            </a:r>
            <a:r>
              <a:rPr lang="sr-Latn-CS" sz="1200" i="1" dirty="0" smtClean="0"/>
              <a:t>ostali rashodi</a:t>
            </a:r>
            <a:r>
              <a:rPr lang="en-US" sz="1200" i="1" dirty="0" smtClean="0"/>
              <a:t>( </a:t>
            </a:r>
            <a:r>
              <a:rPr lang="x-none" sz="1200" i="1" dirty="0" smtClean="0"/>
              <a:t>1</a:t>
            </a:r>
            <a:r>
              <a:rPr lang="sr-Latn-CS" sz="1200" i="1" dirty="0" smtClean="0"/>
              <a:t>5</a:t>
            </a:r>
            <a:r>
              <a:rPr lang="en-US" sz="1200" i="1" dirty="0" smtClean="0"/>
              <a:t>.000.000 </a:t>
            </a:r>
            <a:r>
              <a:rPr lang="en-US" sz="1200" i="1" dirty="0" err="1" smtClean="0"/>
              <a:t>dinara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na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godišnjem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nivou</a:t>
            </a:r>
            <a:r>
              <a:rPr lang="en-US" sz="1200" i="1" dirty="0" smtClean="0"/>
              <a:t>)</a:t>
            </a:r>
          </a:p>
          <a:p>
            <a:pPr algn="just"/>
            <a:endParaRPr lang="en-US" sz="1200" i="1" dirty="0" smtClean="0"/>
          </a:p>
          <a:p>
            <a:pPr marL="342900" indent="-342900" algn="just"/>
            <a:endParaRPr lang="x-none" i="1" dirty="0" smtClean="0"/>
          </a:p>
          <a:p>
            <a:pPr algn="just"/>
            <a:endParaRPr lang="x-none" i="1" dirty="0" smtClean="0"/>
          </a:p>
          <a:p>
            <a:pPr algn="just"/>
            <a:r>
              <a:rPr lang="x-none" i="1" dirty="0" smtClean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r-Cyrl-CS" sz="32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x-none" sz="3200" i="1" dirty="0" smtClean="0">
                <a:solidFill>
                  <a:schemeClr val="tx1"/>
                </a:solidFill>
                <a:latin typeface="+mn-lt"/>
              </a:rPr>
              <a:t>Programsko</a:t>
            </a:r>
            <a:r>
              <a:rPr lang="sr-Cyrl-CS" sz="32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x-none" sz="3200" i="1" dirty="0" smtClean="0">
                <a:solidFill>
                  <a:schemeClr val="tx1"/>
                </a:solidFill>
                <a:latin typeface="+mn-lt"/>
              </a:rPr>
              <a:t>budžetiranje</a:t>
            </a:r>
            <a:r>
              <a:rPr lang="sr-Cyrl-CS" sz="32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x-none" sz="3200" i="1" dirty="0" smtClean="0">
                <a:solidFill>
                  <a:schemeClr val="tx1"/>
                </a:solidFill>
                <a:latin typeface="+mn-lt"/>
              </a:rPr>
              <a:t>u</a:t>
            </a:r>
            <a:r>
              <a:rPr lang="sr-Cyrl-CS" sz="3200" i="1" dirty="0" smtClean="0">
                <a:solidFill>
                  <a:schemeClr val="tx1"/>
                </a:solidFill>
                <a:latin typeface="+mn-lt"/>
              </a:rPr>
              <a:t> 201</a:t>
            </a:r>
            <a:r>
              <a:rPr lang="en-US" sz="3200" i="1" dirty="0" smtClean="0">
                <a:solidFill>
                  <a:schemeClr val="tx1"/>
                </a:solidFill>
                <a:latin typeface="+mn-lt"/>
              </a:rPr>
              <a:t>9</a:t>
            </a:r>
            <a:r>
              <a:rPr lang="sr-Cyrl-CS" sz="3200" i="1" dirty="0" smtClean="0">
                <a:solidFill>
                  <a:schemeClr val="tx1"/>
                </a:solidFill>
                <a:latin typeface="+mn-lt"/>
              </a:rPr>
              <a:t>.</a:t>
            </a:r>
            <a:endParaRPr lang="en-US" sz="32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1281551"/>
            <a:ext cx="77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i="1" dirty="0" smtClean="0"/>
          </a:p>
          <a:p>
            <a:pPr algn="just"/>
            <a:r>
              <a:rPr lang="vi-VN" i="1" dirty="0" smtClean="0"/>
              <a:t>Budžet naše </a:t>
            </a:r>
            <a:r>
              <a:rPr lang="x-none" i="1" dirty="0" smtClean="0"/>
              <a:t>opštine</a:t>
            </a:r>
            <a:r>
              <a:rPr lang="vi-VN" i="1" dirty="0" smtClean="0"/>
              <a:t> je programski. Šta to tačno znači? Novac je namenjen za programe koji doprinose ispunjavanju strateških ciljeva razvoja naše opštine, a troškovi budžeta raspoređeni su prema projektima na koje se odnose.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2438401"/>
            <a:ext cx="7772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i="1" dirty="0" smtClean="0"/>
          </a:p>
          <a:p>
            <a:pPr algn="just"/>
            <a:endParaRPr lang="ru-RU" i="1" dirty="0" smtClean="0"/>
          </a:p>
          <a:p>
            <a:pPr algn="just"/>
            <a:r>
              <a:rPr lang="vi-VN" i="1" dirty="0" smtClean="0"/>
              <a:t>Odluka o budžetu </a:t>
            </a:r>
            <a:r>
              <a:rPr lang="x-none" i="1" dirty="0" smtClean="0"/>
              <a:t>Opštine Tutin</a:t>
            </a:r>
            <a:r>
              <a:rPr lang="vi-VN" i="1" dirty="0" smtClean="0"/>
              <a:t> za 2019. akcenat stavlja na obezbeđenje normalnog funkcionisanja sistema lokalne samouprave bez zastoja u radu budžetskih korisnika, izgradnj</a:t>
            </a:r>
            <a:r>
              <a:rPr lang="en-US" i="1" dirty="0" smtClean="0"/>
              <a:t>u</a:t>
            </a:r>
            <a:r>
              <a:rPr lang="vi-VN" i="1" dirty="0" smtClean="0"/>
              <a:t> i rekonstrukcij</a:t>
            </a:r>
            <a:r>
              <a:rPr lang="en-US" i="1" dirty="0" smtClean="0"/>
              <a:t>u</a:t>
            </a:r>
            <a:r>
              <a:rPr lang="vi-VN" i="1" dirty="0" smtClean="0"/>
              <a:t> objekata za potrebe obrazovanje, realizaciju komunalnog programa i infrastrukturnih investicija.</a:t>
            </a:r>
            <a:endParaRPr lang="x-none" dirty="0"/>
          </a:p>
        </p:txBody>
      </p:sp>
      <p:sp>
        <p:nvSpPr>
          <p:cNvPr id="8" name="TextBox 7"/>
          <p:cNvSpPr txBox="1"/>
          <p:nvPr/>
        </p:nvSpPr>
        <p:spPr>
          <a:xfrm>
            <a:off x="629653" y="48006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i="1" dirty="0" smtClean="0"/>
              <a:t>Zakon o budžetskom sistemu obavezuje da Odluka o budžetu za 2019. godinu bude izrađena na programskom principu, što je i ispoštovano prilikom izrade Odluke o budžetu </a:t>
            </a:r>
            <a:r>
              <a:rPr lang="x-none" i="1" dirty="0" smtClean="0"/>
              <a:t>Opštine Tutin </a:t>
            </a:r>
            <a:r>
              <a:rPr lang="vi-VN" i="1" dirty="0" smtClean="0"/>
              <a:t> za 2019. godinu.</a:t>
            </a:r>
          </a:p>
          <a:p>
            <a:pPr algn="just"/>
            <a:r>
              <a:rPr lang="vi-VN" i="1" dirty="0" smtClean="0"/>
              <a:t>Ovakav način izrade podrazumeva definisanje indikatora kojima se meri uspešnost ostvarivanja definisanih ciljeva.</a:t>
            </a:r>
          </a:p>
          <a:p>
            <a:endParaRPr lang="x-non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sr-Cyrl-CS" sz="2400" dirty="0" smtClean="0">
                <a:latin typeface="+mn-lt"/>
              </a:rPr>
              <a:t/>
            </a:r>
            <a:br>
              <a:rPr lang="sr-Cyrl-CS" sz="2400" dirty="0" smtClean="0">
                <a:latin typeface="+mn-lt"/>
              </a:rPr>
            </a:br>
            <a:r>
              <a:rPr lang="sr-Cyrl-CS" sz="2400" dirty="0" smtClean="0">
                <a:latin typeface="+mn-lt"/>
              </a:rPr>
              <a:t/>
            </a:r>
            <a:br>
              <a:rPr lang="sr-Cyrl-CS" sz="2400" dirty="0" smtClean="0">
                <a:latin typeface="+mn-lt"/>
              </a:rPr>
            </a:br>
            <a:r>
              <a:rPr lang="sr-Cyrl-CS" sz="2400" dirty="0">
                <a:latin typeface="+mn-lt"/>
              </a:rPr>
              <a:t/>
            </a:r>
            <a:br>
              <a:rPr lang="sr-Cyrl-CS" sz="2400" dirty="0">
                <a:latin typeface="+mn-lt"/>
              </a:rPr>
            </a:br>
            <a:r>
              <a:rPr lang="sr-Cyrl-CS" sz="2400" dirty="0" smtClean="0">
                <a:latin typeface="+mn-lt"/>
              </a:rPr>
              <a:t> </a:t>
            </a:r>
            <a:r>
              <a:rPr lang="x-none" sz="3600" i="1" dirty="0" smtClean="0">
                <a:solidFill>
                  <a:schemeClr val="tx1"/>
                </a:solidFill>
                <a:latin typeface="+mn-lt"/>
              </a:rPr>
              <a:t>Programsk</a:t>
            </a:r>
            <a:r>
              <a:rPr lang="en-US" sz="3600" i="1" dirty="0" smtClean="0">
                <a:solidFill>
                  <a:schemeClr val="tx1"/>
                </a:solidFill>
                <a:latin typeface="+mn-lt"/>
              </a:rPr>
              <a:t>a</a:t>
            </a:r>
            <a:r>
              <a:rPr lang="sr-Cyrl-CS" sz="36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i="1" dirty="0" err="1" smtClean="0">
                <a:solidFill>
                  <a:schemeClr val="tx1"/>
                </a:solidFill>
                <a:latin typeface="+mn-lt"/>
              </a:rPr>
              <a:t>struktura</a:t>
            </a:r>
            <a:r>
              <a:rPr lang="sr-Cyrl-CS" sz="3600" i="1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i="1" dirty="0" smtClean="0">
                <a:solidFill>
                  <a:schemeClr val="tx1"/>
                </a:solidFill>
                <a:latin typeface="+mn-lt"/>
              </a:rPr>
              <a:t>u</a:t>
            </a:r>
            <a:r>
              <a:rPr lang="sr-Cyrl-CS" sz="3600" i="1" dirty="0" smtClean="0">
                <a:solidFill>
                  <a:schemeClr val="tx1"/>
                </a:solidFill>
                <a:latin typeface="+mn-lt"/>
              </a:rPr>
              <a:t> 2017.</a:t>
            </a:r>
            <a:r>
              <a:rPr lang="en-US" sz="3600" i="1" dirty="0" err="1" smtClean="0">
                <a:solidFill>
                  <a:schemeClr val="tx1"/>
                </a:solidFill>
                <a:latin typeface="+mn-lt"/>
              </a:rPr>
              <a:t>godini</a:t>
            </a:r>
            <a:r>
              <a:rPr lang="sr-Cyrl-CS" sz="36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sr-Cyrl-CS" sz="3600" dirty="0" smtClean="0">
                <a:solidFill>
                  <a:schemeClr val="tx1"/>
                </a:solidFill>
                <a:latin typeface="+mn-lt"/>
              </a:rPr>
            </a:br>
            <a:r>
              <a:rPr lang="sr-Cyrl-CS" sz="3600" dirty="0" smtClean="0">
                <a:latin typeface="+mn-lt"/>
              </a:rPr>
              <a:t/>
            </a:r>
            <a:br>
              <a:rPr lang="sr-Cyrl-CS" sz="3600" dirty="0" smtClean="0">
                <a:latin typeface="+mn-lt"/>
              </a:rPr>
            </a:b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029200"/>
          </a:xfrm>
        </p:spPr>
        <p:txBody>
          <a:bodyPr/>
          <a:lstStyle/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sr-Cyrl-C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838200" y="609600"/>
            <a:ext cx="1600200" cy="838200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sr-Cyrl-CS" sz="1200" i="1" dirty="0" smtClean="0">
                <a:latin typeface="Times New Roman" pitchFamily="18" charset="0"/>
                <a:cs typeface="Times New Roman" pitchFamily="18" charset="0"/>
              </a:rPr>
              <a:t>1: Stanovanje,</a:t>
            </a:r>
            <a:r>
              <a:rPr lang="sr-Latn-CS" sz="12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rbaniz</a:t>
            </a:r>
            <a:r>
              <a:rPr lang="sr-Latn-CS" sz="12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 i prostorno planiranje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838200" y="1981200"/>
            <a:ext cx="1524000" cy="9144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i="1" dirty="0" smtClean="0"/>
              <a:t>Program</a:t>
            </a:r>
            <a:r>
              <a:rPr lang="sr-Cyrl-CS" sz="1200" i="1" dirty="0" smtClean="0"/>
              <a:t> 2: Ко</a:t>
            </a:r>
            <a:r>
              <a:rPr lang="x-none" sz="1200" i="1" dirty="0" smtClean="0"/>
              <a:t>munaln</a:t>
            </a:r>
            <a:r>
              <a:rPr lang="sr-Latn-CS" sz="1200" i="1" dirty="0" smtClean="0"/>
              <a:t>e</a:t>
            </a:r>
            <a:r>
              <a:rPr lang="x-none" sz="1200" i="1" dirty="0" smtClean="0"/>
              <a:t> delatnost</a:t>
            </a:r>
            <a:r>
              <a:rPr lang="sr-Latn-CS" sz="1200" i="1" dirty="0" smtClean="0"/>
              <a:t>i</a:t>
            </a:r>
            <a:endParaRPr lang="en-US" sz="1200" i="1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914400" y="3352800"/>
            <a:ext cx="1524000" cy="914400"/>
          </a:xfrm>
          <a:prstGeom prst="wedgeRoundRect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Program</a:t>
            </a:r>
            <a:r>
              <a:rPr lang="de-DE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3.  </a:t>
            </a:r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Lokalni</a:t>
            </a:r>
            <a:r>
              <a:rPr lang="de-DE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ekonomski</a:t>
            </a:r>
            <a:r>
              <a:rPr lang="de-DE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razvoj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914400" y="4724400"/>
            <a:ext cx="1600200" cy="914400"/>
          </a:xfrm>
          <a:prstGeom prst="wedgeRoundRectCallout">
            <a:avLst/>
          </a:prstGeom>
          <a:solidFill>
            <a:schemeClr val="tx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sr-Cyrl-CS" sz="1200" i="1" dirty="0" smtClean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Razvoj turizma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2971800" y="609600"/>
            <a:ext cx="1524000" cy="914400"/>
          </a:xfrm>
          <a:prstGeom prst="wedgeRoundRect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Program</a:t>
            </a:r>
            <a:r>
              <a:rPr lang="de-DE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5.   </a:t>
            </a:r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Poljoprivreda</a:t>
            </a:r>
            <a:r>
              <a:rPr lang="de-DE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 </a:t>
            </a:r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ruralni</a:t>
            </a:r>
            <a:r>
              <a:rPr lang="de-DE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razvoj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2971800" y="2057400"/>
            <a:ext cx="1524000" cy="838200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sr-Cyrl-CS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x-none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Zaštita</a:t>
            </a:r>
            <a:r>
              <a:rPr lang="sr-Cyrl-CS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životne sredine</a:t>
            </a:r>
            <a:endParaRPr lang="en-US" sz="1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2971800" y="3429000"/>
            <a:ext cx="1524000" cy="914400"/>
          </a:xfrm>
          <a:prstGeom prst="wedgeRoundRectCallou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sr-Cyrl-CS" sz="1200" i="1" dirty="0" smtClean="0">
                <a:latin typeface="Times New Roman" pitchFamily="18" charset="0"/>
                <a:cs typeface="Times New Roman" pitchFamily="18" charset="0"/>
              </a:rPr>
              <a:t>7:</a:t>
            </a:r>
            <a:r>
              <a:rPr lang="sr-Latn-CS" sz="1200" i="1" dirty="0" smtClean="0">
                <a:latin typeface="Times New Roman" pitchFamily="18" charset="0"/>
                <a:cs typeface="Times New Roman" pitchFamily="18" charset="0"/>
              </a:rPr>
              <a:t>Organizacija saobraćaja i saobraćajne infrastrukture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2971800" y="4800600"/>
            <a:ext cx="1524000" cy="914400"/>
          </a:xfrm>
          <a:prstGeom prst="wedgeRoundRect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Program  </a:t>
            </a:r>
            <a:r>
              <a:rPr lang="sr-Cyrl-CS" sz="1200" i="1" dirty="0" smtClean="0">
                <a:latin typeface="Times New Roman" pitchFamily="18" charset="0"/>
                <a:cs typeface="Times New Roman" pitchFamily="18" charset="0"/>
              </a:rPr>
              <a:t>8: </a:t>
            </a:r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Predškolsko obrazovanje</a:t>
            </a:r>
            <a:r>
              <a:rPr lang="sr-Latn-CS" sz="1200" i="1" dirty="0" smtClean="0">
                <a:latin typeface="Times New Roman" pitchFamily="18" charset="0"/>
                <a:cs typeface="Times New Roman" pitchFamily="18" charset="0"/>
              </a:rPr>
              <a:t> i vaspitanje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ular Callout 18"/>
          <p:cNvSpPr/>
          <p:nvPr/>
        </p:nvSpPr>
        <p:spPr>
          <a:xfrm>
            <a:off x="4876800" y="609600"/>
            <a:ext cx="1600200" cy="914400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sr-Cyrl-CS" sz="1200" i="1" dirty="0" smtClean="0">
                <a:latin typeface="Times New Roman" pitchFamily="18" charset="0"/>
                <a:cs typeface="Times New Roman" pitchFamily="18" charset="0"/>
              </a:rPr>
              <a:t> 9:О</a:t>
            </a:r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snovno obrazovanje</a:t>
            </a:r>
            <a:r>
              <a:rPr lang="sr-Latn-CS" sz="1200" i="1" dirty="0" smtClean="0">
                <a:latin typeface="Times New Roman" pitchFamily="18" charset="0"/>
                <a:cs typeface="Times New Roman" pitchFamily="18" charset="0"/>
              </a:rPr>
              <a:t> i vaspitanje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4953000" y="2133600"/>
            <a:ext cx="1600200" cy="91440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sr-Cyrl-CS" sz="1200" i="1" dirty="0" smtClean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sr-Latn-CS" sz="1200" i="1" dirty="0" smtClean="0">
                <a:latin typeface="Times New Roman" pitchFamily="18" charset="0"/>
                <a:cs typeface="Times New Roman" pitchFamily="18" charset="0"/>
              </a:rPr>
              <a:t>Srednje obrazovanje i vaspitanje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4953000" y="3505200"/>
            <a:ext cx="1524000" cy="914400"/>
          </a:xfrm>
          <a:prstGeom prst="wedgeRoundRectCallou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sr-Cyrl-CS" sz="1200" i="1" dirty="0" smtClean="0">
                <a:latin typeface="Times New Roman" pitchFamily="18" charset="0"/>
                <a:cs typeface="Times New Roman" pitchFamily="18" charset="0"/>
              </a:rPr>
              <a:t> 11: </a:t>
            </a:r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Socijalna i dečja zaštita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029200" y="4876800"/>
            <a:ext cx="1600200" cy="914400"/>
          </a:xfrm>
          <a:prstGeom prst="wedgeRoundRectCallou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sr-Cyrl-CS" sz="1200" i="1" dirty="0" smtClean="0">
                <a:latin typeface="Times New Roman" pitchFamily="18" charset="0"/>
                <a:cs typeface="Times New Roman" pitchFamily="18" charset="0"/>
              </a:rPr>
              <a:t>12:</a:t>
            </a:r>
          </a:p>
          <a:p>
            <a:pPr algn="ctr"/>
            <a:r>
              <a:rPr lang="sr-Latn-CS" sz="1200" i="1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drastvena </a:t>
            </a:r>
            <a:r>
              <a:rPr lang="sr-Cyrl-C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zaštita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781800" y="609600"/>
            <a:ext cx="1676400" cy="914400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sr-Cyrl-CS" sz="1200" i="1" dirty="0" smtClean="0">
                <a:latin typeface="Times New Roman" pitchFamily="18" charset="0"/>
                <a:cs typeface="Times New Roman" pitchFamily="18" charset="0"/>
              </a:rPr>
              <a:t> 13:</a:t>
            </a:r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Razvoj kulture</a:t>
            </a:r>
            <a:r>
              <a:rPr lang="sr-Latn-CS" sz="1200" i="1" dirty="0" smtClean="0">
                <a:latin typeface="Times New Roman" pitchFamily="18" charset="0"/>
                <a:cs typeface="Times New Roman" pitchFamily="18" charset="0"/>
              </a:rPr>
              <a:t> i informisanja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934200" y="2057400"/>
            <a:ext cx="1600200" cy="838200"/>
          </a:xfrm>
          <a:prstGeom prst="wedgeRoundRect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sr-Cyrl-CS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14: </a:t>
            </a:r>
            <a:r>
              <a:rPr lang="x-none" sz="1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Razvoj sporta i omladine</a:t>
            </a:r>
            <a:endParaRPr lang="en-US" sz="12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010400" y="3505200"/>
            <a:ext cx="1524000" cy="838200"/>
          </a:xfrm>
          <a:prstGeom prst="wedgeRoundRectCallou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sr-Cyrl-CS" sz="1200" i="1" dirty="0" smtClean="0">
                <a:latin typeface="Times New Roman" pitchFamily="18" charset="0"/>
                <a:cs typeface="Times New Roman" pitchFamily="18" charset="0"/>
              </a:rPr>
              <a:t>15: </a:t>
            </a:r>
            <a:r>
              <a:rPr lang="x-none" sz="1200" i="1" dirty="0" smtClean="0">
                <a:latin typeface="Times New Roman" pitchFamily="18" charset="0"/>
                <a:cs typeface="Times New Roman" pitchFamily="18" charset="0"/>
              </a:rPr>
              <a:t>Opšte usluge lokalne samouprave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7086600" y="4876800"/>
            <a:ext cx="1524000" cy="914400"/>
          </a:xfrm>
          <a:prstGeom prst="wedgeRound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Program</a:t>
            </a:r>
            <a:r>
              <a:rPr lang="sr-Cyrl-CS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16: </a:t>
            </a:r>
            <a:r>
              <a:rPr lang="x-none" sz="1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Politički sistem lokalne samouprave</a:t>
            </a:r>
            <a:endParaRPr lang="en-US" sz="1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ounded Rectangular Callout 18"/>
          <p:cNvSpPr/>
          <p:nvPr/>
        </p:nvSpPr>
        <p:spPr>
          <a:xfrm>
            <a:off x="7086600" y="5956300"/>
            <a:ext cx="1600200" cy="914400"/>
          </a:xfrm>
          <a:prstGeom prst="wedgeRound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Program</a:t>
            </a:r>
            <a:r>
              <a:rPr lang="de-DE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17.  </a:t>
            </a:r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Energetska</a:t>
            </a:r>
            <a:r>
              <a:rPr lang="de-DE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efikasnost</a:t>
            </a:r>
            <a:r>
              <a:rPr lang="de-DE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i </a:t>
            </a:r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obnovljivi</a:t>
            </a:r>
            <a:r>
              <a:rPr lang="de-DE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izvori</a:t>
            </a:r>
            <a:r>
              <a:rPr lang="de-DE" sz="12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de-DE" sz="1200" b="1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energije</a:t>
            </a:r>
            <a:endParaRPr 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0777745"/>
              </p:ext>
            </p:extLst>
          </p:nvPr>
        </p:nvGraphicFramePr>
        <p:xfrm>
          <a:off x="228600" y="1447800"/>
          <a:ext cx="8763000" cy="5172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23415"/>
                <a:gridCol w="3886784"/>
                <a:gridCol w="1600200"/>
                <a:gridCol w="1752601"/>
              </a:tblGrid>
              <a:tr h="478681">
                <a:tc>
                  <a:txBody>
                    <a:bodyPr/>
                    <a:lstStyle/>
                    <a:p>
                      <a:pPr algn="l" fontAlgn="b"/>
                      <a:r>
                        <a:rPr lang="sr-Latn-C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R.B. </a:t>
                      </a:r>
                      <a:r>
                        <a:rPr lang="x-none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PROGRAMA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i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x-none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NAZIV PROGRAMA</a:t>
                      </a:r>
                    </a:p>
                    <a:p>
                      <a:pPr algn="l" fontAlgn="b"/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PLAN ZA 201</a:t>
                      </a:r>
                      <a:r>
                        <a:rPr lang="sr-Latn-CS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.godinu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% </a:t>
                      </a:r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ucesca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u ukupnim rashodima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C0000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x-none" sz="1400" b="1" i="1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C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Stanovanje, u</a:t>
                      </a:r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rbanizam i prostorno planiranje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113.381.550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11.0%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x-none" sz="1400" b="1" i="1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6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Комunaln</a:t>
                      </a:r>
                      <a:r>
                        <a:rPr lang="sr-Latn-CS" sz="16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lang="x-none" sz="16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delatnost</a:t>
                      </a:r>
                      <a:r>
                        <a:rPr lang="sr-Latn-CS" sz="16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i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112.250.000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10.8%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okalni i ekonomski razvoj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2.750.000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Razvoj turizma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2.300.000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0.1%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Latn-C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oljoprivrede</a:t>
                      </a:r>
                      <a:r>
                        <a:rPr lang="sr-Latn-C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a i ruralni razvoj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7.210.000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Zastita zivotne sredine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8.270.000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395061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lang="x-none" sz="16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rganizacija saobracaja i </a:t>
                      </a:r>
                      <a:r>
                        <a:rPr lang="sr-Latn-CS" sz="16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saobr.</a:t>
                      </a:r>
                      <a:r>
                        <a:rPr lang="x-none" sz="16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infrastruktura</a:t>
                      </a:r>
                      <a:endParaRPr lang="ru-RU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116.400.000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x-none" sz="1400" b="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Predskolsko vaspitanje</a:t>
                      </a:r>
                      <a:r>
                        <a:rPr lang="sr-Latn-C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i obrazovanje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112.700.000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x-none" sz="1400" b="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6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Оsnovno obrazovanje</a:t>
                      </a:r>
                      <a:r>
                        <a:rPr lang="sr-Latn-CS" sz="160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i vapitanje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85.166000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x-none" sz="1400" b="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rednje obrazovanje</a:t>
                      </a:r>
                      <a:r>
                        <a:rPr lang="sr-Latn-C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i vaspitanje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11.150.000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x-none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ocijalna i decja zastita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66.336.000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x-none" sz="1400" b="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Zd</a:t>
                      </a:r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rastvena zastita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17.496.000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x-none" sz="1400" b="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x-none" sz="1400" b="0" i="1" u="none" strike="noStrike" baseline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azvoj kulture</a:t>
                      </a:r>
                      <a:r>
                        <a:rPr lang="sr-Latn-C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i informisanja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39.800.800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x-none" sz="1400" b="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azvoj sporta i omladine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25.340.000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x-none" sz="1400" b="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x-none" sz="1400" i="1" u="none" strike="noStrike" baseline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Opšte</a:t>
                      </a:r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1600" b="0" i="1" u="none" strike="noStrike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usluge</a:t>
                      </a:r>
                      <a:r>
                        <a:rPr lang="en-U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l</a:t>
                      </a:r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okaln</a:t>
                      </a:r>
                      <a:r>
                        <a:rPr lang="sr-Latn-C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 samouprav</a:t>
                      </a:r>
                      <a:r>
                        <a:rPr lang="sr-Latn-CS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e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263.848.000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r>
                        <a:rPr lang="x-none" sz="1400" b="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PROGRAM</a:t>
                      </a:r>
                      <a:r>
                        <a:rPr lang="x-none" sz="140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Politicki sistem lokalne samouprave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29.290.000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x-none" sz="1400" b="0" i="1" u="none" strike="noStrike" baseline="0" smtClean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PROGRAM17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6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cs typeface="Times New Roman"/>
                        </a:rPr>
                        <a:t>Energetska efikasnost</a:t>
                      </a:r>
                      <a:endParaRPr lang="x-none" sz="16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12.5</a:t>
                      </a:r>
                      <a:r>
                        <a:rPr lang="x-none" sz="1400" b="0" i="1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00.000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x-none" sz="1400" b="0" i="1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  <a:tr h="244566"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UKUPNO</a:t>
                      </a:r>
                      <a:endParaRPr lang="x-none" sz="1400" b="1" i="1" u="none" strike="noStrike" baseline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x-none" sz="1400" i="1" u="none" strike="noStrike" baseline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x-none" sz="1400" b="0" i="1" u="none" strike="noStrike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1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  <a:r>
                        <a:rPr lang="en-US" sz="14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026</a:t>
                      </a:r>
                      <a:r>
                        <a:rPr lang="x-none" sz="1400" b="1" i="1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  <a:r>
                        <a:rPr lang="x-none" sz="1400" b="1" i="1" u="none" strike="noStrike" baseline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.</a:t>
                      </a:r>
                      <a:r>
                        <a:rPr lang="en-US" sz="14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606</a:t>
                      </a:r>
                      <a:endParaRPr lang="x-none" sz="1400" b="1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x-none" sz="14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x-none" sz="1400" b="1" i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0"/>
            <a:ext cx="797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400" i="1" dirty="0" smtClean="0">
                <a:ln w="18415" cmpd="sng">
                  <a:solidFill>
                    <a:srgbClr val="FFFFFF"/>
                  </a:solidFill>
                  <a:prstDash val="solid"/>
                </a:ln>
                <a:uFill>
                  <a:solidFill>
                    <a:schemeClr val="tx1"/>
                  </a:solidFill>
                </a:uFill>
              </a:rPr>
              <a:t> </a:t>
            </a:r>
            <a:r>
              <a:rPr lang="x-none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</a:rPr>
              <a:t>Rashodi i izdaci po </a:t>
            </a:r>
            <a:r>
              <a:rPr lang="en-US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</a:rPr>
              <a:t>p</a:t>
            </a:r>
            <a:r>
              <a:rPr lang="x-none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</a:rPr>
              <a:t>rogramima </a:t>
            </a:r>
            <a:r>
              <a:rPr lang="sr-Cyrl-CS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</a:rPr>
              <a:t> </a:t>
            </a:r>
            <a:r>
              <a:rPr lang="x-none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</a:rPr>
              <a:t>u</a:t>
            </a:r>
            <a:r>
              <a:rPr lang="sr-Cyrl-CS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</a:rPr>
              <a:t> 201</a:t>
            </a:r>
            <a:r>
              <a:rPr lang="en-US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</a:rPr>
              <a:t>9</a:t>
            </a:r>
            <a:r>
              <a:rPr lang="sr-Cyrl-CS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</a:rPr>
              <a:t>. </a:t>
            </a:r>
            <a:r>
              <a:rPr lang="x-none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</a:rPr>
              <a:t>godine</a:t>
            </a:r>
            <a:endParaRPr lang="x-none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04800"/>
            <a:ext cx="807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x-none" i="1" dirty="0" smtClean="0"/>
          </a:p>
          <a:p>
            <a:pPr algn="just"/>
            <a:r>
              <a:rPr lang="x-none" sz="1600" i="1" dirty="0" smtClean="0">
                <a:latin typeface="Times New Roman" pitchFamily="18" charset="0"/>
                <a:cs typeface="Times New Roman" pitchFamily="18" charset="0"/>
              </a:rPr>
              <a:t>U  201</a:t>
            </a:r>
            <a:r>
              <a:rPr lang="sr-Latn-CS" sz="1600" i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x-none" sz="1600" i="1" dirty="0" smtClean="0">
                <a:latin typeface="Times New Roman" pitchFamily="18" charset="0"/>
                <a:cs typeface="Times New Roman" pitchFamily="18" charset="0"/>
              </a:rPr>
              <a:t>. godini najvise novca bice izdvojeno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x-none" sz="16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x-none" sz="1600" i="1" dirty="0" smtClean="0">
                <a:latin typeface="Times New Roman" pitchFamily="18" charset="0"/>
                <a:cs typeface="Times New Roman" pitchFamily="18" charset="0"/>
              </a:rPr>
              <a:t>unkcionisanje sistema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x-none" sz="1600" i="1" dirty="0" smtClean="0">
                <a:latin typeface="Times New Roman" pitchFamily="18" charset="0"/>
                <a:cs typeface="Times New Roman" pitchFamily="18" charset="0"/>
              </a:rPr>
              <a:t>okalne  samouprave, saobracajnu infrastrukturu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urbanizam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prostorno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planiranje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komunalnu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delatnost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latin typeface="Times New Roman" pitchFamily="18" charset="0"/>
                <a:cs typeface="Times New Roman" pitchFamily="18" charset="0"/>
              </a:rPr>
              <a:t>obrazovanje</a:t>
            </a:r>
            <a:r>
              <a:rPr lang="x-none" sz="1600" i="1" dirty="0" smtClean="0">
                <a:latin typeface="Times New Roman" pitchFamily="18" charset="0"/>
                <a:cs typeface="Times New Roman" pitchFamily="18" charset="0"/>
              </a:rPr>
              <a:t>  i predskolsko vaspitanje.</a:t>
            </a:r>
            <a:endParaRPr lang="x-none" sz="1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08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5867400" cy="6248400"/>
          </a:xfrm>
        </p:spPr>
        <p:txBody>
          <a:bodyPr>
            <a:normAutofit fontScale="25000" lnSpcReduction="20000"/>
          </a:bodyPr>
          <a:lstStyle/>
          <a:p>
            <a:pPr lvl="1" algn="just">
              <a:buNone/>
            </a:pPr>
            <a:endParaRPr lang="sr-Cyrl-CS" sz="4600" b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vi-VN" sz="6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 1 –Stanov., urrban. i prostorno plan. </a:t>
            </a:r>
            <a:r>
              <a:rPr lang="en-US" sz="6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113</a:t>
            </a:r>
            <a:r>
              <a:rPr lang="vi-VN" sz="6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6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381</a:t>
            </a:r>
            <a:r>
              <a:rPr lang="vi-VN" sz="6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6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vi-VN" sz="6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vi-VN" sz="64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endParaRPr lang="vi-VN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vi-VN" sz="4600" b="1" i="1" dirty="0" smtClean="0">
                <a:latin typeface="Times New Roman" pitchFamily="18" charset="0"/>
                <a:cs typeface="Times New Roman" pitchFamily="18" charset="0"/>
              </a:rPr>
              <a:t>1101-001  Prostorno i urbanističko planiranje	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4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vi-VN" sz="4600" b="1" i="1" dirty="0" smtClean="0">
                <a:latin typeface="Times New Roman" pitchFamily="18" charset="0"/>
                <a:cs typeface="Times New Roman" pitchFamily="18" charset="0"/>
              </a:rPr>
              <a:t>00.000</a:t>
            </a:r>
            <a:endParaRPr lang="vi-VN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vi-VN" sz="4600" b="1" i="1" dirty="0" smtClean="0">
                <a:latin typeface="Times New Roman" pitchFamily="18" charset="0"/>
                <a:cs typeface="Times New Roman" pitchFamily="18" charset="0"/>
              </a:rPr>
              <a:t>1101-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0003</a:t>
            </a:r>
            <a:r>
              <a:rPr lang="vi-VN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Upravljanje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4600" b="1" i="1" dirty="0" smtClean="0">
                <a:latin typeface="Times New Roman" pitchFamily="18" charset="0"/>
                <a:cs typeface="Times New Roman" pitchFamily="18" charset="0"/>
              </a:rPr>
              <a:t>gradjevinskog zemljišta</a:t>
            </a:r>
            <a:r>
              <a:rPr lang="sr-Latn-CS" sz="46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sr-Latn-CS" sz="4600" b="1" i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4600" b="1" i="1" dirty="0" smtClean="0">
                <a:latin typeface="Times New Roman" pitchFamily="18" charset="0"/>
                <a:cs typeface="Times New Roman" pitchFamily="18" charset="0"/>
              </a:rPr>
              <a:t>00.000</a:t>
            </a:r>
            <a:endParaRPr lang="vi-VN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vi-VN" sz="4600" b="1" i="1" dirty="0" smtClean="0">
                <a:latin typeface="Times New Roman" pitchFamily="18" charset="0"/>
                <a:cs typeface="Times New Roman" pitchFamily="18" charset="0"/>
              </a:rPr>
              <a:t>1101</a:t>
            </a:r>
            <a:r>
              <a:rPr lang="x-none" sz="4600" b="1" i="1" dirty="0" smtClean="0">
                <a:latin typeface="Times New Roman" pitchFamily="18" charset="0"/>
                <a:cs typeface="Times New Roman" pitchFamily="18" charset="0"/>
              </a:rPr>
              <a:t>-P1 Eksproporcija  zemljišza</a:t>
            </a:r>
            <a:r>
              <a:rPr lang="sr-Latn-CS" sz="4600" b="1" i="1" dirty="0" smtClean="0">
                <a:latin typeface="Times New Roman" pitchFamily="18" charset="0"/>
                <a:cs typeface="Times New Roman" pitchFamily="18" charset="0"/>
              </a:rPr>
              <a:t>	                      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sr-Latn-CS" sz="4600" b="1" i="1" dirty="0" smtClean="0">
                <a:latin typeface="Times New Roman" pitchFamily="18" charset="0"/>
                <a:cs typeface="Times New Roman" pitchFamily="18" charset="0"/>
              </a:rPr>
              <a:t>.000.000</a:t>
            </a:r>
            <a:endParaRPr lang="sr-Latn-CS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r>
              <a:rPr lang="vi-VN" sz="4800" b="1" i="1" dirty="0">
                <a:latin typeface="Times New Roman" pitchFamily="18" charset="0"/>
                <a:cs typeface="Times New Roman" pitchFamily="18" charset="0"/>
              </a:rPr>
              <a:t>1101</a:t>
            </a:r>
            <a:r>
              <a:rPr lang="x-none" sz="4800" b="1" i="1" dirty="0" smtClean="0">
                <a:latin typeface="Times New Roman" pitchFamily="18" charset="0"/>
                <a:cs typeface="Times New Roman" pitchFamily="18" charset="0"/>
              </a:rPr>
              <a:t>-P</a:t>
            </a:r>
            <a:r>
              <a:rPr lang="sr-Latn-CS" sz="4800" b="1" i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x-none" sz="4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CS" sz="4800" b="1" i="1" dirty="0" smtClean="0">
                <a:latin typeface="Times New Roman" pitchFamily="18" charset="0"/>
                <a:cs typeface="Times New Roman" pitchFamily="18" charset="0"/>
              </a:rPr>
              <a:t>JP za urb. </a:t>
            </a:r>
            <a:r>
              <a:rPr lang="de-DE" sz="48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sr-Latn-CS" sz="4800" b="1" i="1" dirty="0" smtClean="0">
                <a:latin typeface="Times New Roman" pitchFamily="18" charset="0"/>
                <a:cs typeface="Times New Roman" pitchFamily="18" charset="0"/>
              </a:rPr>
              <a:t> planiranje u likvidaciji     61.237.890</a:t>
            </a:r>
            <a:endParaRPr lang="sr-Latn-CS" sz="4800" b="1" i="1" dirty="0">
              <a:latin typeface="Times New Roman" pitchFamily="18" charset="0"/>
              <a:cs typeface="Times New Roman" pitchFamily="18" charset="0"/>
            </a:endParaRPr>
          </a:p>
          <a:p>
            <a:pPr lvl="2" algn="just">
              <a:buNone/>
            </a:pPr>
            <a:endParaRPr lang="vi-VN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en-US" sz="4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6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 2.  </a:t>
            </a:r>
            <a:r>
              <a:rPr lang="en-US" sz="6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Komunalne</a:t>
            </a:r>
            <a:r>
              <a:rPr lang="en-US" sz="6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4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delatnost</a:t>
            </a:r>
            <a:r>
              <a:rPr lang="sr-Cyrl-CS" sz="6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6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112.250.00</a:t>
            </a:r>
            <a:endParaRPr lang="en-US" sz="64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en-US" sz="4600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None/>
            </a:pP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1102-0001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Upravljanje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održavanje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javnim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osvetljenjem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21.250.000</a:t>
            </a:r>
            <a:endParaRPr lang="en-US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None/>
            </a:pP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1102-0002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Održavanje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javnih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zelenih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površina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		  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4.000.000</a:t>
            </a:r>
            <a:endParaRPr lang="en-US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None/>
            </a:pP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1102-0003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Održavanje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čistoće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površinama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javne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namene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44.000.000</a:t>
            </a:r>
            <a:endParaRPr lang="en-US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None/>
            </a:pP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1102-0004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Zoohigijena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				 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6.700.000</a:t>
            </a:r>
            <a:endParaRPr lang="en-US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None/>
            </a:pP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1102-0006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Održavanje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grobalja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pogrebne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usluge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		    500.000</a:t>
            </a:r>
          </a:p>
          <a:p>
            <a:pPr lvl="1" algn="just">
              <a:lnSpc>
                <a:spcPct val="120000"/>
              </a:lnSpc>
              <a:buNone/>
            </a:pP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1102-0008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Upravljanje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snabdevanje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vodom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piće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	                       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24.200.000</a:t>
            </a:r>
            <a:endParaRPr lang="en-US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None/>
            </a:pP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1102-P1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Nabavka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ugradnja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opreme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NN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mrežu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5.000.000</a:t>
            </a:r>
            <a:endParaRPr lang="en-US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None/>
            </a:pP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1102-P2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Izgradnja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vodovodne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mreže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5.000.000</a:t>
            </a:r>
            <a:endParaRPr lang="en-US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None/>
            </a:pP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1102-P5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Izrada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elabor.i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projekata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izvorišta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vodosn.opštine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Tutin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1.500.000</a:t>
            </a:r>
            <a:endParaRPr lang="en-US" sz="4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lnSpc>
                <a:spcPct val="120000"/>
              </a:lnSpc>
              <a:buNone/>
            </a:pP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1102-P7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Sufinansiranje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izrade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tehničke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b="1" i="1" dirty="0" err="1" smtClean="0">
                <a:latin typeface="Times New Roman" pitchFamily="18" charset="0"/>
                <a:cs typeface="Times New Roman" pitchFamily="18" charset="0"/>
              </a:rPr>
              <a:t>dokumetacije</a:t>
            </a:r>
            <a:r>
              <a:rPr lang="en-US" sz="4600" b="1" i="1" dirty="0" smtClean="0">
                <a:latin typeface="Times New Roman" pitchFamily="18" charset="0"/>
                <a:cs typeface="Times New Roman" pitchFamily="18" charset="0"/>
              </a:rPr>
              <a:t>	 100.000</a:t>
            </a:r>
          </a:p>
          <a:p>
            <a:pPr algn="just">
              <a:buNone/>
            </a:pPr>
            <a:endParaRPr lang="sr-Cyrl-CS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x-none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762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200400"/>
            <a:ext cx="2843547" cy="1676400"/>
          </a:xfrm>
          <a:prstGeom prst="rect">
            <a:avLst/>
          </a:prstGeom>
        </p:spPr>
      </p:pic>
      <p:pic>
        <p:nvPicPr>
          <p:cNvPr id="13314" name="Picture 2" descr="Резултат слика за prostorni plan opstine tu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81000"/>
            <a:ext cx="3223778" cy="2528888"/>
          </a:xfrm>
          <a:prstGeom prst="rect">
            <a:avLst/>
          </a:prstGeom>
          <a:noFill/>
        </p:spPr>
      </p:pic>
      <p:pic>
        <p:nvPicPr>
          <p:cNvPr id="13316" name="Picture 4" descr="Сродна сли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953000"/>
            <a:ext cx="2892425" cy="157559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5334000" cy="608076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CS" sz="1400" dirty="0" smtClean="0"/>
          </a:p>
          <a:p>
            <a:pPr>
              <a:buNone/>
            </a:pPr>
            <a:endParaRPr lang="sr-Cyrl-CS" sz="1400" dirty="0" smtClean="0"/>
          </a:p>
          <a:p>
            <a:pPr>
              <a:buNone/>
            </a:pPr>
            <a:r>
              <a:rPr lang="vi-VN" sz="1600" b="1" i="1" dirty="0" smtClean="0">
                <a:solidFill>
                  <a:schemeClr val="tx1"/>
                </a:solidFill>
              </a:rPr>
              <a:t>Program 3 – Lokalni ekonomski razvoj  </a:t>
            </a:r>
            <a:r>
              <a:rPr lang="en-US" sz="1600" b="1" i="1" dirty="0" smtClean="0">
                <a:solidFill>
                  <a:schemeClr val="tx1"/>
                </a:solidFill>
              </a:rPr>
              <a:t>2</a:t>
            </a:r>
            <a:r>
              <a:rPr lang="vi-VN" sz="1600" b="1" i="1" dirty="0" smtClean="0">
                <a:solidFill>
                  <a:schemeClr val="tx1"/>
                </a:solidFill>
              </a:rPr>
              <a:t>.</a:t>
            </a:r>
            <a:r>
              <a:rPr lang="en-US" sz="1600" b="1" i="1" dirty="0" smtClean="0">
                <a:solidFill>
                  <a:schemeClr val="tx1"/>
                </a:solidFill>
              </a:rPr>
              <a:t>75</a:t>
            </a:r>
            <a:r>
              <a:rPr lang="vi-VN" sz="1600" b="1" i="1" dirty="0" smtClean="0">
                <a:solidFill>
                  <a:schemeClr val="tx1"/>
                </a:solidFill>
              </a:rPr>
              <a:t>0.000</a:t>
            </a:r>
            <a:endParaRPr lang="vi-VN" sz="1600" b="1" i="1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vi-VN" sz="1600" b="1" i="1" dirty="0" smtClean="0"/>
          </a:p>
          <a:p>
            <a:pPr>
              <a:buNone/>
            </a:pPr>
            <a:r>
              <a:rPr lang="vi-VN" sz="1400" b="1" i="1" dirty="0" smtClean="0"/>
              <a:t>1501-P1 Uvođenje GIS-a		1.200.000</a:t>
            </a:r>
          </a:p>
          <a:p>
            <a:pPr>
              <a:buNone/>
            </a:pPr>
            <a:r>
              <a:rPr lang="vi-VN" sz="1400" b="1" i="1" dirty="0"/>
              <a:t>1501-</a:t>
            </a:r>
            <a:r>
              <a:rPr lang="vi-VN" sz="1400" b="1" i="1" dirty="0" smtClean="0"/>
              <a:t>P2 Sufinans. izrade tehničke dokum. </a:t>
            </a:r>
            <a:r>
              <a:rPr lang="vi-VN" sz="1400" b="1" i="1" dirty="0"/>
              <a:t> </a:t>
            </a:r>
            <a:r>
              <a:rPr lang="vi-VN" sz="1400" b="1" i="1" dirty="0" smtClean="0"/>
              <a:t>  </a:t>
            </a:r>
            <a:r>
              <a:rPr lang="en-US" sz="1400" b="1" i="1" dirty="0" smtClean="0"/>
              <a:t>1.550</a:t>
            </a:r>
            <a:r>
              <a:rPr lang="vi-VN" sz="1400" b="1" i="1" dirty="0" smtClean="0"/>
              <a:t>.000</a:t>
            </a:r>
            <a:r>
              <a:rPr lang="vi-VN" sz="1400" b="1" i="1" dirty="0"/>
              <a:t>		</a:t>
            </a:r>
            <a:endParaRPr lang="vi-VN" sz="1400" b="1" i="1" dirty="0" smtClean="0"/>
          </a:p>
          <a:p>
            <a:pPr>
              <a:buNone/>
            </a:pPr>
            <a:endParaRPr lang="vi-VN" sz="1400" b="1" i="1" dirty="0" smtClean="0"/>
          </a:p>
          <a:p>
            <a:pPr>
              <a:buNone/>
            </a:pPr>
            <a:r>
              <a:rPr lang="vi-VN" sz="1600" b="1" i="1" dirty="0" smtClean="0">
                <a:solidFill>
                  <a:srgbClr val="000000"/>
                </a:solidFill>
              </a:rPr>
              <a:t>Program 4 – Razvoj turizma		</a:t>
            </a:r>
            <a:r>
              <a:rPr lang="en-US" sz="1600" b="1" i="1" dirty="0" smtClean="0">
                <a:solidFill>
                  <a:srgbClr val="000000"/>
                </a:solidFill>
              </a:rPr>
              <a:t>2</a:t>
            </a:r>
            <a:r>
              <a:rPr lang="vi-VN" sz="1600" b="1" i="1" dirty="0" smtClean="0">
                <a:solidFill>
                  <a:srgbClr val="000000"/>
                </a:solidFill>
              </a:rPr>
              <a:t>.</a:t>
            </a:r>
            <a:r>
              <a:rPr lang="en-US" sz="1600" b="1" i="1" dirty="0" smtClean="0">
                <a:solidFill>
                  <a:srgbClr val="000000"/>
                </a:solidFill>
              </a:rPr>
              <a:t>300</a:t>
            </a:r>
            <a:r>
              <a:rPr lang="vi-VN" sz="1600" b="1" i="1" dirty="0" smtClean="0">
                <a:solidFill>
                  <a:srgbClr val="000000"/>
                </a:solidFill>
              </a:rPr>
              <a:t>.000</a:t>
            </a:r>
            <a:endParaRPr lang="vi-VN" sz="1600" b="1" i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vi-VN" sz="1400" b="1" i="1" dirty="0" smtClean="0"/>
          </a:p>
          <a:p>
            <a:pPr>
              <a:buNone/>
            </a:pPr>
            <a:r>
              <a:rPr lang="vi-VN" sz="1400" b="1" i="1" dirty="0" smtClean="0"/>
              <a:t>1502-0001 Upravljanje razvojem turizma	</a:t>
            </a:r>
            <a:r>
              <a:rPr lang="en-US" sz="1400" b="1" i="1" dirty="0" smtClean="0"/>
              <a:t>1.50</a:t>
            </a:r>
            <a:r>
              <a:rPr lang="vi-VN" sz="1400" b="1" i="1" dirty="0" smtClean="0"/>
              <a:t>0.000</a:t>
            </a:r>
            <a:endParaRPr lang="vi-VN" sz="1400" b="1" i="1" dirty="0" smtClean="0"/>
          </a:p>
          <a:p>
            <a:pPr>
              <a:buNone/>
            </a:pPr>
            <a:r>
              <a:rPr lang="vi-VN" sz="1400" b="1" i="1" dirty="0" smtClean="0"/>
              <a:t>1502-0002 Promocija turističke ponude	</a:t>
            </a:r>
            <a:r>
              <a:rPr lang="en-US" sz="1400" b="1" i="1" dirty="0" smtClean="0"/>
              <a:t>80</a:t>
            </a:r>
            <a:r>
              <a:rPr lang="vi-VN" sz="1400" b="1" i="1" dirty="0" smtClean="0"/>
              <a:t>0.000</a:t>
            </a:r>
            <a:endParaRPr lang="vi-VN" sz="1400" b="1" i="1" dirty="0" smtClean="0"/>
          </a:p>
          <a:p>
            <a:pPr>
              <a:buNone/>
            </a:pPr>
            <a:endParaRPr lang="vi-VN" sz="1400" b="1" i="1" dirty="0" smtClean="0"/>
          </a:p>
          <a:p>
            <a:pPr>
              <a:buNone/>
            </a:pPr>
            <a:endParaRPr lang="en-US" sz="1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"/>
            <a:ext cx="2614411" cy="167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Резултат слика за turizam tu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105400"/>
            <a:ext cx="2590800" cy="1508078"/>
          </a:xfrm>
          <a:prstGeom prst="rect">
            <a:avLst/>
          </a:prstGeom>
          <a:noFill/>
        </p:spPr>
      </p:pic>
      <p:pic>
        <p:nvPicPr>
          <p:cNvPr id="12292" name="Picture 4" descr="Резултат слика за raduske sta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276600"/>
            <a:ext cx="2590800" cy="17335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5410200" cy="6248400"/>
          </a:xfrm>
        </p:spPr>
        <p:txBody>
          <a:bodyPr numCol="1">
            <a:normAutofit fontScale="25000" lnSpcReduction="20000"/>
          </a:bodyPr>
          <a:lstStyle/>
          <a:p>
            <a:pPr>
              <a:buNone/>
            </a:pPr>
            <a:endParaRPr lang="sr-Cyrl-CS" sz="1400" dirty="0" smtClean="0"/>
          </a:p>
          <a:p>
            <a:pPr>
              <a:buNone/>
            </a:pPr>
            <a:endParaRPr lang="sr-Cyrl-CS" sz="1400" dirty="0" smtClean="0"/>
          </a:p>
          <a:p>
            <a:pPr lvl="1" algn="just">
              <a:lnSpc>
                <a:spcPct val="120000"/>
              </a:lnSpc>
              <a:buNone/>
            </a:pPr>
            <a:r>
              <a:rPr lang="vi-VN" sz="6400" b="1" i="1" dirty="0" smtClean="0">
                <a:solidFill>
                  <a:srgbClr val="000000"/>
                </a:solidFill>
              </a:rPr>
              <a:t>Program 5 –Poljoprivreda i ruralni razvoj </a:t>
            </a:r>
            <a:r>
              <a:rPr lang="vi-VN" sz="6400" b="1" i="1" dirty="0" smtClean="0">
                <a:solidFill>
                  <a:srgbClr val="000000"/>
                </a:solidFill>
              </a:rPr>
              <a:t>7.</a:t>
            </a:r>
            <a:r>
              <a:rPr lang="en-US" sz="6400" b="1" i="1" dirty="0" smtClean="0">
                <a:solidFill>
                  <a:srgbClr val="000000"/>
                </a:solidFill>
              </a:rPr>
              <a:t>210</a:t>
            </a:r>
            <a:r>
              <a:rPr lang="vi-VN" sz="6400" b="1" i="1" dirty="0" smtClean="0">
                <a:solidFill>
                  <a:srgbClr val="000000"/>
                </a:solidFill>
              </a:rPr>
              <a:t>.000</a:t>
            </a:r>
            <a:endParaRPr lang="vi-VN" sz="6400" b="1" i="1" dirty="0" smtClean="0">
              <a:solidFill>
                <a:srgbClr val="000000"/>
              </a:solidFill>
            </a:endParaRPr>
          </a:p>
          <a:p>
            <a:pPr lvl="1" algn="just">
              <a:lnSpc>
                <a:spcPct val="130000"/>
              </a:lnSpc>
              <a:buNone/>
            </a:pPr>
            <a:r>
              <a:rPr lang="vi-VN" sz="4600" b="1" i="1" dirty="0" smtClean="0"/>
              <a:t>0101-0001  Podrška za sprovođenje 	       </a:t>
            </a:r>
            <a:r>
              <a:rPr lang="en-US" sz="4600" b="1" i="1" dirty="0" smtClean="0"/>
              <a:t>1.210.000</a:t>
            </a:r>
            <a:endParaRPr lang="vi-VN" sz="4600" b="1" i="1" dirty="0" smtClean="0"/>
          </a:p>
          <a:p>
            <a:pPr lvl="1" algn="just">
              <a:lnSpc>
                <a:spcPct val="130000"/>
              </a:lnSpc>
              <a:buNone/>
            </a:pPr>
            <a:r>
              <a:rPr lang="vi-VN" sz="4600" b="1" i="1" dirty="0" smtClean="0"/>
              <a:t> poljoprivredne politike u lokalnoj zajednici</a:t>
            </a:r>
          </a:p>
          <a:p>
            <a:pPr lvl="1" algn="just">
              <a:lnSpc>
                <a:spcPct val="130000"/>
              </a:lnSpc>
              <a:buNone/>
            </a:pPr>
            <a:r>
              <a:rPr lang="x-none" sz="4600" b="1" i="1" dirty="0" smtClean="0"/>
              <a:t>01001-0002 Mere podrške</a:t>
            </a:r>
            <a:r>
              <a:rPr lang="sr-Latn-CS" sz="4600" b="1" i="1" dirty="0" smtClean="0"/>
              <a:t> r</a:t>
            </a:r>
            <a:r>
              <a:rPr lang="x-none" sz="4600" b="1" i="1" dirty="0" smtClean="0"/>
              <a:t>uralnom razvoju</a:t>
            </a:r>
            <a:r>
              <a:rPr lang="sr-Latn-CS" sz="4600" b="1" i="1" dirty="0" smtClean="0"/>
              <a:t>	     </a:t>
            </a:r>
            <a:r>
              <a:rPr lang="en-US" sz="4600" b="1" i="1" dirty="0" smtClean="0"/>
              <a:t>6.0</a:t>
            </a:r>
            <a:r>
              <a:rPr lang="sr-Latn-CS" sz="4600" b="1" i="1" dirty="0" smtClean="0"/>
              <a:t>00.000</a:t>
            </a:r>
            <a:endParaRPr lang="vi-VN" sz="4600" b="1" i="1" dirty="0"/>
          </a:p>
          <a:p>
            <a:pPr lvl="1" algn="just">
              <a:lnSpc>
                <a:spcPct val="130000"/>
              </a:lnSpc>
              <a:buNone/>
            </a:pPr>
            <a:endParaRPr lang="vi-VN" sz="4600" b="1" i="1" dirty="0" smtClean="0"/>
          </a:p>
          <a:p>
            <a:pPr lvl="1" algn="just">
              <a:lnSpc>
                <a:spcPct val="120000"/>
              </a:lnSpc>
              <a:buNone/>
            </a:pPr>
            <a:r>
              <a:rPr lang="vi-VN" sz="4600" b="1" i="1" dirty="0" smtClean="0"/>
              <a:t> </a:t>
            </a:r>
            <a:r>
              <a:rPr lang="vi-VN" sz="6400" b="1" i="1" dirty="0" smtClean="0">
                <a:solidFill>
                  <a:srgbClr val="000000"/>
                </a:solidFill>
              </a:rPr>
              <a:t>Program 6 – Zaštita životne sredine </a:t>
            </a:r>
            <a:r>
              <a:rPr lang="en-US" sz="6400" b="1" i="1" dirty="0" smtClean="0">
                <a:solidFill>
                  <a:srgbClr val="000000"/>
                </a:solidFill>
              </a:rPr>
              <a:t>8</a:t>
            </a:r>
            <a:r>
              <a:rPr lang="vi-VN" sz="6400" b="1" i="1" dirty="0" smtClean="0">
                <a:solidFill>
                  <a:srgbClr val="000000"/>
                </a:solidFill>
              </a:rPr>
              <a:t>.</a:t>
            </a:r>
            <a:r>
              <a:rPr lang="en-US" sz="6400" b="1" i="1" dirty="0" smtClean="0">
                <a:solidFill>
                  <a:srgbClr val="000000"/>
                </a:solidFill>
              </a:rPr>
              <a:t>270</a:t>
            </a:r>
            <a:r>
              <a:rPr lang="vi-VN" sz="6400" b="1" i="1" dirty="0" smtClean="0">
                <a:solidFill>
                  <a:srgbClr val="000000"/>
                </a:solidFill>
              </a:rPr>
              <a:t>.000</a:t>
            </a:r>
            <a:endParaRPr lang="en-US" sz="6400" b="1" i="1" dirty="0" smtClean="0">
              <a:solidFill>
                <a:srgbClr val="000000"/>
              </a:solidFill>
            </a:endParaRPr>
          </a:p>
          <a:p>
            <a:pPr lvl="1" algn="just">
              <a:lnSpc>
                <a:spcPct val="120000"/>
              </a:lnSpc>
              <a:buNone/>
            </a:pPr>
            <a:endParaRPr lang="vi-VN" sz="6400" b="1" i="1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vi-VN" sz="4800" b="1" i="1" dirty="0" smtClean="0"/>
              <a:t>0401-0001 Upravljanje zaštitom životne sredine	              50.000</a:t>
            </a:r>
            <a:endParaRPr lang="en-US" sz="4800" b="1" i="1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vi-VN" sz="4800" b="1" i="1" dirty="0" smtClean="0"/>
              <a:t> 0401-0002 Praćenje kvaliteta elemenata životne sredine </a:t>
            </a:r>
            <a:r>
              <a:rPr lang="en-US" sz="4800" b="1" i="1" dirty="0" smtClean="0"/>
              <a:t>1</a:t>
            </a:r>
            <a:r>
              <a:rPr lang="vi-VN" sz="4800" b="1" i="1" dirty="0" smtClean="0"/>
              <a:t>00.000</a:t>
            </a:r>
            <a:endParaRPr lang="en-US" sz="4800" b="1" i="1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vi-VN" sz="4800" b="1" i="1" dirty="0" smtClean="0"/>
              <a:t>0401-0004 Upravljanje otpadnim vodama 	         </a:t>
            </a:r>
            <a:r>
              <a:rPr lang="en-US" sz="4800" b="1" i="1" dirty="0" smtClean="0"/>
              <a:t>  720</a:t>
            </a:r>
            <a:r>
              <a:rPr lang="vi-VN" sz="4800" b="1" i="1" dirty="0" smtClean="0"/>
              <a:t>.000</a:t>
            </a:r>
            <a:endParaRPr lang="en-US" sz="4800" b="1" i="1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vi-VN" sz="4800" b="1" i="1" dirty="0" smtClean="0"/>
              <a:t>0401-0005 Upravljanje komunalnim otpadom 	         5.200.000</a:t>
            </a:r>
            <a:endParaRPr lang="en-US" sz="4800" b="1" i="1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vi-VN" sz="4800" b="1" i="1" dirty="0" smtClean="0"/>
              <a:t>0401-0006 Upravljanje ostalim vrstama otpada             2.000.000</a:t>
            </a:r>
            <a:endParaRPr lang="en-US" sz="4800" b="1" i="1" dirty="0" smtClean="0"/>
          </a:p>
          <a:p>
            <a:pPr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vi-VN" sz="4800" b="1" i="1" dirty="0" smtClean="0"/>
              <a:t>0401-P2 Sufinansiranje izrade tehničke dokumentacije     200.000</a:t>
            </a:r>
          </a:p>
          <a:p>
            <a:pPr>
              <a:buNone/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990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990600"/>
            <a:ext cx="3086637" cy="1800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3048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5638800" cy="608076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CS" sz="1400" dirty="0" smtClean="0"/>
          </a:p>
          <a:p>
            <a:pPr lvl="1">
              <a:lnSpc>
                <a:spcPct val="110000"/>
              </a:lnSpc>
              <a:buNone/>
            </a:pPr>
            <a:r>
              <a:rPr lang="vi-VN" sz="1600" b="1" i="1" dirty="0" smtClean="0">
                <a:solidFill>
                  <a:srgbClr val="000000"/>
                </a:solidFill>
              </a:rPr>
              <a:t>Program 7 – Organizacija saobraćaja i saobraćajna infrastruktura		</a:t>
            </a:r>
            <a:r>
              <a:rPr lang="en-US" sz="1600" b="1" i="1" dirty="0" smtClean="0">
                <a:solidFill>
                  <a:srgbClr val="000000"/>
                </a:solidFill>
              </a:rPr>
              <a:t>116</a:t>
            </a:r>
            <a:r>
              <a:rPr lang="vi-VN" sz="1600" b="1" i="1" dirty="0" smtClean="0">
                <a:solidFill>
                  <a:srgbClr val="000000"/>
                </a:solidFill>
              </a:rPr>
              <a:t>.</a:t>
            </a:r>
            <a:r>
              <a:rPr lang="en-US" sz="1600" b="1" i="1" dirty="0" smtClean="0">
                <a:solidFill>
                  <a:srgbClr val="000000"/>
                </a:solidFill>
              </a:rPr>
              <a:t>400</a:t>
            </a:r>
            <a:r>
              <a:rPr lang="vi-VN" sz="1600" b="1" i="1" dirty="0" smtClean="0">
                <a:solidFill>
                  <a:srgbClr val="000000"/>
                </a:solidFill>
              </a:rPr>
              <a:t>.</a:t>
            </a:r>
            <a:r>
              <a:rPr lang="en-US" sz="1600" b="1" i="1" dirty="0" smtClean="0">
                <a:solidFill>
                  <a:srgbClr val="000000"/>
                </a:solidFill>
              </a:rPr>
              <a:t>000</a:t>
            </a:r>
            <a:endParaRPr lang="vi-VN" sz="1600" b="1" i="1" dirty="0" smtClean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  <a:buNone/>
            </a:pPr>
            <a:r>
              <a:rPr lang="vi-VN" sz="1200" b="1" i="1" dirty="0" smtClean="0"/>
              <a:t>0701-0002 Održavanje saobraćajne infrastrukture         </a:t>
            </a:r>
            <a:r>
              <a:rPr lang="en-US" sz="1200" b="1" i="1" dirty="0" smtClean="0"/>
              <a:t>39</a:t>
            </a:r>
            <a:r>
              <a:rPr lang="vi-VN" sz="1200" b="1" i="1" dirty="0" smtClean="0"/>
              <a:t>.</a:t>
            </a:r>
            <a:r>
              <a:rPr lang="en-US" sz="1200" b="1" i="1" dirty="0" smtClean="0"/>
              <a:t>7</a:t>
            </a:r>
            <a:r>
              <a:rPr lang="vi-VN" sz="1200" b="1" i="1" dirty="0" smtClean="0"/>
              <a:t>00.000</a:t>
            </a:r>
            <a:endParaRPr lang="en-US" sz="1200" b="1" i="1" dirty="0" smtClean="0"/>
          </a:p>
          <a:p>
            <a:pPr lvl="1">
              <a:lnSpc>
                <a:spcPct val="110000"/>
              </a:lnSpc>
              <a:buNone/>
            </a:pPr>
            <a:r>
              <a:rPr lang="vi-VN" sz="1200" b="1" i="1" dirty="0" smtClean="0"/>
              <a:t>0701-P1 Izgradnja lokalnih </a:t>
            </a:r>
            <a:r>
              <a:rPr lang="vi-VN" sz="1200" b="1" i="1" dirty="0" smtClean="0"/>
              <a:t>puteva</a:t>
            </a:r>
            <a:r>
              <a:rPr lang="vi-VN" sz="1200" b="1" i="1" dirty="0" smtClean="0"/>
              <a:t>	               </a:t>
            </a:r>
            <a:r>
              <a:rPr lang="en-US" sz="1200" b="1" i="1" dirty="0" smtClean="0"/>
              <a:t>50</a:t>
            </a:r>
            <a:r>
              <a:rPr lang="vi-VN" sz="1200" b="1" i="1" dirty="0" smtClean="0"/>
              <a:t>.</a:t>
            </a:r>
            <a:r>
              <a:rPr lang="en-US" sz="1200" b="1" i="1" dirty="0" smtClean="0"/>
              <a:t>000</a:t>
            </a:r>
            <a:r>
              <a:rPr lang="vi-VN" sz="1200" b="1" i="1" dirty="0" smtClean="0"/>
              <a:t>.</a:t>
            </a:r>
            <a:r>
              <a:rPr lang="en-US" sz="1200" b="1" i="1" dirty="0" smtClean="0"/>
              <a:t>000</a:t>
            </a:r>
            <a:endParaRPr lang="en-US" sz="1200" b="1" i="1" dirty="0" smtClean="0"/>
          </a:p>
          <a:p>
            <a:pPr lvl="1">
              <a:lnSpc>
                <a:spcPct val="110000"/>
              </a:lnSpc>
              <a:buNone/>
            </a:pPr>
            <a:r>
              <a:rPr lang="vi-VN" sz="1200" b="1" i="1" dirty="0" smtClean="0"/>
              <a:t>0701-P2 Unapređenje bezbed.sdaobrać. u 2017.godini </a:t>
            </a:r>
            <a:r>
              <a:rPr lang="vi-VN" sz="1200" b="1" i="1" dirty="0"/>
              <a:t> </a:t>
            </a:r>
            <a:r>
              <a:rPr lang="vi-VN" sz="1200" b="1" i="1" dirty="0" smtClean="0"/>
              <a:t>   </a:t>
            </a:r>
            <a:r>
              <a:rPr lang="en-US" sz="1200" b="1" i="1" dirty="0" smtClean="0"/>
              <a:t>3</a:t>
            </a:r>
            <a:r>
              <a:rPr lang="vi-VN" sz="1200" b="1" i="1" dirty="0" smtClean="0"/>
              <a:t>.</a:t>
            </a:r>
            <a:r>
              <a:rPr lang="en-US" sz="1200" b="1" i="1" dirty="0" smtClean="0"/>
              <a:t>6</a:t>
            </a:r>
            <a:r>
              <a:rPr lang="vi-VN" sz="1200" b="1" i="1" dirty="0" smtClean="0"/>
              <a:t>50.000</a:t>
            </a:r>
            <a:endParaRPr lang="en-US" sz="1200" b="1" i="1" dirty="0" smtClean="0"/>
          </a:p>
          <a:p>
            <a:pPr lvl="1">
              <a:lnSpc>
                <a:spcPct val="110000"/>
              </a:lnSpc>
              <a:buNone/>
            </a:pPr>
            <a:endParaRPr lang="vi-VN" sz="1400" b="1" i="1" dirty="0" smtClean="0"/>
          </a:p>
          <a:p>
            <a:pPr lvl="1">
              <a:lnSpc>
                <a:spcPct val="110000"/>
              </a:lnSpc>
              <a:buNone/>
            </a:pPr>
            <a:r>
              <a:rPr lang="vi-VN" sz="1600" b="1" i="1" dirty="0" smtClean="0">
                <a:solidFill>
                  <a:srgbClr val="000000"/>
                </a:solidFill>
              </a:rPr>
              <a:t>Program 8- Predškolsko obrazovanje   </a:t>
            </a:r>
            <a:r>
              <a:rPr lang="en-US" sz="1600" b="1" i="1" dirty="0" smtClean="0">
                <a:solidFill>
                  <a:srgbClr val="000000"/>
                </a:solidFill>
              </a:rPr>
              <a:t>112</a:t>
            </a:r>
            <a:r>
              <a:rPr lang="vi-VN" sz="1600" b="1" i="1" dirty="0" smtClean="0">
                <a:solidFill>
                  <a:srgbClr val="000000"/>
                </a:solidFill>
              </a:rPr>
              <a:t>.</a:t>
            </a:r>
            <a:r>
              <a:rPr lang="en-US" sz="1600" b="1" i="1" dirty="0" smtClean="0">
                <a:solidFill>
                  <a:srgbClr val="000000"/>
                </a:solidFill>
              </a:rPr>
              <a:t>699</a:t>
            </a:r>
            <a:r>
              <a:rPr lang="vi-VN" sz="1600" b="1" i="1" dirty="0" smtClean="0">
                <a:solidFill>
                  <a:srgbClr val="000000"/>
                </a:solidFill>
              </a:rPr>
              <a:t>.0</a:t>
            </a:r>
            <a:r>
              <a:rPr lang="en-US" sz="1600" b="1" i="1" dirty="0" smtClean="0">
                <a:solidFill>
                  <a:srgbClr val="000000"/>
                </a:solidFill>
              </a:rPr>
              <a:t>90</a:t>
            </a:r>
            <a:endParaRPr lang="en-US" sz="1600" b="1" i="1" dirty="0" smtClean="0">
              <a:solidFill>
                <a:srgbClr val="000000"/>
              </a:solidFill>
            </a:endParaRPr>
          </a:p>
          <a:p>
            <a:pPr lvl="1">
              <a:lnSpc>
                <a:spcPct val="110000"/>
              </a:lnSpc>
              <a:buNone/>
            </a:pPr>
            <a:endParaRPr lang="vi-VN" sz="1400" b="1" i="1" dirty="0" smtClean="0"/>
          </a:p>
          <a:p>
            <a:pPr lvl="1">
              <a:lnSpc>
                <a:spcPct val="140000"/>
              </a:lnSpc>
              <a:buNone/>
            </a:pPr>
            <a:r>
              <a:rPr lang="vi-VN" sz="1400" b="1" i="1" dirty="0" smtClean="0"/>
              <a:t>2001-0001 Funkcionisanje predškol. ustanova </a:t>
            </a:r>
            <a:r>
              <a:rPr lang="en-US" sz="1400" b="1" i="1" dirty="0" smtClean="0"/>
              <a:t>112.699.090</a:t>
            </a:r>
            <a:endParaRPr lang="vi-VN" sz="1400" b="1" i="1" dirty="0" smtClean="0"/>
          </a:p>
          <a:p>
            <a:pPr lvl="1">
              <a:lnSpc>
                <a:spcPct val="140000"/>
              </a:lnSpc>
              <a:buNone/>
            </a:pPr>
            <a:endParaRPr lang="en-US" sz="1400" i="1" dirty="0" smtClean="0"/>
          </a:p>
          <a:p>
            <a:pPr lvl="1">
              <a:buNone/>
            </a:pPr>
            <a:r>
              <a:rPr lang="en-US" sz="1600" b="1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</a:t>
            </a:r>
            <a:r>
              <a:rPr lang="x-none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9 Osnovno </a:t>
            </a:r>
            <a:r>
              <a:rPr lang="x-none" sz="16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obrazovanje</a:t>
            </a:r>
            <a:r>
              <a:rPr lang="sr-Latn-CS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sr-Latn-CS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166</a:t>
            </a:r>
            <a:r>
              <a:rPr lang="sr-Latn-CS" sz="16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.000</a:t>
            </a:r>
            <a:endParaRPr lang="en-US" sz="1600" b="1" i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US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x-none" sz="1400" b="1" i="1" dirty="0" smtClean="0">
                <a:latin typeface="Times New Roman" pitchFamily="18" charset="0"/>
                <a:cs typeface="Times New Roman" pitchFamily="18" charset="0"/>
              </a:rPr>
              <a:t>2001-0001 Funkcionisanje osnovnih </a:t>
            </a:r>
            <a:r>
              <a:rPr lang="x-none" sz="1400" b="1" i="1" smtClean="0">
                <a:latin typeface="Times New Roman" pitchFamily="18" charset="0"/>
                <a:cs typeface="Times New Roman" pitchFamily="18" charset="0"/>
              </a:rPr>
              <a:t>škola</a:t>
            </a:r>
            <a:r>
              <a:rPr lang="sr-Latn-CS" sz="1400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sr-Latn-CS" sz="1400" b="1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sr-Latn-CS" sz="1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sr-Latn-CS" sz="1400" b="1" i="1" dirty="0" smtClean="0">
                <a:latin typeface="Times New Roman" pitchFamily="18" charset="0"/>
                <a:cs typeface="Times New Roman" pitchFamily="18" charset="0"/>
              </a:rPr>
              <a:t>50.000</a:t>
            </a:r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x-none" sz="1400" b="1" i="1" dirty="0" smtClean="0">
                <a:latin typeface="Times New Roman" pitchFamily="18" charset="0"/>
                <a:cs typeface="Times New Roman" pitchFamily="18" charset="0"/>
              </a:rPr>
              <a:t>2002-P1 </a:t>
            </a:r>
            <a:r>
              <a:rPr lang="sr-Latn-CS" sz="14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r-Latn-CS" sz="1400" b="1" i="1" dirty="0" smtClean="0">
                <a:latin typeface="Times New Roman" pitchFamily="18" charset="0"/>
                <a:cs typeface="Times New Roman" pitchFamily="18" charset="0"/>
              </a:rPr>
              <a:t>ekons. </a:t>
            </a:r>
            <a:r>
              <a:rPr lang="x-none" sz="1400" b="1" i="1" dirty="0" smtClean="0">
                <a:latin typeface="Times New Roman" pitchFamily="18" charset="0"/>
                <a:cs typeface="Times New Roman" pitchFamily="18" charset="0"/>
              </a:rPr>
              <a:t> objekta  O.Š </a:t>
            </a:r>
            <a:r>
              <a:rPr lang="sr-Latn-CS" sz="1400" b="1" i="1" dirty="0" smtClean="0">
                <a:latin typeface="Times New Roman" pitchFamily="18" charset="0"/>
                <a:cs typeface="Times New Roman" pitchFamily="18" charset="0"/>
              </a:rPr>
              <a:t>Rifat B.Trso      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        6.816.000</a:t>
            </a:r>
            <a:endParaRPr lang="sr-Latn-C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x-none" sz="1400" b="1" i="1" dirty="0" smtClean="0">
                <a:latin typeface="Times New Roman" pitchFamily="18" charset="0"/>
                <a:cs typeface="Times New Roman" pitchFamily="18" charset="0"/>
              </a:rPr>
              <a:t>2002-P2 Izgradnja objekta O.Š u </a:t>
            </a:r>
            <a:r>
              <a:rPr lang="sr-Latn-CS" sz="1400" b="1" i="1" dirty="0" smtClean="0">
                <a:latin typeface="Times New Roman" pitchFamily="18" charset="0"/>
                <a:cs typeface="Times New Roman" pitchFamily="18" charset="0"/>
              </a:rPr>
              <a:t>Velje </a:t>
            </a:r>
            <a:r>
              <a:rPr lang="sr-Latn-CS" sz="1400" b="1" i="1" dirty="0" smtClean="0">
                <a:latin typeface="Times New Roman" pitchFamily="18" charset="0"/>
                <a:cs typeface="Times New Roman" pitchFamily="18" charset="0"/>
              </a:rPr>
              <a:t>Polje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              7.200.000</a:t>
            </a:r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sr-Latn-CS" sz="1400" b="1" i="1" dirty="0" smtClean="0"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x-none" sz="1400" b="1" i="1" dirty="0" smtClean="0">
                <a:latin typeface="Times New Roman" pitchFamily="18" charset="0"/>
                <a:cs typeface="Times New Roman" pitchFamily="18" charset="0"/>
              </a:rPr>
              <a:t>-P3</a:t>
            </a:r>
            <a:r>
              <a:rPr lang="sr-Latn-CS" sz="1400" b="1" i="1" dirty="0" smtClean="0">
                <a:latin typeface="Times New Roman" pitchFamily="18" charset="0"/>
                <a:cs typeface="Times New Roman" pitchFamily="18" charset="0"/>
              </a:rPr>
              <a:t> Sufinansiranje tehničke dokumentacije             900.000</a:t>
            </a:r>
            <a:endParaRPr lang="en-US" sz="1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68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42" name="Picture 2" descr="Резултат слика за vrtic tu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62200"/>
            <a:ext cx="3429000" cy="2017643"/>
          </a:xfrm>
          <a:prstGeom prst="rect">
            <a:avLst/>
          </a:prstGeom>
          <a:noFill/>
        </p:spPr>
      </p:pic>
      <p:pic>
        <p:nvPicPr>
          <p:cNvPr id="10248" name="Picture 8" descr="Резултат слика за asfaltiranje ulica u tuti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453" y="304800"/>
            <a:ext cx="3476547" cy="1981200"/>
          </a:xfrm>
          <a:prstGeom prst="rect">
            <a:avLst/>
          </a:prstGeom>
          <a:noFill/>
        </p:spPr>
      </p:pic>
      <p:pic>
        <p:nvPicPr>
          <p:cNvPr id="6" name="Picture 4" descr="Резултат слика за os rifat b trso tut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572000"/>
            <a:ext cx="3352800" cy="1828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04800"/>
            <a:ext cx="5638800" cy="600456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CS" sz="1400" dirty="0" smtClean="0"/>
          </a:p>
          <a:p>
            <a:pPr lvl="1">
              <a:buNone/>
            </a:pPr>
            <a:endParaRPr lang="x-none" sz="1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x-none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Program10</a:t>
            </a:r>
            <a:r>
              <a:rPr lang="sr-Latn-CS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Srednje </a:t>
            </a:r>
            <a:r>
              <a:rPr lang="x-none" sz="21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obrazovanje</a:t>
            </a:r>
            <a:r>
              <a:rPr lang="sr-Latn-CS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sr-Latn-CS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sr-Latn-CS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50.000</a:t>
            </a:r>
            <a:endParaRPr lang="x-none" sz="1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1500" b="1" i="1" dirty="0" err="1" smtClean="0">
                <a:latin typeface="Times New Roman" pitchFamily="18" charset="0"/>
                <a:cs typeface="Times New Roman" pitchFamily="18" charset="0"/>
              </a:rPr>
              <a:t>Gimnazija</a:t>
            </a:r>
            <a:r>
              <a:rPr lang="en-US" sz="15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5</a:t>
            </a:r>
            <a:r>
              <a:rPr lang="sr-Latn-CS" sz="15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500" b="1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Latn-CS" sz="1500" b="1" i="1" dirty="0" smtClean="0">
                <a:latin typeface="Times New Roman" pitchFamily="18" charset="0"/>
                <a:cs typeface="Times New Roman" pitchFamily="18" charset="0"/>
              </a:rPr>
              <a:t>50.000</a:t>
            </a:r>
            <a:endParaRPr lang="en-US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1500" b="1" i="1" dirty="0" err="1" smtClean="0">
                <a:latin typeface="Times New Roman" pitchFamily="18" charset="0"/>
                <a:cs typeface="Times New Roman" pitchFamily="18" charset="0"/>
              </a:rPr>
              <a:t>Tehnicka</a:t>
            </a:r>
            <a:r>
              <a:rPr lang="en-US" sz="15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i="1" dirty="0" err="1" smtClean="0">
                <a:latin typeface="Times New Roman" pitchFamily="18" charset="0"/>
                <a:cs typeface="Times New Roman" pitchFamily="18" charset="0"/>
              </a:rPr>
              <a:t>skola</a:t>
            </a:r>
            <a:r>
              <a:rPr lang="en-US" sz="15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5.200.000</a:t>
            </a:r>
            <a:endParaRPr lang="x-none" sz="15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x-none" sz="1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x-none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Program 11</a:t>
            </a:r>
            <a:r>
              <a:rPr lang="sr-Latn-CS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x-none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Socijalna dečja </a:t>
            </a:r>
            <a:r>
              <a:rPr lang="x-none" sz="21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zaštita</a:t>
            </a:r>
            <a:r>
              <a:rPr lang="sr-Latn-CS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66</a:t>
            </a:r>
            <a:r>
              <a:rPr lang="sr-Latn-CS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336</a:t>
            </a:r>
            <a:r>
              <a:rPr lang="sr-Latn-CS" sz="21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.000</a:t>
            </a:r>
            <a:endParaRPr lang="en-US" sz="21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vi-VN" sz="1200" dirty="0" smtClean="0"/>
              <a:t>0901-0001 </a:t>
            </a:r>
            <a:r>
              <a:rPr lang="sr-Cyrl-CS" sz="1200" dirty="0" smtClean="0"/>
              <a:t>Jednokratne </a:t>
            </a:r>
            <a:r>
              <a:rPr lang="vi-VN" sz="1200" dirty="0" smtClean="0"/>
              <a:t> pomoći i drugi oblici pomoći  </a:t>
            </a:r>
            <a:r>
              <a:rPr lang="en-US" sz="1200" dirty="0" smtClean="0"/>
              <a:t>7</a:t>
            </a:r>
            <a:r>
              <a:rPr lang="vi-VN" sz="1200" dirty="0" smtClean="0"/>
              <a:t>.000.000</a:t>
            </a:r>
            <a:endParaRPr lang="en-US" sz="1200" dirty="0" smtClean="0"/>
          </a:p>
          <a:p>
            <a:pPr lvl="1">
              <a:buNone/>
            </a:pPr>
            <a:r>
              <a:rPr lang="vi-VN" sz="1200" dirty="0" smtClean="0"/>
              <a:t>0901-0002 Prihvat, prihv. stanice i druge vrste smešt</a:t>
            </a:r>
            <a:r>
              <a:rPr lang="sr-Latn-CS" sz="1200" dirty="0" smtClean="0"/>
              <a:t>.3</a:t>
            </a:r>
            <a:r>
              <a:rPr lang="en-US" sz="1200" dirty="0" smtClean="0"/>
              <a:t>1</a:t>
            </a:r>
            <a:r>
              <a:rPr lang="sr-Latn-CS" sz="1200" dirty="0" smtClean="0"/>
              <a:t>.</a:t>
            </a:r>
            <a:r>
              <a:rPr lang="en-US" sz="1200" dirty="0" smtClean="0"/>
              <a:t>4</a:t>
            </a:r>
            <a:r>
              <a:rPr lang="sr-Latn-CS" sz="1200" dirty="0" smtClean="0"/>
              <a:t>00.000</a:t>
            </a:r>
            <a:endParaRPr lang="en-US" sz="1200" dirty="0" smtClean="0"/>
          </a:p>
          <a:p>
            <a:pPr lvl="1">
              <a:buNone/>
            </a:pPr>
            <a:r>
              <a:rPr lang="vi-VN" sz="1200" dirty="0" smtClean="0"/>
              <a:t>0901-0003 Podrška socio-humanitarnim organizacij.     </a:t>
            </a:r>
            <a:r>
              <a:rPr lang="vi-VN" sz="1200" dirty="0" smtClean="0"/>
              <a:t>1.</a:t>
            </a:r>
            <a:r>
              <a:rPr lang="en-US" sz="1200" dirty="0" smtClean="0"/>
              <a:t>8</a:t>
            </a:r>
            <a:r>
              <a:rPr lang="vi-VN" sz="1200" dirty="0" smtClean="0"/>
              <a:t>00.000</a:t>
            </a:r>
            <a:endParaRPr lang="en-US" sz="1200" dirty="0" smtClean="0"/>
          </a:p>
          <a:p>
            <a:pPr lvl="1">
              <a:buNone/>
            </a:pPr>
            <a:r>
              <a:rPr lang="vi-VN" sz="1200" dirty="0" smtClean="0"/>
              <a:t>0901-0004 Savetod.-terapijske i socij.-edukat. usluge  </a:t>
            </a:r>
            <a:r>
              <a:rPr lang="vi-VN" sz="1200" dirty="0" smtClean="0"/>
              <a:t>2.</a:t>
            </a:r>
            <a:r>
              <a:rPr lang="en-US" sz="1200" dirty="0" smtClean="0"/>
              <a:t>3</a:t>
            </a:r>
            <a:r>
              <a:rPr lang="vi-VN" sz="1200" dirty="0" smtClean="0"/>
              <a:t>00.000</a:t>
            </a:r>
            <a:endParaRPr lang="en-US" sz="1200" dirty="0" smtClean="0"/>
          </a:p>
          <a:p>
            <a:pPr lvl="1">
              <a:buNone/>
            </a:pPr>
            <a:r>
              <a:rPr lang="vi-VN" sz="1200" dirty="0" smtClean="0"/>
              <a:t>0901-0005 Aktivnosti Crvenog krsta   	       </a:t>
            </a:r>
            <a:r>
              <a:rPr lang="vi-VN" sz="1200" dirty="0" smtClean="0"/>
              <a:t> 1.</a:t>
            </a:r>
            <a:r>
              <a:rPr lang="en-US" sz="1200" dirty="0" smtClean="0"/>
              <a:t>9</a:t>
            </a:r>
            <a:r>
              <a:rPr lang="vi-VN" sz="1200" dirty="0" smtClean="0"/>
              <a:t>30.000</a:t>
            </a:r>
            <a:endParaRPr lang="en-US" sz="1200" dirty="0" smtClean="0"/>
          </a:p>
          <a:p>
            <a:pPr lvl="1">
              <a:buNone/>
            </a:pPr>
            <a:r>
              <a:rPr lang="vi-VN" sz="1200" dirty="0" smtClean="0"/>
              <a:t>0901-P1 Pomoć u kući za starija lica                            </a:t>
            </a:r>
            <a:r>
              <a:rPr lang="en-US" sz="1200" dirty="0" smtClean="0"/>
              <a:t>2</a:t>
            </a:r>
            <a:r>
              <a:rPr lang="vi-VN" sz="1200" dirty="0" smtClean="0"/>
              <a:t>.500.000</a:t>
            </a:r>
            <a:endParaRPr lang="en-US" sz="1200" dirty="0" smtClean="0"/>
          </a:p>
          <a:p>
            <a:pPr lvl="1">
              <a:buNone/>
            </a:pPr>
            <a:r>
              <a:rPr lang="vi-VN" sz="1200" dirty="0" smtClean="0"/>
              <a:t>0901-P</a:t>
            </a:r>
            <a:r>
              <a:rPr lang="en-US" sz="1200" dirty="0" smtClean="0"/>
              <a:t>2</a:t>
            </a:r>
            <a:r>
              <a:rPr lang="vi-VN" sz="1200" dirty="0" smtClean="0"/>
              <a:t> </a:t>
            </a:r>
            <a:r>
              <a:rPr lang="vi-VN" sz="1200" dirty="0" smtClean="0"/>
              <a:t>Dohodovne aktivnos.za interno raseljena lica  </a:t>
            </a:r>
            <a:r>
              <a:rPr lang="vi-VN" sz="1200" dirty="0" smtClean="0"/>
              <a:t>2.</a:t>
            </a:r>
            <a:r>
              <a:rPr lang="sr-Latn-RS" sz="1200" dirty="0" smtClean="0"/>
              <a:t>4</a:t>
            </a:r>
            <a:r>
              <a:rPr lang="vi-VN" sz="1200" dirty="0" smtClean="0"/>
              <a:t>00.000  </a:t>
            </a:r>
            <a:endParaRPr lang="en-US" sz="1200" dirty="0" smtClean="0"/>
          </a:p>
          <a:p>
            <a:pPr lvl="1">
              <a:buNone/>
            </a:pPr>
            <a:r>
              <a:rPr lang="vi-VN" sz="1200" dirty="0" smtClean="0"/>
              <a:t>0901-P</a:t>
            </a:r>
            <a:r>
              <a:rPr lang="en-US" sz="1200" dirty="0" smtClean="0"/>
              <a:t>3</a:t>
            </a:r>
            <a:r>
              <a:rPr lang="vi-VN" sz="1200" dirty="0" smtClean="0"/>
              <a:t> </a:t>
            </a:r>
            <a:r>
              <a:rPr lang="vi-VN" sz="1200" dirty="0" smtClean="0"/>
              <a:t>Obezbeđiv. i poboljšanje uslova stanovanja     2.750.000 povratnika  po osnovu Sporaz o </a:t>
            </a:r>
            <a:r>
              <a:rPr lang="vi-VN" sz="1200" dirty="0" smtClean="0"/>
              <a:t>readmisiji</a:t>
            </a:r>
            <a:endParaRPr lang="en-US" sz="1200" dirty="0" smtClean="0"/>
          </a:p>
          <a:p>
            <a:pPr lvl="1">
              <a:buNone/>
            </a:pPr>
            <a:r>
              <a:rPr lang="vi-VN" sz="1200" dirty="0" smtClean="0"/>
              <a:t>0901-P</a:t>
            </a:r>
            <a:r>
              <a:rPr lang="en-US" sz="1200" dirty="0" smtClean="0"/>
              <a:t>4</a:t>
            </a:r>
            <a:r>
              <a:rPr lang="vi-VN" sz="1200" dirty="0" smtClean="0"/>
              <a:t> </a:t>
            </a:r>
            <a:r>
              <a:rPr lang="vi-VN" sz="1200" dirty="0" smtClean="0"/>
              <a:t>Dohodovne aktivnosti za povratnike  </a:t>
            </a:r>
            <a:r>
              <a:rPr lang="vi-VN" sz="1200" dirty="0" smtClean="0"/>
              <a:t> </a:t>
            </a:r>
            <a:r>
              <a:rPr lang="vi-VN" sz="1200" dirty="0" smtClean="0"/>
              <a:t>2.000.000 </a:t>
            </a:r>
            <a:endParaRPr lang="sr-Latn-RS" sz="1200" dirty="0" smtClean="0"/>
          </a:p>
          <a:p>
            <a:pPr lvl="1">
              <a:buNone/>
            </a:pPr>
            <a:r>
              <a:rPr lang="vi-VN" sz="1200" dirty="0" smtClean="0"/>
              <a:t>0901-P</a:t>
            </a:r>
            <a:r>
              <a:rPr lang="en-US" sz="1200" dirty="0" smtClean="0"/>
              <a:t>5</a:t>
            </a:r>
            <a:r>
              <a:rPr lang="vi-VN" sz="1200" dirty="0" smtClean="0"/>
              <a:t> </a:t>
            </a:r>
            <a:r>
              <a:rPr lang="en-US" sz="1200" dirty="0" err="1" smtClean="0"/>
              <a:t>Osna</a:t>
            </a:r>
            <a:r>
              <a:rPr lang="sr-Latn-RS" sz="1200" dirty="0" smtClean="0"/>
              <a:t>živanje kapaciteta interesornih komisija 1.400.000</a:t>
            </a:r>
          </a:p>
          <a:p>
            <a:pPr lvl="1">
              <a:buNone/>
            </a:pPr>
            <a:r>
              <a:rPr lang="vi-VN" sz="1400" dirty="0" smtClean="0"/>
              <a:t>0901-P</a:t>
            </a:r>
            <a:r>
              <a:rPr lang="sr-Latn-RS" sz="1400" dirty="0" smtClean="0"/>
              <a:t>6</a:t>
            </a:r>
            <a:r>
              <a:rPr lang="vi-VN" sz="1400" dirty="0" smtClean="0"/>
              <a:t> </a:t>
            </a:r>
            <a:r>
              <a:rPr lang="sr-Latn-RS" sz="1400" dirty="0" smtClean="0"/>
              <a:t>Izgradnja 6 montažnih kuća za povratnike 12.756.000 </a:t>
            </a:r>
            <a:r>
              <a:rPr lang="vi-VN" sz="1400" dirty="0" smtClean="0"/>
              <a:t>0901-P</a:t>
            </a:r>
            <a:r>
              <a:rPr lang="sr-Latn-RS" sz="1400" dirty="0" smtClean="0"/>
              <a:t>7</a:t>
            </a:r>
            <a:r>
              <a:rPr lang="vi-VN" sz="1400" dirty="0" smtClean="0"/>
              <a:t> </a:t>
            </a:r>
            <a:r>
              <a:rPr lang="sr-Latn-RS" sz="1400" dirty="0" smtClean="0"/>
              <a:t>privremeni smeštaj za žrtve nasilja 100.000 </a:t>
            </a:r>
            <a:r>
              <a:rPr lang="vi-VN" sz="1400" dirty="0" smtClean="0"/>
              <a:t>	</a:t>
            </a:r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Резултат слика за социјална помоћ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8194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Резултат слика за gimnazija tutin u tuti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"/>
            <a:ext cx="3209925" cy="1752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5410200" cy="6004560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sr-Cyrl-CS" sz="1400" dirty="0" smtClean="0"/>
          </a:p>
          <a:p>
            <a:pPr>
              <a:buNone/>
            </a:pPr>
            <a:r>
              <a:rPr lang="vi-VN" sz="1600" b="1" i="1" dirty="0" smtClean="0">
                <a:solidFill>
                  <a:srgbClr val="000000"/>
                </a:solidFill>
              </a:rPr>
              <a:t>Program 12 – Zdravstvena zaštita   </a:t>
            </a:r>
            <a:r>
              <a:rPr lang="sr-Cyrl-CS" sz="1600" b="1" i="1" dirty="0" smtClean="0">
                <a:solidFill>
                  <a:srgbClr val="000000"/>
                </a:solidFill>
              </a:rPr>
              <a:t>           </a:t>
            </a:r>
            <a:r>
              <a:rPr lang="vi-VN" sz="1600" b="1" i="1" dirty="0" smtClean="0">
                <a:solidFill>
                  <a:srgbClr val="000000"/>
                </a:solidFill>
              </a:rPr>
              <a:t>1</a:t>
            </a:r>
            <a:r>
              <a:rPr lang="sr-Latn-RS" sz="1600" b="1" i="1" dirty="0" smtClean="0">
                <a:solidFill>
                  <a:srgbClr val="000000"/>
                </a:solidFill>
              </a:rPr>
              <a:t>7</a:t>
            </a:r>
            <a:r>
              <a:rPr lang="vi-VN" sz="1600" b="1" i="1" dirty="0" smtClean="0">
                <a:solidFill>
                  <a:srgbClr val="000000"/>
                </a:solidFill>
              </a:rPr>
              <a:t>.</a:t>
            </a:r>
            <a:r>
              <a:rPr lang="sr-Latn-RS" sz="1600" b="1" i="1" dirty="0" smtClean="0">
                <a:solidFill>
                  <a:srgbClr val="000000"/>
                </a:solidFill>
              </a:rPr>
              <a:t>496</a:t>
            </a:r>
            <a:r>
              <a:rPr lang="vi-VN" sz="1600" b="1" i="1" dirty="0" smtClean="0">
                <a:solidFill>
                  <a:srgbClr val="000000"/>
                </a:solidFill>
              </a:rPr>
              <a:t>.000</a:t>
            </a:r>
            <a:endParaRPr lang="vi-VN" sz="1600" b="1" i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vi-VN" sz="1400" b="1" i="1" dirty="0" smtClean="0"/>
              <a:t>1801-0001 Funkcionisanje ustanova primarne zdravstvene zaštite				</a:t>
            </a:r>
            <a:r>
              <a:rPr lang="vi-VN" sz="1400" b="1" i="1" dirty="0" smtClean="0"/>
              <a:t>1</a:t>
            </a:r>
            <a:r>
              <a:rPr lang="sr-Latn-RS" sz="1400" b="1" i="1" dirty="0" smtClean="0"/>
              <a:t>2</a:t>
            </a:r>
            <a:r>
              <a:rPr lang="vi-VN" sz="1400" b="1" i="1" dirty="0" smtClean="0"/>
              <a:t>.000.000</a:t>
            </a:r>
            <a:endParaRPr lang="vi-VN" sz="1400" b="1" i="1" dirty="0" smtClean="0"/>
          </a:p>
          <a:p>
            <a:pPr>
              <a:buNone/>
            </a:pPr>
            <a:r>
              <a:rPr lang="vi-VN" sz="1400" b="1" i="1" dirty="0" smtClean="0"/>
              <a:t>1801-0002: Mrtvozorstvo		     </a:t>
            </a:r>
            <a:r>
              <a:rPr lang="vi-VN" sz="1400" b="1" i="1" dirty="0" smtClean="0"/>
              <a:t>150.000</a:t>
            </a:r>
            <a:endParaRPr lang="sr-Latn-RS" sz="1400" b="1" i="1" dirty="0" smtClean="0"/>
          </a:p>
          <a:p>
            <a:pPr>
              <a:buNone/>
            </a:pPr>
            <a:r>
              <a:rPr lang="sr-Latn-RS" sz="1400" b="1" i="1" dirty="0" smtClean="0"/>
              <a:t>1801-P1 Izrada projektno tehničke dokumentacije za aneks opšte bolnice i Doma zdravlja                                        5.346.000</a:t>
            </a:r>
            <a:endParaRPr lang="vi-VN" sz="1400" b="1" i="1" dirty="0" smtClean="0"/>
          </a:p>
          <a:p>
            <a:pPr>
              <a:buNone/>
            </a:pPr>
            <a:r>
              <a:rPr lang="vi-VN" sz="1700" b="1" i="1" dirty="0" smtClean="0">
                <a:solidFill>
                  <a:srgbClr val="000000"/>
                </a:solidFill>
              </a:rPr>
              <a:t>Program 13-  Razvoj kulture i informis. </a:t>
            </a:r>
            <a:r>
              <a:rPr lang="sr-Cyrl-CS" sz="1700" b="1" i="1" dirty="0" smtClean="0">
                <a:solidFill>
                  <a:srgbClr val="000000"/>
                </a:solidFill>
              </a:rPr>
              <a:t>  </a:t>
            </a:r>
            <a:r>
              <a:rPr lang="vi-VN" sz="1700" b="1" i="1" dirty="0" smtClean="0">
                <a:solidFill>
                  <a:srgbClr val="000000"/>
                </a:solidFill>
              </a:rPr>
              <a:t>3</a:t>
            </a:r>
            <a:r>
              <a:rPr lang="sr-Latn-RS" sz="1700" b="1" i="1" dirty="0" smtClean="0">
                <a:solidFill>
                  <a:srgbClr val="000000"/>
                </a:solidFill>
              </a:rPr>
              <a:t>9</a:t>
            </a:r>
            <a:r>
              <a:rPr lang="vi-VN" sz="1700" b="1" i="1" dirty="0" smtClean="0">
                <a:solidFill>
                  <a:srgbClr val="000000"/>
                </a:solidFill>
              </a:rPr>
              <a:t>.</a:t>
            </a:r>
            <a:r>
              <a:rPr lang="sr-Latn-RS" sz="1700" b="1" i="1" dirty="0" smtClean="0">
                <a:solidFill>
                  <a:srgbClr val="000000"/>
                </a:solidFill>
              </a:rPr>
              <a:t>800</a:t>
            </a:r>
            <a:r>
              <a:rPr lang="vi-VN" sz="1700" b="1" i="1" dirty="0" smtClean="0">
                <a:solidFill>
                  <a:srgbClr val="000000"/>
                </a:solidFill>
              </a:rPr>
              <a:t>.</a:t>
            </a:r>
            <a:r>
              <a:rPr lang="sr-Latn-RS" sz="1700" b="1" i="1" dirty="0" smtClean="0">
                <a:solidFill>
                  <a:srgbClr val="000000"/>
                </a:solidFill>
              </a:rPr>
              <a:t>000</a:t>
            </a:r>
            <a:r>
              <a:rPr lang="vi-VN" sz="1700" b="1" i="1" dirty="0" smtClean="0">
                <a:solidFill>
                  <a:srgbClr val="000000"/>
                </a:solidFill>
              </a:rPr>
              <a:t>              </a:t>
            </a:r>
            <a:endParaRPr lang="en-US" sz="1500" b="1" i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vi-VN" sz="1400" dirty="0" smtClean="0"/>
              <a:t>1201-0001 Funkcionisanje lokalnih ustanova kulture </a:t>
            </a:r>
            <a:r>
              <a:rPr lang="sr-Cyrl-CS" sz="1400" dirty="0" smtClean="0"/>
              <a:t>      </a:t>
            </a:r>
            <a:r>
              <a:rPr lang="sr-Cyrl-CS" sz="1400" dirty="0" smtClean="0"/>
              <a:t>2</a:t>
            </a:r>
            <a:r>
              <a:rPr lang="sr-Latn-RS" sz="1400" dirty="0" smtClean="0"/>
              <a:t>4</a:t>
            </a:r>
            <a:r>
              <a:rPr lang="sr-Cyrl-CS" sz="1400" dirty="0" smtClean="0"/>
              <a:t>.</a:t>
            </a:r>
            <a:r>
              <a:rPr lang="sr-Latn-RS" sz="1400" dirty="0" smtClean="0"/>
              <a:t>960</a:t>
            </a:r>
            <a:r>
              <a:rPr lang="sr-Cyrl-CS" sz="1400" dirty="0" smtClean="0"/>
              <a:t>.</a:t>
            </a:r>
            <a:r>
              <a:rPr lang="sr-Latn-RS" sz="1400" dirty="0" smtClean="0"/>
              <a:t>000</a:t>
            </a:r>
            <a:r>
              <a:rPr lang="vi-VN" sz="1400" dirty="0" smtClean="0"/>
              <a:t> </a:t>
            </a:r>
            <a:endParaRPr lang="en-US" sz="1400" dirty="0" smtClean="0"/>
          </a:p>
          <a:p>
            <a:pPr>
              <a:buNone/>
            </a:pPr>
            <a:r>
              <a:rPr lang="vi-VN" sz="1400" dirty="0" smtClean="0"/>
              <a:t>1201-0003 Jačanje kulturne produk. i umetni.stvaral. </a:t>
            </a:r>
            <a:r>
              <a:rPr lang="sr-Cyrl-CS" sz="1400" dirty="0" smtClean="0"/>
              <a:t>     3.000.000</a:t>
            </a:r>
            <a:endParaRPr lang="en-US" sz="1400" dirty="0" smtClean="0"/>
          </a:p>
          <a:p>
            <a:pPr>
              <a:buNone/>
            </a:pPr>
            <a:r>
              <a:rPr lang="vi-VN" sz="1400" dirty="0" smtClean="0"/>
              <a:t>1201-0004 Ostvarivae i unapređivanje javnog interesa u oblasti javnog informisanja </a:t>
            </a:r>
            <a:r>
              <a:rPr lang="sr-Cyrl-CS" sz="1400" dirty="0" smtClean="0"/>
              <a:t>			            </a:t>
            </a:r>
            <a:r>
              <a:rPr lang="sr-Latn-RS" sz="1400" dirty="0" smtClean="0"/>
              <a:t>9</a:t>
            </a:r>
            <a:r>
              <a:rPr lang="sr-Cyrl-CS" sz="1400" dirty="0" smtClean="0"/>
              <a:t>.000.000</a:t>
            </a:r>
            <a:endParaRPr lang="en-US" sz="1400" dirty="0" smtClean="0"/>
          </a:p>
          <a:p>
            <a:pPr>
              <a:buNone/>
            </a:pPr>
            <a:r>
              <a:rPr lang="vi-VN" sz="1400" dirty="0" smtClean="0"/>
              <a:t>1201-P1 Izdavačka delatnost</a:t>
            </a:r>
            <a:r>
              <a:rPr lang="sr-Cyrl-CS" sz="1400" dirty="0" smtClean="0"/>
              <a:t>		               </a:t>
            </a:r>
            <a:r>
              <a:rPr lang="sr-Latn-RS" sz="1400" dirty="0" smtClean="0"/>
              <a:t>2</a:t>
            </a:r>
            <a:r>
              <a:rPr lang="sr-Cyrl-CS" sz="1400" dirty="0" smtClean="0"/>
              <a:t>00.000</a:t>
            </a:r>
            <a:endParaRPr lang="en-US" sz="1400" dirty="0" smtClean="0"/>
          </a:p>
          <a:p>
            <a:pPr>
              <a:buNone/>
            </a:pPr>
            <a:r>
              <a:rPr lang="vi-VN" sz="1400" dirty="0" smtClean="0"/>
              <a:t>1201-P2 Javna čitaonica-zavičajna zbirka</a:t>
            </a:r>
            <a:r>
              <a:rPr lang="sr-Cyrl-CS" sz="1400" dirty="0" smtClean="0"/>
              <a:t>                         2.640.000</a:t>
            </a:r>
            <a:endParaRPr lang="vi-VN" sz="1400" b="1" i="1" dirty="0" smtClean="0"/>
          </a:p>
          <a:p>
            <a:pPr algn="just">
              <a:buNone/>
            </a:pPr>
            <a:endParaRPr lang="x-none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533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2" descr="Резултат слика за примарна заштит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2895600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Резултат слика за kultura u tuti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6588" y="4191001"/>
            <a:ext cx="3198812" cy="1981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667000" y="4038600"/>
            <a:ext cx="42434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x-none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Opština Tutin</a:t>
            </a:r>
            <a:endParaRPr lang="en-US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C:\Users\DELL\Desktop\Tuti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609600"/>
            <a:ext cx="4114800" cy="2819400"/>
          </a:xfrm>
          <a:prstGeom prst="rect">
            <a:avLst/>
          </a:prstGeom>
          <a:noFill/>
        </p:spPr>
      </p:pic>
      <p:pic>
        <p:nvPicPr>
          <p:cNvPr id="1028" name="Picture 4" descr="C:\Users\DELL\Desktop\Tutin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533400"/>
            <a:ext cx="3962400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5410200" cy="6004560"/>
          </a:xfrm>
        </p:spPr>
        <p:txBody>
          <a:bodyPr>
            <a:normAutofit/>
          </a:bodyPr>
          <a:lstStyle/>
          <a:p>
            <a:pPr>
              <a:buNone/>
            </a:pPr>
            <a:endParaRPr lang="sr-Cyrl-CS" sz="1400" dirty="0" smtClean="0"/>
          </a:p>
          <a:p>
            <a:pPr>
              <a:buNone/>
            </a:pPr>
            <a:r>
              <a:rPr lang="vi-VN" sz="1600" b="1" i="1" dirty="0" smtClean="0">
                <a:solidFill>
                  <a:srgbClr val="000000"/>
                </a:solidFill>
              </a:rPr>
              <a:t>Program 14 –Razvoj sporta i omladine</a:t>
            </a:r>
            <a:r>
              <a:rPr lang="sr-Cyrl-CS" sz="1600" b="1" i="1" dirty="0" smtClean="0">
                <a:solidFill>
                  <a:srgbClr val="000000"/>
                </a:solidFill>
              </a:rPr>
              <a:t>  </a:t>
            </a:r>
            <a:r>
              <a:rPr lang="sr-Latn-RS" sz="1600" b="1" i="1" dirty="0" smtClean="0">
                <a:solidFill>
                  <a:srgbClr val="000000"/>
                </a:solidFill>
              </a:rPr>
              <a:t>25</a:t>
            </a:r>
            <a:r>
              <a:rPr lang="sr-Cyrl-CS" sz="1600" b="1" i="1" dirty="0" smtClean="0">
                <a:solidFill>
                  <a:srgbClr val="000000"/>
                </a:solidFill>
              </a:rPr>
              <a:t>.</a:t>
            </a:r>
            <a:r>
              <a:rPr lang="sr-Latn-RS" sz="1600" b="1" i="1" dirty="0" smtClean="0">
                <a:solidFill>
                  <a:srgbClr val="000000"/>
                </a:solidFill>
              </a:rPr>
              <a:t>340</a:t>
            </a:r>
            <a:r>
              <a:rPr lang="sr-Cyrl-CS" sz="1600" b="1" i="1" dirty="0" smtClean="0">
                <a:solidFill>
                  <a:srgbClr val="000000"/>
                </a:solidFill>
              </a:rPr>
              <a:t>.000</a:t>
            </a:r>
            <a:endParaRPr lang="vi-VN" sz="1600" b="1" i="1" dirty="0" smtClean="0">
              <a:solidFill>
                <a:srgbClr val="000000"/>
              </a:solidFill>
            </a:endParaRPr>
          </a:p>
          <a:p>
            <a:pPr>
              <a:buNone/>
            </a:pPr>
            <a:endParaRPr lang="vi-VN" sz="1400" b="1" i="1" dirty="0" smtClean="0"/>
          </a:p>
          <a:p>
            <a:pPr>
              <a:buNone/>
            </a:pPr>
            <a:r>
              <a:rPr lang="vi-VN" sz="1400" b="1" i="1" dirty="0" smtClean="0"/>
              <a:t>1301-0001 Podrška lokalnim sportskim organizacijama, udruženjima i savezima </a:t>
            </a:r>
            <a:r>
              <a:rPr lang="sr-Cyrl-CS" sz="1400" b="1" i="1" dirty="0" smtClean="0"/>
              <a:t>                          </a:t>
            </a:r>
            <a:r>
              <a:rPr lang="sr-Cyrl-CS" sz="1400" b="1" i="1" dirty="0" smtClean="0"/>
              <a:t>1</a:t>
            </a:r>
            <a:r>
              <a:rPr lang="sr-Latn-RS" sz="1400" b="1" i="1" dirty="0" smtClean="0"/>
              <a:t>5</a:t>
            </a:r>
            <a:r>
              <a:rPr lang="sr-Cyrl-CS" sz="1400" b="1" i="1" dirty="0" smtClean="0"/>
              <a:t>.</a:t>
            </a:r>
            <a:r>
              <a:rPr lang="sr-Latn-RS" sz="1400" b="1" i="1" dirty="0" smtClean="0"/>
              <a:t>0</a:t>
            </a:r>
            <a:r>
              <a:rPr lang="sr-Cyrl-CS" sz="1400" b="1" i="1" dirty="0" smtClean="0"/>
              <a:t>00.000</a:t>
            </a:r>
            <a:endParaRPr lang="vi-VN" sz="1400" b="1" i="1" dirty="0" smtClean="0"/>
          </a:p>
          <a:p>
            <a:pPr>
              <a:buNone/>
            </a:pPr>
            <a:r>
              <a:rPr lang="vi-VN" sz="1400" b="1" i="1" dirty="0" smtClean="0"/>
              <a:t>1301-0002 Podrška predškolskom, školskom i rekreativnom sportu</a:t>
            </a:r>
            <a:r>
              <a:rPr lang="sr-Cyrl-CS" sz="1400" b="1" i="1" dirty="0" smtClean="0"/>
              <a:t>				   </a:t>
            </a:r>
            <a:r>
              <a:rPr lang="sr-Latn-RS" sz="1400" b="1" i="1" dirty="0" smtClean="0"/>
              <a:t>7</a:t>
            </a:r>
            <a:r>
              <a:rPr lang="sr-Cyrl-CS" sz="1400" b="1" i="1" dirty="0" smtClean="0"/>
              <a:t>00.000</a:t>
            </a:r>
            <a:endParaRPr lang="vi-VN" sz="1400" b="1" i="1" dirty="0" smtClean="0"/>
          </a:p>
          <a:p>
            <a:pPr>
              <a:buNone/>
            </a:pPr>
            <a:r>
              <a:rPr lang="vi-VN" sz="1400" b="1" i="1" dirty="0" smtClean="0"/>
              <a:t>1301-0005 Sprovođenje omladinske politike</a:t>
            </a:r>
            <a:r>
              <a:rPr lang="sr-Cyrl-CS" sz="1400" b="1" i="1" dirty="0" smtClean="0"/>
              <a:t>  </a:t>
            </a:r>
            <a:r>
              <a:rPr lang="sr-Cyrl-CS" sz="1400" b="1" i="1" dirty="0" smtClean="0"/>
              <a:t>2.</a:t>
            </a:r>
            <a:r>
              <a:rPr lang="sr-Latn-RS" sz="1400" b="1" i="1" dirty="0" smtClean="0"/>
              <a:t>553</a:t>
            </a:r>
            <a:r>
              <a:rPr lang="sr-Cyrl-CS" sz="1400" b="1" i="1" dirty="0" smtClean="0"/>
              <a:t>.</a:t>
            </a:r>
            <a:r>
              <a:rPr lang="sr-Latn-RS" sz="1400" b="1" i="1" dirty="0" smtClean="0"/>
              <a:t>7</a:t>
            </a:r>
            <a:r>
              <a:rPr lang="sr-Cyrl-CS" sz="1400" b="1" i="1" dirty="0" smtClean="0"/>
              <a:t>00</a:t>
            </a:r>
            <a:endParaRPr lang="vi-VN" sz="1400" b="1" i="1" dirty="0" smtClean="0"/>
          </a:p>
          <a:p>
            <a:pPr>
              <a:buNone/>
            </a:pPr>
            <a:r>
              <a:rPr lang="sr-Latn-RS" sz="1400" i="1" dirty="0" smtClean="0"/>
              <a:t>1301-P1 Izrada tehničke dokumentacije za sportsku halu          2.707.200</a:t>
            </a:r>
          </a:p>
          <a:p>
            <a:pPr>
              <a:buNone/>
            </a:pPr>
            <a:r>
              <a:rPr lang="sr-Latn-RS" sz="1400" i="1" dirty="0" smtClean="0"/>
              <a:t>1301-P1 Izrada tehničke dokumentacije za </a:t>
            </a:r>
            <a:r>
              <a:rPr lang="sr-Latn-RS" sz="1400" i="1" dirty="0" smtClean="0"/>
              <a:t>zatvoreni bazen 4.380.000</a:t>
            </a:r>
            <a:endParaRPr lang="sr-Latn-RS" sz="1400" i="1" dirty="0" smtClean="0"/>
          </a:p>
          <a:p>
            <a:pPr>
              <a:buNone/>
            </a:pPr>
            <a:endParaRPr lang="sr-Cyrl-CS" sz="1400" i="1" dirty="0" smtClean="0"/>
          </a:p>
          <a:p>
            <a:pPr>
              <a:buNone/>
            </a:pPr>
            <a:endParaRPr lang="sr-Cyrl-CS" sz="1400" i="1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Резултат слика за СПОРТСКИ САВЕЗ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914400"/>
            <a:ext cx="3276600" cy="1906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Резултат слика за kancelarija za mlade tut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200400"/>
            <a:ext cx="3425937" cy="23082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457200"/>
            <a:ext cx="4953000" cy="585216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sr-Cyrl-CS" sz="1400" b="1" i="1" dirty="0" smtClean="0"/>
          </a:p>
          <a:p>
            <a:pPr lvl="1">
              <a:buNone/>
            </a:pPr>
            <a:r>
              <a:rPr lang="vi-VN" sz="1900" b="1" i="1" dirty="0" smtClean="0">
                <a:solidFill>
                  <a:srgbClr val="000000"/>
                </a:solidFill>
              </a:rPr>
              <a:t>Program 15 –Opšte usluge Lokalne samouprave</a:t>
            </a:r>
            <a:r>
              <a:rPr lang="sr-Cyrl-CS" sz="1900" b="1" i="1" dirty="0" smtClean="0">
                <a:solidFill>
                  <a:srgbClr val="000000"/>
                </a:solidFill>
              </a:rPr>
              <a:t>    </a:t>
            </a:r>
            <a:r>
              <a:rPr lang="sr-Cyrl-CS" sz="1900" b="1" i="1" dirty="0" smtClean="0">
                <a:solidFill>
                  <a:srgbClr val="000000"/>
                </a:solidFill>
              </a:rPr>
              <a:t>2</a:t>
            </a:r>
            <a:r>
              <a:rPr lang="sr-Latn-RS" sz="1900" b="1" i="1" dirty="0" smtClean="0">
                <a:solidFill>
                  <a:srgbClr val="000000"/>
                </a:solidFill>
              </a:rPr>
              <a:t>63</a:t>
            </a:r>
            <a:r>
              <a:rPr lang="sr-Cyrl-CS" sz="1900" b="1" i="1" dirty="0" smtClean="0">
                <a:solidFill>
                  <a:srgbClr val="000000"/>
                </a:solidFill>
              </a:rPr>
              <a:t>.</a:t>
            </a:r>
            <a:r>
              <a:rPr lang="sr-Latn-RS" sz="1900" b="1" i="1" dirty="0" smtClean="0">
                <a:solidFill>
                  <a:srgbClr val="000000"/>
                </a:solidFill>
              </a:rPr>
              <a:t>848</a:t>
            </a:r>
            <a:r>
              <a:rPr lang="sr-Cyrl-CS" sz="1900" b="1" i="1" dirty="0" smtClean="0">
                <a:solidFill>
                  <a:srgbClr val="000000"/>
                </a:solidFill>
              </a:rPr>
              <a:t>.</a:t>
            </a:r>
            <a:r>
              <a:rPr lang="sr-Latn-RS" sz="1900" b="1" i="1" dirty="0" smtClean="0">
                <a:solidFill>
                  <a:srgbClr val="000000"/>
                </a:solidFill>
              </a:rPr>
              <a:t>066</a:t>
            </a:r>
            <a:endParaRPr lang="vi-VN" sz="1900" b="1" i="1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/>
              <a:t>0602-0001 </a:t>
            </a:r>
            <a:r>
              <a:rPr lang="en-US" sz="1900" b="1" i="1" dirty="0" smtClean="0"/>
              <a:t> </a:t>
            </a:r>
            <a:r>
              <a:rPr lang="vi-VN" sz="1900" b="1" i="1" dirty="0" smtClean="0"/>
              <a:t>Funkcionisanje lokalne samouprave i gradskih opština</a:t>
            </a:r>
            <a:r>
              <a:rPr lang="sr-Cyrl-CS" sz="1900" b="1" i="1" dirty="0" smtClean="0"/>
              <a:t>                                                         </a:t>
            </a:r>
            <a:r>
              <a:rPr lang="sr-Latn-RS" sz="1900" b="1" i="1" dirty="0" smtClean="0"/>
              <a:t>159</a:t>
            </a:r>
            <a:r>
              <a:rPr lang="sr-Cyrl-CS" sz="1900" b="1" i="1" dirty="0" smtClean="0"/>
              <a:t>.</a:t>
            </a:r>
            <a:r>
              <a:rPr lang="sr-Latn-RS" sz="1900" b="1" i="1" dirty="0" smtClean="0"/>
              <a:t>5</a:t>
            </a:r>
            <a:r>
              <a:rPr lang="sr-Cyrl-CS" sz="1900" b="1" i="1" dirty="0" smtClean="0"/>
              <a:t>61.</a:t>
            </a:r>
            <a:r>
              <a:rPr lang="sr-Latn-RS" sz="1900" b="1" i="1" dirty="0" smtClean="0"/>
              <a:t>666</a:t>
            </a: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/>
              <a:t>0602-0002</a:t>
            </a:r>
            <a:r>
              <a:rPr lang="en-US" sz="1900" b="1" i="1" dirty="0" smtClean="0"/>
              <a:t> </a:t>
            </a:r>
            <a:r>
              <a:rPr lang="vi-VN" sz="1900" b="1" i="1" dirty="0" smtClean="0"/>
              <a:t> Funkcionisanje mesnih zajednica </a:t>
            </a:r>
            <a:r>
              <a:rPr lang="sr-Cyrl-CS" sz="1900" b="1" i="1" dirty="0" smtClean="0"/>
              <a:t>       </a:t>
            </a:r>
            <a:r>
              <a:rPr lang="sr-Latn-RS" sz="1900" b="1" i="1" dirty="0" smtClean="0"/>
              <a:t>3</a:t>
            </a:r>
            <a:r>
              <a:rPr lang="sr-Cyrl-CS" sz="1900" b="1" i="1" dirty="0" smtClean="0"/>
              <a:t>.</a:t>
            </a:r>
            <a:r>
              <a:rPr lang="sr-Latn-RS" sz="1900" b="1" i="1" dirty="0" smtClean="0"/>
              <a:t>100</a:t>
            </a:r>
            <a:r>
              <a:rPr lang="sr-Cyrl-CS" sz="1900" b="1" i="1" dirty="0" smtClean="0"/>
              <a:t>.000</a:t>
            </a: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/>
              <a:t>0602-0003 </a:t>
            </a:r>
            <a:r>
              <a:rPr lang="en-US" sz="1900" b="1" i="1" dirty="0" smtClean="0"/>
              <a:t> </a:t>
            </a:r>
            <a:r>
              <a:rPr lang="vi-VN" sz="1900" b="1" i="1" dirty="0" smtClean="0"/>
              <a:t>Servisiranje javnog duga </a:t>
            </a:r>
            <a:r>
              <a:rPr lang="sr-Cyrl-CS" sz="1900" b="1" i="1" dirty="0" smtClean="0"/>
              <a:t>                  </a:t>
            </a:r>
            <a:r>
              <a:rPr lang="sr-Cyrl-CS" sz="1900" b="1" i="1" dirty="0" smtClean="0"/>
              <a:t>5</a:t>
            </a:r>
            <a:r>
              <a:rPr lang="sr-Latn-RS" sz="1900" b="1" i="1" dirty="0" smtClean="0"/>
              <a:t>8</a:t>
            </a:r>
            <a:r>
              <a:rPr lang="sr-Cyrl-CS" sz="1900" b="1" i="1" dirty="0" smtClean="0"/>
              <a:t>.</a:t>
            </a:r>
            <a:r>
              <a:rPr lang="sr-Latn-RS" sz="1900" b="1" i="1" dirty="0" smtClean="0"/>
              <a:t>2</a:t>
            </a:r>
            <a:r>
              <a:rPr lang="sr-Cyrl-CS" sz="1900" b="1" i="1" dirty="0" smtClean="0"/>
              <a:t>00.000</a:t>
            </a: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/>
              <a:t>0602-0004</a:t>
            </a:r>
            <a:r>
              <a:rPr lang="x-none" sz="1900" b="1" i="1" dirty="0" smtClean="0"/>
              <a:t> </a:t>
            </a:r>
            <a:r>
              <a:rPr lang="en-US" sz="1900" b="1" i="1" dirty="0" smtClean="0"/>
              <a:t> </a:t>
            </a:r>
            <a:r>
              <a:rPr lang="x-none" sz="1900" b="1" i="1" dirty="0" smtClean="0"/>
              <a:t>Opštinsko</a:t>
            </a:r>
            <a:r>
              <a:rPr lang="vi-VN" sz="1900" b="1" i="1" dirty="0" smtClean="0"/>
              <a:t> pravobranilaštvo</a:t>
            </a:r>
            <a:r>
              <a:rPr lang="sr-Cyrl-CS" sz="1900" b="1" i="1" dirty="0" smtClean="0"/>
              <a:t>                </a:t>
            </a:r>
            <a:r>
              <a:rPr lang="sr-Latn-RS" sz="1900" b="1" i="1" dirty="0" smtClean="0"/>
              <a:t>8</a:t>
            </a:r>
            <a:r>
              <a:rPr lang="sr-Cyrl-CS" sz="1900" b="1" i="1" dirty="0" smtClean="0"/>
              <a:t>.3</a:t>
            </a:r>
            <a:r>
              <a:rPr lang="sr-Latn-RS" sz="1900" b="1" i="1" dirty="0" smtClean="0"/>
              <a:t>48</a:t>
            </a:r>
            <a:r>
              <a:rPr lang="sr-Cyrl-CS" sz="1900" b="1" i="1" dirty="0" smtClean="0"/>
              <a:t>.000</a:t>
            </a: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/>
              <a:t>0602-0005 </a:t>
            </a:r>
            <a:r>
              <a:rPr lang="en-US" sz="1900" b="1" i="1" dirty="0" smtClean="0"/>
              <a:t> </a:t>
            </a:r>
            <a:r>
              <a:rPr lang="vi-VN" sz="1900" b="1" i="1" dirty="0" smtClean="0"/>
              <a:t>Zaštitnik građana </a:t>
            </a:r>
            <a:r>
              <a:rPr lang="sr-Cyrl-CS" sz="1900" b="1" i="1" dirty="0" smtClean="0"/>
              <a:t>                             </a:t>
            </a:r>
            <a:r>
              <a:rPr lang="sr-Cyrl-CS" sz="1900" b="1" i="1" dirty="0" smtClean="0"/>
              <a:t> </a:t>
            </a:r>
            <a:r>
              <a:rPr lang="sr-Latn-RS" sz="1900" b="1" i="1" dirty="0" smtClean="0"/>
              <a:t>1.628</a:t>
            </a:r>
            <a:r>
              <a:rPr lang="sr-Cyrl-CS" sz="1900" b="1" i="1" dirty="0" smtClean="0"/>
              <a:t>.000</a:t>
            </a:r>
            <a:endParaRPr lang="sr-Latn-RS" sz="1900" b="1" i="1" dirty="0" smtClean="0"/>
          </a:p>
          <a:p>
            <a:pPr lvl="1">
              <a:buNone/>
            </a:pPr>
            <a:r>
              <a:rPr lang="vi-VN" sz="1900" b="1" i="1" dirty="0" smtClean="0"/>
              <a:t>0602-0005 </a:t>
            </a:r>
            <a:r>
              <a:rPr lang="en-US" sz="1900" b="1" i="1" dirty="0" smtClean="0"/>
              <a:t> </a:t>
            </a:r>
            <a:r>
              <a:rPr lang="sr-Latn-RS" sz="1900" b="1" i="1" dirty="0" smtClean="0"/>
              <a:t>Inspekcijiski poslovi</a:t>
            </a:r>
            <a:r>
              <a:rPr lang="vi-VN" sz="1900" b="1" i="1" dirty="0" smtClean="0"/>
              <a:t> </a:t>
            </a:r>
            <a:r>
              <a:rPr lang="sr-Cyrl-CS" sz="1900" b="1" i="1" dirty="0" smtClean="0"/>
              <a:t>                             </a:t>
            </a:r>
            <a:r>
              <a:rPr lang="sr-Latn-RS" sz="1900" b="1" i="1" dirty="0" smtClean="0"/>
              <a:t>250</a:t>
            </a:r>
            <a:r>
              <a:rPr lang="sr-Cyrl-CS" sz="1900" b="1" i="1" dirty="0" smtClean="0"/>
              <a:t>.000</a:t>
            </a: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/>
              <a:t>0602-0007 Funkcionisanje nacionalnih saveta nacionalnih </a:t>
            </a:r>
            <a:r>
              <a:rPr lang="en-US" sz="1900" b="1" i="1" dirty="0" smtClean="0"/>
              <a:t>   </a:t>
            </a:r>
          </a:p>
          <a:p>
            <a:pPr lvl="1">
              <a:buNone/>
            </a:pPr>
            <a:r>
              <a:rPr lang="en-US" sz="1900" b="1" i="1" dirty="0" smtClean="0"/>
              <a:t>                   </a:t>
            </a:r>
            <a:r>
              <a:rPr lang="vi-VN" sz="1900" b="1" i="1" dirty="0" smtClean="0"/>
              <a:t>manjina</a:t>
            </a:r>
            <a:r>
              <a:rPr lang="sr-Cyrl-CS" sz="1900" b="1" i="1" dirty="0" smtClean="0"/>
              <a:t>                                               </a:t>
            </a:r>
            <a:r>
              <a:rPr lang="sr-Latn-RS" sz="1900" b="1" i="1" dirty="0" smtClean="0"/>
              <a:t>6</a:t>
            </a:r>
            <a:r>
              <a:rPr lang="sr-Cyrl-CS" sz="1900" b="1" i="1" dirty="0" smtClean="0"/>
              <a:t>.000.000</a:t>
            </a: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/>
              <a:t>0602-0009 </a:t>
            </a:r>
            <a:r>
              <a:rPr lang="en-US" sz="1900" b="1" i="1" dirty="0" smtClean="0"/>
              <a:t> </a:t>
            </a:r>
            <a:r>
              <a:rPr lang="vi-VN" sz="1900" b="1" i="1" dirty="0" smtClean="0"/>
              <a:t>Tekuća budžetska rezerva </a:t>
            </a:r>
            <a:r>
              <a:rPr lang="sr-Cyrl-CS" sz="1900" b="1" i="1" dirty="0" smtClean="0"/>
              <a:t>                15.000.000</a:t>
            </a: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/>
              <a:t>0602-0010 </a:t>
            </a:r>
            <a:r>
              <a:rPr lang="en-US" sz="1900" b="1" i="1" dirty="0" smtClean="0"/>
              <a:t> </a:t>
            </a:r>
            <a:r>
              <a:rPr lang="vi-VN" sz="1900" b="1" i="1" dirty="0" smtClean="0"/>
              <a:t>Stalna budžetska rezerva</a:t>
            </a:r>
            <a:r>
              <a:rPr lang="sr-Cyrl-CS" sz="1900" b="1" i="1" dirty="0" smtClean="0"/>
              <a:t>                    1.500.000</a:t>
            </a: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/>
              <a:t>0602-0014 </a:t>
            </a:r>
            <a:r>
              <a:rPr lang="en-US" sz="1900" b="1" i="1" dirty="0" smtClean="0"/>
              <a:t> </a:t>
            </a:r>
            <a:r>
              <a:rPr lang="sr-Cyrl-CS" sz="1900" b="1" i="1" dirty="0" smtClean="0"/>
              <a:t>Управлјанје в</a:t>
            </a:r>
            <a:r>
              <a:rPr lang="vi-VN" sz="1900" b="1" i="1" dirty="0" smtClean="0"/>
              <a:t>anredn</a:t>
            </a:r>
            <a:r>
              <a:rPr lang="sr-Cyrl-CS" sz="1900" b="1" i="1" dirty="0" smtClean="0"/>
              <a:t>им</a:t>
            </a:r>
            <a:r>
              <a:rPr lang="vi-VN" sz="1900" b="1" i="1" dirty="0" smtClean="0"/>
              <a:t> situacij</a:t>
            </a:r>
            <a:r>
              <a:rPr lang="sr-Cyrl-CS" sz="1900" b="1" i="1" dirty="0" smtClean="0"/>
              <a:t>ама    </a:t>
            </a:r>
            <a:r>
              <a:rPr lang="sr-Latn-RS" sz="1900" b="1" i="1" dirty="0" smtClean="0"/>
              <a:t>4</a:t>
            </a:r>
            <a:r>
              <a:rPr lang="sr-Cyrl-CS" sz="1900" b="1" i="1" dirty="0" smtClean="0"/>
              <a:t>.</a:t>
            </a:r>
            <a:r>
              <a:rPr lang="sr-Latn-RS" sz="1900" b="1" i="1" dirty="0" smtClean="0"/>
              <a:t>1</a:t>
            </a:r>
            <a:r>
              <a:rPr lang="sr-Cyrl-CS" sz="1900" b="1" i="1" dirty="0" smtClean="0"/>
              <a:t>70.000                                  </a:t>
            </a: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/>
              <a:t>0602-</a:t>
            </a:r>
            <a:r>
              <a:rPr lang="sr-Latn-RS" sz="1900" b="1" i="1" dirty="0" smtClean="0"/>
              <a:t>  </a:t>
            </a:r>
            <a:r>
              <a:rPr lang="vi-VN" sz="1900" b="1" i="1" dirty="0" smtClean="0"/>
              <a:t>:</a:t>
            </a:r>
            <a:r>
              <a:rPr lang="en-US" sz="1900" b="1" i="1" dirty="0" smtClean="0"/>
              <a:t> </a:t>
            </a:r>
            <a:r>
              <a:rPr lang="vi-VN" sz="1900" b="1" i="1" dirty="0" smtClean="0"/>
              <a:t> </a:t>
            </a:r>
            <a:r>
              <a:rPr lang="sr-Latn-CS" sz="1900" b="1" i="1" dirty="0" smtClean="0"/>
              <a:t>Stipendiranje studenata                         </a:t>
            </a:r>
            <a:r>
              <a:rPr lang="sr-Latn-CS" sz="1900" b="1" i="1" dirty="0" smtClean="0"/>
              <a:t>6.000.000</a:t>
            </a: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/>
              <a:t>0602-</a:t>
            </a:r>
            <a:r>
              <a:rPr lang="sr-Latn-RS" sz="1900" b="1" i="1" dirty="0" smtClean="0"/>
              <a:t>P1  </a:t>
            </a:r>
            <a:r>
              <a:rPr lang="vi-VN" sz="1900" b="1" i="1" dirty="0" smtClean="0"/>
              <a:t>:</a:t>
            </a:r>
            <a:r>
              <a:rPr lang="en-US" sz="1900" b="1" i="1" dirty="0" smtClean="0"/>
              <a:t> </a:t>
            </a:r>
            <a:r>
              <a:rPr lang="vi-VN" sz="1900" b="1" i="1" dirty="0" smtClean="0"/>
              <a:t> </a:t>
            </a:r>
            <a:r>
              <a:rPr lang="sr-Latn-CS" sz="1900" b="1" i="1" dirty="0" smtClean="0"/>
              <a:t>Izgradnja zgrade MK Delimeđe         4.000.000</a:t>
            </a:r>
            <a:endParaRPr lang="vi-VN" sz="1900" b="1" i="1" dirty="0" smtClean="0"/>
          </a:p>
          <a:p>
            <a:pPr lvl="1">
              <a:buNone/>
            </a:pP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>
                <a:solidFill>
                  <a:srgbClr val="000000"/>
                </a:solidFill>
              </a:rPr>
              <a:t>Program 16 –Politički sistem lokalne samouprave</a:t>
            </a:r>
            <a:r>
              <a:rPr lang="sr-Cyrl-CS" sz="1900" b="1" i="1" dirty="0" smtClean="0">
                <a:solidFill>
                  <a:srgbClr val="000000"/>
                </a:solidFill>
              </a:rPr>
              <a:t>  </a:t>
            </a:r>
            <a:r>
              <a:rPr lang="sr-Cyrl-CS" sz="1900" b="1" i="1" dirty="0" smtClean="0">
                <a:solidFill>
                  <a:srgbClr val="000000"/>
                </a:solidFill>
              </a:rPr>
              <a:t>2</a:t>
            </a:r>
            <a:r>
              <a:rPr lang="sr-Latn-RS" sz="1900" b="1" i="1" dirty="0" smtClean="0">
                <a:solidFill>
                  <a:srgbClr val="000000"/>
                </a:solidFill>
              </a:rPr>
              <a:t>9</a:t>
            </a:r>
            <a:r>
              <a:rPr lang="sr-Cyrl-CS" sz="1900" b="1" i="1" dirty="0" smtClean="0">
                <a:solidFill>
                  <a:srgbClr val="000000"/>
                </a:solidFill>
              </a:rPr>
              <a:t>.</a:t>
            </a:r>
            <a:r>
              <a:rPr lang="sr-Latn-RS" sz="1900" b="1" i="1" dirty="0" smtClean="0">
                <a:solidFill>
                  <a:srgbClr val="000000"/>
                </a:solidFill>
              </a:rPr>
              <a:t>290</a:t>
            </a:r>
            <a:r>
              <a:rPr lang="sr-Cyrl-CS" sz="1900" b="1" i="1" dirty="0" smtClean="0">
                <a:solidFill>
                  <a:srgbClr val="000000"/>
                </a:solidFill>
              </a:rPr>
              <a:t>.</a:t>
            </a:r>
            <a:r>
              <a:rPr lang="sr-Latn-RS" sz="1900" b="1" i="1" dirty="0" smtClean="0">
                <a:solidFill>
                  <a:srgbClr val="000000"/>
                </a:solidFill>
              </a:rPr>
              <a:t>0</a:t>
            </a:r>
            <a:r>
              <a:rPr lang="sr-Cyrl-CS" sz="1900" b="1" i="1" dirty="0" smtClean="0">
                <a:solidFill>
                  <a:srgbClr val="000000"/>
                </a:solidFill>
              </a:rPr>
              <a:t>00</a:t>
            </a:r>
            <a:endParaRPr lang="en-US" sz="1900" b="1" i="1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/>
              <a:t>2101-0001 Funkcionisanje Skupštine</a:t>
            </a:r>
            <a:r>
              <a:rPr lang="sr-Cyrl-CS" sz="1900" b="1" i="1" dirty="0" smtClean="0"/>
              <a:t>                    </a:t>
            </a:r>
            <a:r>
              <a:rPr lang="sr-Cyrl-CS" sz="1900" b="1" i="1" dirty="0" smtClean="0"/>
              <a:t>1</a:t>
            </a:r>
            <a:r>
              <a:rPr lang="sr-Latn-RS" sz="1900" b="1" i="1" dirty="0" smtClean="0"/>
              <a:t>1</a:t>
            </a:r>
            <a:r>
              <a:rPr lang="sr-Cyrl-CS" sz="1900" b="1" i="1" dirty="0" smtClean="0"/>
              <a:t>.</a:t>
            </a:r>
            <a:r>
              <a:rPr lang="sr-Latn-RS" sz="1900" b="1" i="1" dirty="0" smtClean="0"/>
              <a:t>050</a:t>
            </a:r>
            <a:r>
              <a:rPr lang="sr-Cyrl-CS" sz="1900" b="1" i="1" dirty="0" smtClean="0"/>
              <a:t>.000</a:t>
            </a:r>
            <a:endParaRPr lang="vi-VN" sz="1900" b="1" i="1" dirty="0" smtClean="0"/>
          </a:p>
          <a:p>
            <a:pPr lvl="1">
              <a:buNone/>
            </a:pPr>
            <a:r>
              <a:rPr lang="vi-VN" sz="1900" b="1" i="1" dirty="0" smtClean="0"/>
              <a:t>2101-0002 Funkcionisanje izvršnih organa</a:t>
            </a:r>
            <a:r>
              <a:rPr lang="sr-Cyrl-CS" sz="1900" b="1" i="1" dirty="0" smtClean="0"/>
              <a:t>           </a:t>
            </a:r>
            <a:r>
              <a:rPr lang="sr-Cyrl-CS" sz="1900" b="1" i="1" dirty="0" smtClean="0"/>
              <a:t>18,240,000</a:t>
            </a:r>
            <a:endParaRPr lang="x-none" sz="1900" i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en-US" sz="1900" b="1" i="1" dirty="0" smtClean="0"/>
              <a:t>     </a:t>
            </a:r>
            <a:r>
              <a:rPr lang="en-US" sz="1900" b="1" i="1" dirty="0" smtClean="0">
                <a:solidFill>
                  <a:srgbClr val="000000"/>
                </a:solidFill>
              </a:rPr>
              <a:t>Program 17-  </a:t>
            </a:r>
            <a:r>
              <a:rPr lang="en-US" sz="1900" b="1" i="1" dirty="0" err="1" smtClean="0">
                <a:solidFill>
                  <a:srgbClr val="000000"/>
                </a:solidFill>
              </a:rPr>
              <a:t>Energetska</a:t>
            </a:r>
            <a:r>
              <a:rPr lang="en-US" sz="1900" b="1" i="1" dirty="0" smtClean="0">
                <a:solidFill>
                  <a:srgbClr val="000000"/>
                </a:solidFill>
              </a:rPr>
              <a:t> </a:t>
            </a:r>
            <a:r>
              <a:rPr lang="en-US" sz="1900" b="1" i="1" dirty="0" err="1" smtClean="0">
                <a:solidFill>
                  <a:srgbClr val="000000"/>
                </a:solidFill>
              </a:rPr>
              <a:t>efikasnost</a:t>
            </a:r>
            <a:r>
              <a:rPr lang="en-US" sz="1900" b="1" i="1" dirty="0" smtClean="0">
                <a:solidFill>
                  <a:srgbClr val="000000"/>
                </a:solidFill>
              </a:rPr>
              <a:t> I </a:t>
            </a:r>
            <a:r>
              <a:rPr lang="en-US" sz="1900" b="1" i="1" dirty="0" err="1" smtClean="0">
                <a:solidFill>
                  <a:srgbClr val="000000"/>
                </a:solidFill>
              </a:rPr>
              <a:t>obnovljivi</a:t>
            </a:r>
            <a:r>
              <a:rPr lang="en-US" sz="1900" b="1" i="1" dirty="0" smtClean="0">
                <a:solidFill>
                  <a:srgbClr val="000000"/>
                </a:solidFill>
              </a:rPr>
              <a:t> </a:t>
            </a:r>
            <a:r>
              <a:rPr lang="en-US" sz="1900" b="1" i="1" dirty="0" err="1" smtClean="0">
                <a:solidFill>
                  <a:srgbClr val="000000"/>
                </a:solidFill>
              </a:rPr>
              <a:t>izvori</a:t>
            </a:r>
            <a:r>
              <a:rPr lang="en-US" sz="1900" b="1" i="1" dirty="0" smtClean="0">
                <a:solidFill>
                  <a:srgbClr val="000000"/>
                </a:solidFill>
              </a:rPr>
              <a:t> </a:t>
            </a:r>
            <a:r>
              <a:rPr lang="en-US" sz="1900" b="1" i="1" dirty="0" err="1" smtClean="0">
                <a:solidFill>
                  <a:srgbClr val="000000"/>
                </a:solidFill>
              </a:rPr>
              <a:t>energije</a:t>
            </a:r>
            <a:r>
              <a:rPr lang="sr-Cyrl-CS" sz="1900" b="1" i="1" dirty="0" smtClean="0">
                <a:solidFill>
                  <a:srgbClr val="000000"/>
                </a:solidFill>
              </a:rPr>
              <a:t>			                              </a:t>
            </a:r>
            <a:r>
              <a:rPr lang="sr-Latn-RS" sz="1900" b="1" i="1" dirty="0" smtClean="0">
                <a:solidFill>
                  <a:srgbClr val="000000"/>
                </a:solidFill>
              </a:rPr>
              <a:t>12.6</a:t>
            </a:r>
            <a:r>
              <a:rPr lang="sr-Cyrl-CS" sz="1900" b="1" i="1" dirty="0" smtClean="0">
                <a:solidFill>
                  <a:srgbClr val="000000"/>
                </a:solidFill>
              </a:rPr>
              <a:t>00.000</a:t>
            </a:r>
            <a:endParaRPr lang="en-US" sz="1900" b="1" i="1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1900" b="1" i="1" dirty="0" smtClean="0"/>
              <a:t>    </a:t>
            </a:r>
            <a:r>
              <a:rPr lang="en-US" sz="1900" b="1" i="1" dirty="0" smtClean="0"/>
              <a:t>0501-0001   </a:t>
            </a:r>
            <a:r>
              <a:rPr lang="sr-Latn-CS" sz="1900" b="1" i="1" dirty="0" smtClean="0"/>
              <a:t>Energetski menandžment                           </a:t>
            </a:r>
            <a:r>
              <a:rPr lang="sr-Latn-CS" sz="1900" b="1" i="1" dirty="0" smtClean="0"/>
              <a:t>100.000</a:t>
            </a:r>
          </a:p>
          <a:p>
            <a:pPr>
              <a:buNone/>
            </a:pPr>
            <a:r>
              <a:rPr lang="sr-Latn-RS" sz="1900" b="1" i="1" dirty="0" smtClean="0"/>
              <a:t>    </a:t>
            </a:r>
            <a:r>
              <a:rPr lang="en-US" sz="1900" b="1" i="1" dirty="0" smtClean="0"/>
              <a:t>0501-</a:t>
            </a:r>
            <a:r>
              <a:rPr lang="sr-Latn-RS" sz="1900" b="1" i="1" dirty="0" smtClean="0"/>
              <a:t>P1</a:t>
            </a:r>
            <a:r>
              <a:rPr lang="en-US" sz="1900" b="1" i="1" dirty="0" smtClean="0"/>
              <a:t>   </a:t>
            </a:r>
            <a:r>
              <a:rPr lang="sr-Latn-CS" sz="1900" b="1" i="1" dirty="0" smtClean="0"/>
              <a:t>Izgradnja fasade zgrade opštinske uprave 12.500.000</a:t>
            </a:r>
            <a:endParaRPr lang="en-US" sz="19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609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Резултат слика за nova zgrada opstinske uprave tu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533400"/>
            <a:ext cx="3810000" cy="2057400"/>
          </a:xfrm>
          <a:prstGeom prst="rect">
            <a:avLst/>
          </a:prstGeom>
          <a:noFill/>
        </p:spPr>
      </p:pic>
      <p:pic>
        <p:nvPicPr>
          <p:cNvPr id="5124" name="Picture 4" descr="Резултат слика за sjednica opstinskog vijeca u tutin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4191000"/>
            <a:ext cx="3733800" cy="2238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815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Uključivanje</a:t>
            </a:r>
            <a:r>
              <a:rPr lang="sr-Cyrl-C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građana u proces pripreme Budžeta</a:t>
            </a:r>
            <a:endParaRPr lang="x-none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sz="1400" i="1" dirty="0"/>
              <a:t> </a:t>
            </a:r>
            <a:endParaRPr lang="x-none" sz="1400" i="1" dirty="0"/>
          </a:p>
          <a:p>
            <a:endParaRPr lang="sr-Cyrl-CS" sz="1400" i="1" dirty="0" smtClean="0"/>
          </a:p>
          <a:p>
            <a:pPr algn="just"/>
            <a:endParaRPr lang="x-none" sz="1400" i="1" dirty="0"/>
          </a:p>
          <a:p>
            <a:endParaRPr lang="x-none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56357"/>
            <a:ext cx="5410200" cy="5016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sr-Cyrl-CS" sz="1600" i="1" dirty="0" smtClean="0"/>
          </a:p>
          <a:p>
            <a:pPr algn="just"/>
            <a:r>
              <a:rPr lang="vi-VN" sz="1600" i="1" dirty="0" smtClean="0"/>
              <a:t>Građani imaju pravo da se pitaju o načinu trošenja sredstava iz budžeta opštine i da budu informisani o   trošenju sredstava koje kao poreski obveznici plaćaju opštini.</a:t>
            </a:r>
          </a:p>
          <a:p>
            <a:pPr algn="just"/>
            <a:endParaRPr lang="vi-VN" sz="1600" i="1" dirty="0" smtClean="0"/>
          </a:p>
          <a:p>
            <a:pPr algn="just"/>
            <a:r>
              <a:rPr lang="vi-VN" sz="1600" i="1" dirty="0" smtClean="0"/>
              <a:t>Načini uključivanja građana su sledeći:</a:t>
            </a:r>
          </a:p>
          <a:p>
            <a:pPr algn="just"/>
            <a:endParaRPr lang="vi-VN" sz="1600" i="1" dirty="0" smtClean="0"/>
          </a:p>
          <a:p>
            <a:pPr algn="just"/>
            <a:r>
              <a:rPr lang="vi-VN" sz="1600" i="1" dirty="0" smtClean="0"/>
              <a:t>Javne rasprave;</a:t>
            </a:r>
          </a:p>
          <a:p>
            <a:pPr algn="just"/>
            <a:r>
              <a:rPr lang="vi-VN" sz="1600" i="1" dirty="0" smtClean="0"/>
              <a:t>Građanske inicijative;</a:t>
            </a:r>
          </a:p>
          <a:p>
            <a:pPr algn="just"/>
            <a:r>
              <a:rPr lang="vi-VN" sz="1600" i="1" dirty="0" smtClean="0"/>
              <a:t>Javne ankete;</a:t>
            </a:r>
          </a:p>
          <a:p>
            <a:pPr algn="just"/>
            <a:r>
              <a:rPr lang="vi-VN" sz="1600" i="1" dirty="0" smtClean="0"/>
              <a:t>Drugi oblici komunikacije sa organima opštine.</a:t>
            </a:r>
          </a:p>
          <a:p>
            <a:pPr algn="just"/>
            <a:endParaRPr lang="vi-VN" sz="1600" i="1" dirty="0" smtClean="0"/>
          </a:p>
          <a:p>
            <a:pPr algn="just"/>
            <a:r>
              <a:rPr lang="vi-VN" sz="1600" i="1" dirty="0" smtClean="0"/>
              <a:t>U okviru ove rasprave, građani opštine </a:t>
            </a:r>
            <a:r>
              <a:rPr lang="x-none" sz="1600" i="1" dirty="0" smtClean="0"/>
              <a:t>Tutin</a:t>
            </a:r>
            <a:r>
              <a:rPr lang="vi-VN" sz="1600" i="1" dirty="0" smtClean="0"/>
              <a:t> predložiće projekte za koje  smatraju da će imati najpozitivniji uticaj na razvoj naše opštine kao i na život naših sugrađana i sugrađanki.</a:t>
            </a:r>
          </a:p>
          <a:p>
            <a:pPr algn="just"/>
            <a:endParaRPr lang="sr-Cyrl-CS" sz="1600" i="1" dirty="0" smtClean="0"/>
          </a:p>
          <a:p>
            <a:pPr algn="just"/>
            <a:endParaRPr lang="x-none" sz="16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/>
          </a:p>
        </p:txBody>
      </p:sp>
      <p:pic>
        <p:nvPicPr>
          <p:cNvPr id="4098" name="Picture 2" descr="Резултат слика за sjednica skupstina opstine tu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581400"/>
            <a:ext cx="2971800" cy="2324100"/>
          </a:xfrm>
          <a:prstGeom prst="rect">
            <a:avLst/>
          </a:prstGeom>
          <a:noFill/>
        </p:spPr>
      </p:pic>
      <p:pic>
        <p:nvPicPr>
          <p:cNvPr id="4102" name="Picture 6" descr="Резултат слика за  anke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2968625" cy="198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36077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5867400" cy="585216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endParaRPr lang="sr-Cyrl-CS" sz="1800" i="1" dirty="0" smtClean="0"/>
          </a:p>
          <a:p>
            <a:pPr algn="just">
              <a:buNone/>
            </a:pPr>
            <a:endParaRPr lang="sr-Cyrl-CS" sz="1800" i="1" dirty="0" smtClean="0"/>
          </a:p>
          <a:p>
            <a:pPr>
              <a:buNone/>
            </a:pPr>
            <a:r>
              <a:rPr lang="vi-VN" sz="1800" i="1" dirty="0" smtClean="0"/>
              <a:t>Strateški plan razvoja opštine Tutin u periodu od</a:t>
            </a:r>
            <a:endParaRPr lang="en-US" sz="1800" i="1" dirty="0" smtClean="0"/>
          </a:p>
          <a:p>
            <a:pPr>
              <a:buNone/>
            </a:pPr>
            <a:r>
              <a:rPr lang="vi-VN" sz="1800" i="1" dirty="0" smtClean="0"/>
              <a:t> 2013-2020 važan je dokument koji služi kao smernica</a:t>
            </a:r>
            <a:endParaRPr lang="en-US" sz="1800" i="1" dirty="0" smtClean="0"/>
          </a:p>
          <a:p>
            <a:pPr>
              <a:buNone/>
            </a:pPr>
            <a:r>
              <a:rPr lang="vi-VN" sz="1800" i="1" dirty="0" smtClean="0"/>
              <a:t> za izradu budžeta opštine Tutin.</a:t>
            </a:r>
          </a:p>
          <a:p>
            <a:pPr>
              <a:buNone/>
            </a:pPr>
            <a:endParaRPr lang="vi-VN" sz="1800" i="1" dirty="0" smtClean="0"/>
          </a:p>
          <a:p>
            <a:pPr>
              <a:buNone/>
            </a:pPr>
            <a:r>
              <a:rPr lang="vi-VN" sz="1800" i="1" dirty="0"/>
              <a:t>Strateški plan razvoja opštine Tutin  </a:t>
            </a:r>
            <a:r>
              <a:rPr lang="vi-VN" sz="1800" i="1" dirty="0" smtClean="0"/>
              <a:t>omogućava da se </a:t>
            </a:r>
            <a:endParaRPr lang="en-US" sz="1800" i="1" dirty="0" smtClean="0"/>
          </a:p>
          <a:p>
            <a:pPr>
              <a:buNone/>
            </a:pPr>
            <a:r>
              <a:rPr lang="vi-VN" sz="1800" i="1" dirty="0" smtClean="0"/>
              <a:t>odaberu kapitalni projekti koji su ekonomski i </a:t>
            </a:r>
            <a:endParaRPr lang="en-US" sz="1800" i="1" dirty="0" smtClean="0"/>
          </a:p>
          <a:p>
            <a:pPr>
              <a:buNone/>
            </a:pPr>
            <a:r>
              <a:rPr lang="vi-VN" sz="1800" i="1" dirty="0" smtClean="0"/>
              <a:t>društveno najopravdaniji . </a:t>
            </a:r>
          </a:p>
          <a:p>
            <a:pPr>
              <a:buNone/>
            </a:pPr>
            <a:endParaRPr lang="vi-VN" sz="1800" i="1" dirty="0" smtClean="0"/>
          </a:p>
          <a:p>
            <a:pPr algn="just">
              <a:buNone/>
            </a:pPr>
            <a:r>
              <a:rPr lang="vi-VN" sz="1800" i="1" dirty="0"/>
              <a:t>Strateški plan razvoja opštine Tutin  </a:t>
            </a:r>
            <a:r>
              <a:rPr lang="vi-VN" sz="1800" i="1" dirty="0" smtClean="0"/>
              <a:t>značajno povećava</a:t>
            </a:r>
            <a:endParaRPr lang="en-US" sz="1800" i="1" dirty="0" smtClean="0"/>
          </a:p>
          <a:p>
            <a:pPr algn="just">
              <a:buNone/>
            </a:pPr>
            <a:r>
              <a:rPr lang="vi-VN" sz="1800" i="1" dirty="0" smtClean="0"/>
              <a:t> šanse lokalnoj samoupravi da obezbedi razvojna sredstva</a:t>
            </a:r>
            <a:endParaRPr lang="en-US" sz="1800" i="1" dirty="0" smtClean="0"/>
          </a:p>
          <a:p>
            <a:pPr algn="just">
              <a:buNone/>
            </a:pPr>
            <a:r>
              <a:rPr lang="vi-VN" sz="1800" i="1" dirty="0" smtClean="0"/>
              <a:t> iz eksternih izvora, a naročito donacija, grantova i subvencija.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074" name="AutoShape 2" descr="Резултат слика за stratesko planira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Резултат слика за stratesko planira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Резултат слика за stratesko planira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Резултат слика за stratesko planira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" name="AutoShape 10" descr="Резултат слика за stratesko planira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 descr="Резултат слика за stratesko planira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6" name="AutoShape 14" descr="Резултат слика за stratesko planiranj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8" name="Picture 16" descr="Резултат слика за stratesko planiran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962400"/>
            <a:ext cx="2590800" cy="2549039"/>
          </a:xfrm>
          <a:prstGeom prst="rect">
            <a:avLst/>
          </a:prstGeom>
          <a:noFill/>
        </p:spPr>
      </p:pic>
      <p:pic>
        <p:nvPicPr>
          <p:cNvPr id="3090" name="Picture 18" descr="Резултат слика за stratesko planiran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838200"/>
            <a:ext cx="2613548" cy="2286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>
            <a:normAutofit fontScale="25000" lnSpcReduction="20000"/>
          </a:bodyPr>
          <a:lstStyle/>
          <a:p>
            <a:pPr lvl="1" algn="just">
              <a:lnSpc>
                <a:spcPct val="170000"/>
              </a:lnSpc>
              <a:buNone/>
            </a:pPr>
            <a:r>
              <a:rPr lang="x-none" sz="5600" i="1" dirty="0" smtClean="0"/>
              <a:t>Opština</a:t>
            </a:r>
            <a:r>
              <a:rPr lang="vi-VN" sz="5600" i="1" dirty="0" smtClean="0"/>
              <a:t> </a:t>
            </a:r>
            <a:r>
              <a:rPr lang="x-none" sz="5600" i="1" dirty="0" smtClean="0"/>
              <a:t>Tutin</a:t>
            </a:r>
            <a:r>
              <a:rPr lang="vi-VN" sz="5600" i="1" dirty="0" smtClean="0"/>
              <a:t> se zahvaljuje svojim građanima i korisnicima javnih sredstava koji su učestvovali</a:t>
            </a:r>
            <a:endParaRPr lang="sr-Cyrl-CS" sz="5600" i="1" dirty="0" smtClean="0"/>
          </a:p>
          <a:p>
            <a:pPr lvl="1" algn="just">
              <a:lnSpc>
                <a:spcPct val="170000"/>
              </a:lnSpc>
              <a:buNone/>
            </a:pPr>
            <a:r>
              <a:rPr lang="vi-VN" sz="5600" i="1" dirty="0" smtClean="0"/>
              <a:t> u predlaganju projekata po</a:t>
            </a:r>
            <a:r>
              <a:rPr lang="en-US" sz="5600" i="1" dirty="0"/>
              <a:t> </a:t>
            </a:r>
            <a:r>
              <a:rPr lang="vi-VN" sz="5600" i="1" dirty="0" smtClean="0"/>
              <a:t>prioritetima za kapitalne investicije i time uticali na raspodelu</a:t>
            </a:r>
            <a:endParaRPr lang="sr-Cyrl-CS" sz="5600" i="1" dirty="0" smtClean="0"/>
          </a:p>
          <a:p>
            <a:pPr lvl="1" algn="just">
              <a:lnSpc>
                <a:spcPct val="170000"/>
              </a:lnSpc>
              <a:buNone/>
            </a:pPr>
            <a:r>
              <a:rPr lang="vi-VN" sz="5600" i="1" dirty="0" smtClean="0"/>
              <a:t> dela budžeta naše opštine za </a:t>
            </a:r>
            <a:r>
              <a:rPr lang="vi-VN" sz="5600" i="1" dirty="0" smtClean="0"/>
              <a:t>201</a:t>
            </a:r>
            <a:r>
              <a:rPr lang="sr-Latn-RS" sz="5600" i="1" dirty="0" smtClean="0"/>
              <a:t>9</a:t>
            </a:r>
            <a:r>
              <a:rPr lang="vi-VN" sz="5600" i="1" dirty="0" smtClean="0"/>
              <a:t>.godinu</a:t>
            </a:r>
            <a:r>
              <a:rPr lang="vi-VN" sz="5600" i="1" dirty="0" smtClean="0"/>
              <a:t>.</a:t>
            </a:r>
          </a:p>
          <a:p>
            <a:pPr lvl="1" algn="just">
              <a:lnSpc>
                <a:spcPct val="170000"/>
              </a:lnSpc>
              <a:buNone/>
            </a:pPr>
            <a:endParaRPr lang="vi-VN" sz="5000" i="1" dirty="0" smtClean="0"/>
          </a:p>
          <a:p>
            <a:pPr lvl="1" algn="just">
              <a:lnSpc>
                <a:spcPct val="170000"/>
              </a:lnSpc>
              <a:buNone/>
            </a:pPr>
            <a:r>
              <a:rPr lang="vi-VN" sz="5600" i="1" dirty="0" smtClean="0"/>
              <a:t>Pozivamo sve građane da se  u narednom periodu što aktivnije uključe u proces pripreme </a:t>
            </a:r>
          </a:p>
          <a:p>
            <a:pPr lvl="1" algn="just">
              <a:lnSpc>
                <a:spcPct val="170000"/>
              </a:lnSpc>
              <a:buNone/>
            </a:pPr>
            <a:r>
              <a:rPr lang="vi-VN" sz="5600" i="1" dirty="0" smtClean="0"/>
              <a:t>budžeta i na taj način  daju  svoj doprinos transparetnijem radu javne uprave u budućnosti. </a:t>
            </a:r>
          </a:p>
          <a:p>
            <a:pPr algn="just">
              <a:buNone/>
            </a:pPr>
            <a:endParaRPr lang="vi-VN" sz="1600" i="1" dirty="0" smtClean="0"/>
          </a:p>
          <a:p>
            <a:pPr algn="just">
              <a:buNone/>
            </a:pPr>
            <a:endParaRPr lang="vi-VN" sz="1600" i="1" dirty="0" smtClean="0"/>
          </a:p>
          <a:p>
            <a:pPr algn="just">
              <a:buNone/>
            </a:pPr>
            <a:endParaRPr lang="vi-VN" sz="1600" i="1" dirty="0" smtClean="0"/>
          </a:p>
          <a:p>
            <a:pPr algn="just">
              <a:buNone/>
            </a:pPr>
            <a:endParaRPr lang="vi-VN" sz="1600" i="1" dirty="0" smtClean="0"/>
          </a:p>
          <a:p>
            <a:pPr algn="just">
              <a:buNone/>
            </a:pPr>
            <a:endParaRPr lang="vi-VN" sz="1600" i="1" dirty="0" smtClean="0"/>
          </a:p>
          <a:p>
            <a:pPr lvl="1" algn="r">
              <a:buNone/>
            </a:pPr>
            <a:r>
              <a:rPr lang="x-none" sz="5600" i="1" dirty="0" smtClean="0"/>
              <a:t>Opština Tutin</a:t>
            </a:r>
            <a:r>
              <a:rPr lang="vi-VN" sz="5600" i="1" dirty="0" smtClean="0"/>
              <a:t> </a:t>
            </a:r>
          </a:p>
          <a:p>
            <a:pPr lvl="1" algn="r">
              <a:buNone/>
            </a:pPr>
            <a:r>
              <a:rPr lang="vi-VN" sz="5600" i="1" dirty="0" smtClean="0"/>
              <a:t>Odeljenje za budžet i finansije</a:t>
            </a:r>
          </a:p>
          <a:p>
            <a:pPr lvl="1" algn="r">
              <a:buNone/>
            </a:pPr>
            <a:r>
              <a:rPr lang="vi-VN" sz="5600" i="1" dirty="0" smtClean="0"/>
              <a:t>Telefon: 020/811-068</a:t>
            </a:r>
          </a:p>
          <a:p>
            <a:pPr lvl="1" algn="r">
              <a:buNone/>
            </a:pPr>
            <a:r>
              <a:rPr lang="vi-VN" sz="5600" i="1" dirty="0" smtClean="0"/>
              <a:t>E-mail: </a:t>
            </a:r>
            <a:r>
              <a:rPr lang="x-none" sz="5600" i="1" dirty="0" smtClean="0"/>
              <a:t>finan</a:t>
            </a:r>
            <a:r>
              <a:rPr lang="en-US" sz="5600" i="1" dirty="0" err="1" smtClean="0"/>
              <a:t>sije</a:t>
            </a:r>
            <a:r>
              <a:rPr lang="vi-VN" sz="5600" i="1" dirty="0" smtClean="0"/>
              <a:t>@</a:t>
            </a:r>
            <a:r>
              <a:rPr lang="x-none" sz="5600" i="1" dirty="0" smtClean="0"/>
              <a:t>tutin</a:t>
            </a:r>
            <a:r>
              <a:rPr lang="vi-VN" sz="5600" i="1" dirty="0" smtClean="0"/>
              <a:t>.rs</a:t>
            </a:r>
          </a:p>
          <a:p>
            <a:pPr algn="ctr">
              <a:buNone/>
            </a:pPr>
            <a:endParaRPr lang="en-US" sz="1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324600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None/>
            </a:pPr>
            <a:endParaRPr lang="sr-Cyrl-CS" sz="29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Uvod</a:t>
            </a:r>
            <a:endParaRPr lang="sr-Cyrl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sr-Cyrl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Kako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nastaje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budzet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opštine</a:t>
            </a:r>
            <a:r>
              <a:rPr lang="sr-Latn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x-none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sr-Cyrl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 se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puni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opštinska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kasa</a:t>
            </a:r>
            <a:r>
              <a:rPr lang="sr-Latn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x-none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sr-Latn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prihoda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primanja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u 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godinu</a:t>
            </a:r>
            <a:endParaRPr lang="sr-Cyrl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sr-Cyrl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promenilo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odnosu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godinu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sr-Cyrl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trosi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vas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novac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sr-Latn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rashoda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izdataka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namenama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godinu</a:t>
            </a:r>
            <a:endParaRPr lang="sr-Cyrl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295275" lvl="1" indent="0">
              <a:lnSpc>
                <a:spcPct val="70000"/>
              </a:lnSpc>
              <a:buNone/>
            </a:pPr>
            <a:endParaRPr lang="sr-Cyrl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Programsko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bud</a:t>
            </a:r>
            <a:r>
              <a:rPr lang="x-none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etiranje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godinu</a:t>
            </a:r>
            <a:endParaRPr lang="sr-Cyrl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endParaRPr lang="sr-Latn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Programska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struktura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godinu</a:t>
            </a:r>
            <a:endParaRPr lang="sr-Cyrl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None/>
            </a:pPr>
            <a:endParaRPr lang="sr-Cyrl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Rashodi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izdaci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programima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u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201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sr-Cyrl-C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години</a:t>
            </a:r>
          </a:p>
          <a:p>
            <a:pPr marL="809625" lvl="1" indent="-514350">
              <a:lnSpc>
                <a:spcPct val="70000"/>
              </a:lnSpc>
              <a:buNone/>
            </a:pPr>
            <a:endParaRPr lang="sr-Cyrl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9625" lvl="1" indent="-514350">
              <a:lnSpc>
                <a:spcPct val="70000"/>
              </a:lnSpc>
              <a:buFont typeface="Wingdings" panose="05000000000000000000" pitchFamily="2" charset="2"/>
              <a:buChar char="Ø"/>
            </a:pP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Ukljucenje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gradjana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proces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u bud</a:t>
            </a:r>
            <a:r>
              <a:rPr lang="x-none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etu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x-none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70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a 2019 </a:t>
            </a:r>
            <a:r>
              <a:rPr lang="en-US" sz="70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godinu</a:t>
            </a:r>
            <a:endParaRPr lang="sr-Cyrl-CS" sz="70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sr-Cyrl-CS" sz="19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sr-Latn-CS" sz="29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Wingdings" panose="05000000000000000000" pitchFamily="2" charset="2"/>
              <a:buChar char="Ø"/>
            </a:pPr>
            <a:endParaRPr lang="sr-Latn-CS" sz="2900" i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304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Sadržaj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28600"/>
            <a:ext cx="8305800" cy="11449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</a:rPr>
              <a:t>Uvod</a:t>
            </a:r>
            <a:r>
              <a:rPr lang="sr-Cyrl-CS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sr-Cyrl-CS" sz="3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sr-Cyrl-CS" sz="3600" i="1" dirty="0"/>
          </a:p>
          <a:p>
            <a:pPr algn="just"/>
            <a:r>
              <a:rPr lang="vi-VN" sz="1600" i="1" dirty="0" smtClean="0"/>
              <a:t>Osnovna svrha ovog dokumenta je da vam pružimo najvažnije informacije o planiranom Nacrtu budžeta za 201</a:t>
            </a:r>
            <a:r>
              <a:rPr lang="en-US" sz="1600" i="1" dirty="0" smtClean="0"/>
              <a:t>9</a:t>
            </a:r>
            <a:r>
              <a:rPr lang="vi-VN" sz="1600" i="1" dirty="0" smtClean="0"/>
              <a:t>. godinu, kao i o okolnostima i odlukama kojima smo se vodili prilikom njegovog sastavljanja.</a:t>
            </a:r>
          </a:p>
          <a:p>
            <a:pPr algn="just"/>
            <a:r>
              <a:rPr lang="vi-VN" sz="1600" i="1" dirty="0" smtClean="0"/>
              <a:t>S obzirom na to da d</a:t>
            </a:r>
            <a:r>
              <a:rPr lang="x-none" sz="1600" i="1" dirty="0" smtClean="0"/>
              <a:t>i</a:t>
            </a:r>
            <a:r>
              <a:rPr lang="vi-VN" sz="1600" i="1" dirty="0" smtClean="0"/>
              <a:t>o novca stiže u budžet kroz naplatu poreza, naša je obaveza da njime raspolažemo u najboljem interesu zajednice i da građanima predstavimo tačne i razumljive podatke.</a:t>
            </a:r>
          </a:p>
          <a:p>
            <a:pPr algn="just"/>
            <a:r>
              <a:rPr lang="vi-VN" sz="1600" i="1" dirty="0" smtClean="0"/>
              <a:t>Publikacija je namenjena je svim građanima koji žele da budu obavešteni o planovima lokalne samouprave za prikupljanje i trošenje novca i da prate realizaciju postavljenih ciljeva.</a:t>
            </a:r>
          </a:p>
          <a:p>
            <a:pPr algn="just"/>
            <a:r>
              <a:rPr lang="vi-VN" sz="1600" i="1" dirty="0" smtClean="0"/>
              <a:t>Nadamo se da će ovaj dokument</a:t>
            </a:r>
            <a:r>
              <a:rPr lang="vi-VN" sz="1600" i="1" dirty="0"/>
              <a:t> </a:t>
            </a:r>
            <a:r>
              <a:rPr lang="vi-VN" sz="1600" i="1" dirty="0" smtClean="0"/>
              <a:t>objasniti ključna pitanja i tako učiniti budžet pristupačnijim i razumljivijim.</a:t>
            </a:r>
          </a:p>
          <a:p>
            <a:pPr algn="just"/>
            <a:r>
              <a:rPr lang="vi-VN" sz="1600" i="1" dirty="0" smtClean="0"/>
              <a:t>Ova publikacija nastala je u okviru inicijative za veće uključivanje javnosti u budžetske konsultacije i nadamo se da ćete i u narednim godinama biti spremni da se odazovete pozivu da zajedno planiramo razvoj našeg </a:t>
            </a:r>
            <a:r>
              <a:rPr lang="x-none" sz="1600" i="1" dirty="0" smtClean="0"/>
              <a:t>Tutina</a:t>
            </a:r>
            <a:r>
              <a:rPr lang="vi-VN" sz="1600" i="1" dirty="0" smtClean="0"/>
              <a:t>. </a:t>
            </a:r>
            <a:endParaRPr lang="en-US" sz="1600" i="1" dirty="0" smtClean="0"/>
          </a:p>
          <a:p>
            <a:endParaRPr lang="vi-VN" sz="1600" i="1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en-US" sz="2000" dirty="0" smtClean="0"/>
          </a:p>
          <a:p>
            <a:pPr algn="just"/>
            <a:endParaRPr lang="sr-Cyrl-CS" sz="2000" dirty="0" smtClean="0"/>
          </a:p>
          <a:p>
            <a:endParaRPr lang="sr-Cyrl-CS" sz="2000" dirty="0" smtClean="0"/>
          </a:p>
          <a:p>
            <a:endParaRPr lang="sr-Cyrl-CS" sz="2000" dirty="0" smtClean="0"/>
          </a:p>
          <a:p>
            <a:endParaRPr lang="sr-Cyrl-CS" sz="2000" dirty="0" smtClean="0"/>
          </a:p>
          <a:p>
            <a:endParaRPr lang="sr-Cyrl-CS" sz="2000" dirty="0" smtClean="0"/>
          </a:p>
          <a:p>
            <a:endParaRPr lang="sr-Cyrl-CS" sz="2000" dirty="0" smtClean="0"/>
          </a:p>
          <a:p>
            <a:endParaRPr lang="sr-Cyrl-CS" sz="2000" dirty="0" smtClean="0"/>
          </a:p>
          <a:p>
            <a:endParaRPr lang="sr-Cyrl-CS" sz="2000" dirty="0" smtClean="0"/>
          </a:p>
          <a:p>
            <a:endParaRPr lang="sr-Cyrl-CS" sz="2000" dirty="0" smtClean="0"/>
          </a:p>
          <a:p>
            <a:endParaRPr lang="sr-Cyrl-CS" sz="2000" dirty="0" smtClean="0"/>
          </a:p>
          <a:p>
            <a:endParaRPr lang="sr-Cyrl-CS" sz="2000" dirty="0" smtClean="0"/>
          </a:p>
          <a:p>
            <a:endParaRPr lang="sr-Cyrl-CS" sz="2000" dirty="0" smtClean="0"/>
          </a:p>
          <a:p>
            <a:endParaRPr lang="sr-Cyrl-CS" sz="2000" dirty="0" smtClean="0"/>
          </a:p>
          <a:p>
            <a:endParaRPr lang="sr-Cyrl-CS" sz="2000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457200"/>
            <a:ext cx="3657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1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sr-Cyrl-CS" sz="1600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1600" dirty="0" smtClean="0"/>
          </a:p>
          <a:p>
            <a:pPr algn="just"/>
            <a:endParaRPr lang="ru-RU" sz="1600" i="1" dirty="0" smtClean="0"/>
          </a:p>
          <a:p>
            <a:pPr algn="just"/>
            <a:r>
              <a:rPr lang="vi-VN" sz="1600" i="1" dirty="0" smtClean="0"/>
              <a:t>BUDžET </a:t>
            </a:r>
            <a:r>
              <a:rPr lang="x-none" sz="1600" i="1" dirty="0" smtClean="0"/>
              <a:t>OPŠTINE TUTIN</a:t>
            </a:r>
            <a:r>
              <a:rPr lang="vi-VN" sz="1600" i="1" dirty="0" smtClean="0"/>
              <a:t> je finansijski dokument koji utvrđuje plan prihoda i rashoda opštine za narednu godinu. </a:t>
            </a:r>
            <a:endParaRPr lang="en-US" sz="1600" i="1" dirty="0" smtClean="0"/>
          </a:p>
          <a:p>
            <a:pPr algn="just"/>
            <a:endParaRPr lang="vi-VN" sz="1600" i="1" dirty="0" smtClean="0"/>
          </a:p>
          <a:p>
            <a:pPr algn="just"/>
            <a:r>
              <a:rPr lang="vi-VN" sz="1600" i="1" dirty="0" smtClean="0"/>
              <a:t>Iz opštinskog budžeta se tokom godine plaćaju sve obaveze lokalne samouprave. </a:t>
            </a:r>
            <a:endParaRPr lang="en-US" sz="1600" i="1" dirty="0" smtClean="0"/>
          </a:p>
          <a:p>
            <a:pPr algn="just"/>
            <a:endParaRPr lang="vi-VN" sz="1600" i="1" dirty="0" smtClean="0"/>
          </a:p>
          <a:p>
            <a:pPr algn="just"/>
            <a:r>
              <a:rPr lang="vi-VN" sz="1600" i="1" dirty="0" smtClean="0"/>
              <a:t>Isto tako u budžet se slivaju prihodi iz kojih se podmiruju te obaveze. </a:t>
            </a:r>
            <a:endParaRPr lang="en-US" sz="1600" i="1" dirty="0" smtClean="0"/>
          </a:p>
          <a:p>
            <a:pPr algn="just"/>
            <a:endParaRPr lang="vi-VN" sz="1600" i="1" dirty="0" smtClean="0"/>
          </a:p>
          <a:p>
            <a:pPr algn="just"/>
            <a:r>
              <a:rPr lang="x-none" sz="1600" i="1" dirty="0" smtClean="0"/>
              <a:t>Predsjednik</a:t>
            </a:r>
            <a:r>
              <a:rPr lang="vi-VN" sz="1600" i="1" dirty="0" smtClean="0"/>
              <a:t> i lokalna uprava sprovode gradsku politiku, a glavna poluga te politike i razvoja je upravo budžet. </a:t>
            </a:r>
            <a:endParaRPr lang="en-US" sz="1600" i="1" dirty="0" smtClean="0"/>
          </a:p>
          <a:p>
            <a:pPr algn="just"/>
            <a:endParaRPr lang="vi-VN" sz="1600" i="1" dirty="0" smtClean="0"/>
          </a:p>
          <a:p>
            <a:pPr algn="just"/>
            <a:r>
              <a:rPr lang="vi-VN" sz="1600" i="1" dirty="0" smtClean="0"/>
              <a:t>Prilikom definisanja ovog, za </a:t>
            </a:r>
            <a:r>
              <a:rPr lang="x-none" sz="1600" i="1" dirty="0" smtClean="0"/>
              <a:t>opštinu</a:t>
            </a:r>
            <a:r>
              <a:rPr lang="vi-VN" sz="1600" i="1" dirty="0" smtClean="0"/>
              <a:t> najvažnijeg dokumenta, </a:t>
            </a:r>
            <a:r>
              <a:rPr lang="x-none" sz="1600" i="1" dirty="0" smtClean="0"/>
              <a:t>treba se rukovoditi sa </a:t>
            </a:r>
            <a:r>
              <a:rPr lang="vi-VN" sz="1600" i="1" dirty="0" smtClean="0"/>
              <a:t>zakonskim propisima, strateškim prioritetima razvoja i drugim elementima. 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482334608"/>
              </p:ext>
            </p:extLst>
          </p:nvPr>
        </p:nvGraphicFramePr>
        <p:xfrm>
          <a:off x="4038600" y="990600"/>
          <a:ext cx="4648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57200"/>
            <a:ext cx="7315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32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</a:rPr>
              <a:t>  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</a:rPr>
              <a:t>KAKO NASTAJE </a:t>
            </a:r>
            <a:r>
              <a:rPr lang="en-US" sz="32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</a:rPr>
              <a:t>BUDžET</a:t>
            </a:r>
            <a:r>
              <a:rPr lang="en-U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Times New Roman" panose="02020603050405020304" pitchFamily="18" charset="0"/>
              </a:rPr>
              <a:t> OPŠTINE</a:t>
            </a:r>
            <a:endParaRPr lang="x-none" sz="32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Fill>
                <a:solidFill>
                  <a:schemeClr val="tx1"/>
                </a:solidFill>
              </a:u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563562"/>
          </a:xfrm>
        </p:spPr>
        <p:txBody>
          <a:bodyPr>
            <a:noAutofit/>
          </a:bodyPr>
          <a:lstStyle/>
          <a:p>
            <a:r>
              <a:rPr lang="sr-Cyrl-C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uFill>
                  <a:solidFill>
                    <a:schemeClr val="tx1"/>
                  </a:solidFill>
                </a:uFill>
                <a:latin typeface="+mn-lt"/>
              </a:rPr>
              <a:t> </a:t>
            </a:r>
            <a:r>
              <a:rPr lang="sr-Cyrl-C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Како се </a:t>
            </a:r>
            <a:r>
              <a:rPr lang="x-none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puni</a:t>
            </a:r>
            <a:r>
              <a:rPr lang="sr-Cyrl-C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 </a:t>
            </a:r>
            <a:r>
              <a:rPr lang="x-none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opštinska</a:t>
            </a:r>
            <a:r>
              <a:rPr lang="sr-Cyrl-C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 к</a:t>
            </a:r>
            <a:r>
              <a:rPr lang="x-none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asa</a:t>
            </a:r>
            <a:r>
              <a:rPr lang="sr-Cyrl-C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Fill>
                <a:solidFill>
                  <a:schemeClr val="tx1"/>
                </a:solidFill>
              </a:u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447800"/>
            <a:ext cx="2743200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/>
              <a:t>BUDžET</a:t>
            </a:r>
            <a:r>
              <a:rPr lang="en-US" b="1" i="1" dirty="0" smtClean="0"/>
              <a:t> SE PUNI NOVCEM OD:</a:t>
            </a:r>
          </a:p>
          <a:p>
            <a:endParaRPr lang="en-US" b="1" i="1" dirty="0" smtClean="0"/>
          </a:p>
          <a:p>
            <a:r>
              <a:rPr lang="en-US" b="1" i="1" dirty="0" smtClean="0"/>
              <a:t>-</a:t>
            </a:r>
            <a:r>
              <a:rPr lang="en-US" b="1" i="1" dirty="0" err="1" smtClean="0"/>
              <a:t>Poreza</a:t>
            </a:r>
            <a:endParaRPr lang="en-US" b="1" i="1" dirty="0" smtClean="0"/>
          </a:p>
          <a:p>
            <a:r>
              <a:rPr lang="en-US" b="1" i="1" dirty="0" smtClean="0"/>
              <a:t>-</a:t>
            </a:r>
            <a:r>
              <a:rPr lang="en-US" b="1" i="1" dirty="0" err="1" smtClean="0"/>
              <a:t>Donacija</a:t>
            </a:r>
            <a:r>
              <a:rPr lang="en-US" b="1" i="1" dirty="0" smtClean="0"/>
              <a:t> 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en-US" b="1" i="1" dirty="0" err="1" smtClean="0"/>
              <a:t>republičkih</a:t>
            </a:r>
            <a:r>
              <a:rPr lang="en-US" b="1" i="1" dirty="0" smtClean="0"/>
              <a:t> </a:t>
            </a:r>
            <a:r>
              <a:rPr lang="en-US" b="1" i="1" dirty="0" err="1" smtClean="0"/>
              <a:t>transfera</a:t>
            </a:r>
            <a:endParaRPr lang="en-US" b="1" i="1" dirty="0" smtClean="0"/>
          </a:p>
          <a:p>
            <a:r>
              <a:rPr lang="en-US" b="1" i="1" dirty="0" smtClean="0"/>
              <a:t>-</a:t>
            </a:r>
            <a:r>
              <a:rPr lang="en-US" b="1" i="1" dirty="0" err="1" smtClean="0"/>
              <a:t>Drugih</a:t>
            </a:r>
            <a:r>
              <a:rPr lang="en-US" b="1" i="1" dirty="0" smtClean="0"/>
              <a:t> </a:t>
            </a:r>
            <a:r>
              <a:rPr lang="en-US" b="1" i="1" dirty="0" err="1" smtClean="0"/>
              <a:t>prihoda</a:t>
            </a:r>
            <a:endParaRPr lang="en-US" b="1" i="1" dirty="0" smtClean="0"/>
          </a:p>
          <a:p>
            <a:r>
              <a:rPr lang="en-US" b="1" i="1" dirty="0" smtClean="0"/>
              <a:t>-</a:t>
            </a:r>
            <a:r>
              <a:rPr lang="en-US" b="1" i="1" dirty="0" err="1" smtClean="0"/>
              <a:t>Primanja</a:t>
            </a:r>
            <a:r>
              <a:rPr lang="en-US" b="1" i="1" dirty="0" smtClean="0"/>
              <a:t> </a:t>
            </a:r>
            <a:r>
              <a:rPr lang="en-US" b="1" i="1" dirty="0" err="1" smtClean="0"/>
              <a:t>od</a:t>
            </a:r>
            <a:r>
              <a:rPr lang="en-US" b="1" i="1" dirty="0" smtClean="0"/>
              <a:t> </a:t>
            </a:r>
            <a:r>
              <a:rPr lang="en-US" b="1" i="1" dirty="0" err="1" smtClean="0"/>
              <a:t>prodaje</a:t>
            </a:r>
            <a:r>
              <a:rPr lang="en-US" b="1" i="1" dirty="0" smtClean="0"/>
              <a:t> </a:t>
            </a:r>
            <a:r>
              <a:rPr lang="en-US" b="1" i="1" dirty="0" err="1" smtClean="0"/>
              <a:t>imovine</a:t>
            </a:r>
            <a:endParaRPr lang="en-US" b="1" i="1" dirty="0" smtClean="0"/>
          </a:p>
          <a:p>
            <a:r>
              <a:rPr lang="en-US" b="1" i="1" dirty="0" smtClean="0"/>
              <a:t>-</a:t>
            </a:r>
            <a:r>
              <a:rPr lang="en-US" b="1" i="1" dirty="0" err="1" smtClean="0"/>
              <a:t>Prihoda</a:t>
            </a:r>
            <a:r>
              <a:rPr lang="en-US" b="1" i="1" dirty="0" smtClean="0"/>
              <a:t> </a:t>
            </a:r>
            <a:r>
              <a:rPr lang="en-US" b="1" i="1" dirty="0" err="1" smtClean="0"/>
              <a:t>od</a:t>
            </a:r>
            <a:r>
              <a:rPr lang="en-US" b="1" i="1" dirty="0" smtClean="0"/>
              <a:t> </a:t>
            </a:r>
            <a:r>
              <a:rPr lang="en-US" b="1" i="1" dirty="0" err="1" smtClean="0"/>
              <a:t>zaduživanja</a:t>
            </a:r>
            <a:endParaRPr lang="en-US" b="1" i="1" dirty="0" smtClean="0"/>
          </a:p>
          <a:p>
            <a:r>
              <a:rPr lang="en-US" b="1" i="1" dirty="0" smtClean="0"/>
              <a:t>-</a:t>
            </a:r>
            <a:r>
              <a:rPr lang="en-US" b="1" i="1" dirty="0" err="1" smtClean="0"/>
              <a:t>Prenetih</a:t>
            </a:r>
            <a:r>
              <a:rPr lang="en-US" b="1" i="1" dirty="0" smtClean="0"/>
              <a:t> </a:t>
            </a:r>
            <a:r>
              <a:rPr lang="en-US" b="1" i="1" dirty="0" err="1" smtClean="0"/>
              <a:t>neutrošenih</a:t>
            </a:r>
            <a:r>
              <a:rPr lang="en-US" b="1" i="1" dirty="0" smtClean="0"/>
              <a:t> </a:t>
            </a:r>
            <a:r>
              <a:rPr lang="en-US" b="1" i="1" dirty="0" err="1" smtClean="0"/>
              <a:t>sredstava</a:t>
            </a:r>
            <a:r>
              <a:rPr lang="en-US" b="1" i="1" dirty="0" smtClean="0"/>
              <a:t> </a:t>
            </a:r>
            <a:r>
              <a:rPr lang="en-US" b="1" i="1" dirty="0" err="1" smtClean="0"/>
              <a:t>iz</a:t>
            </a:r>
            <a:r>
              <a:rPr lang="en-US" b="1" i="1" dirty="0" smtClean="0"/>
              <a:t> </a:t>
            </a:r>
            <a:r>
              <a:rPr lang="en-US" b="1" i="1" dirty="0" err="1" smtClean="0"/>
              <a:t>ranijih</a:t>
            </a:r>
            <a:r>
              <a:rPr lang="en-US" b="1" i="1" dirty="0" smtClean="0"/>
              <a:t> </a:t>
            </a:r>
            <a:r>
              <a:rPr lang="en-US" b="1" i="1" dirty="0" err="1" smtClean="0"/>
              <a:t>godina</a:t>
            </a:r>
            <a:endParaRPr lang="en-US" b="1" i="1" dirty="0" smtClean="0"/>
          </a:p>
          <a:p>
            <a:r>
              <a:rPr lang="en-US" b="1" i="1" dirty="0" smtClean="0"/>
              <a:t>-</a:t>
            </a:r>
            <a:r>
              <a:rPr lang="en-US" b="1" i="1" dirty="0" err="1" smtClean="0"/>
              <a:t>Prihoda</a:t>
            </a:r>
            <a:r>
              <a:rPr lang="en-US" b="1" i="1" dirty="0" smtClean="0"/>
              <a:t> </a:t>
            </a:r>
            <a:r>
              <a:rPr lang="en-US" b="1" i="1" dirty="0" err="1" smtClean="0"/>
              <a:t>i</a:t>
            </a:r>
            <a:r>
              <a:rPr lang="en-US" b="1" i="1" dirty="0" smtClean="0"/>
              <a:t> </a:t>
            </a:r>
            <a:r>
              <a:rPr lang="en-US" b="1" i="1" dirty="0" err="1" smtClean="0"/>
              <a:t>primanja</a:t>
            </a:r>
            <a:r>
              <a:rPr lang="en-US" b="1" i="1" dirty="0" smtClean="0"/>
              <a:t> </a:t>
            </a:r>
            <a:r>
              <a:rPr lang="en-US" b="1" i="1" dirty="0" err="1" smtClean="0"/>
              <a:t>budžetskih</a:t>
            </a:r>
            <a:r>
              <a:rPr lang="en-US" b="1" i="1" dirty="0" smtClean="0"/>
              <a:t> </a:t>
            </a:r>
            <a:r>
              <a:rPr lang="en-US" b="1" i="1" dirty="0" err="1" smtClean="0"/>
              <a:t>korisnika</a:t>
            </a:r>
            <a:r>
              <a:rPr lang="en-US" b="1" i="1" dirty="0" smtClean="0"/>
              <a:t> </a:t>
            </a:r>
            <a:r>
              <a:rPr lang="en-US" b="1" i="1" dirty="0" err="1" smtClean="0"/>
              <a:t>iz</a:t>
            </a:r>
            <a:r>
              <a:rPr lang="en-US" b="1" i="1" dirty="0" smtClean="0"/>
              <a:t> </a:t>
            </a:r>
            <a:r>
              <a:rPr lang="en-US" b="1" i="1" dirty="0" err="1" smtClean="0"/>
              <a:t>ostalih</a:t>
            </a:r>
            <a:r>
              <a:rPr lang="en-US" b="1" i="1" dirty="0" smtClean="0"/>
              <a:t> </a:t>
            </a:r>
            <a:r>
              <a:rPr lang="en-US" b="1" i="1" dirty="0" err="1" smtClean="0"/>
              <a:t>izvora</a:t>
            </a:r>
            <a:endParaRPr lang="en-US" b="1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416874246"/>
              </p:ext>
            </p:extLst>
          </p:nvPr>
        </p:nvGraphicFramePr>
        <p:xfrm>
          <a:off x="3035300" y="546100"/>
          <a:ext cx="5943600" cy="5714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Rectangle 18"/>
          <p:cNvSpPr/>
          <p:nvPr/>
        </p:nvSpPr>
        <p:spPr>
          <a:xfrm>
            <a:off x="4267200" y="2514600"/>
            <a:ext cx="35814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x-none" sz="2400" b="1" i="1" dirty="0" smtClean="0"/>
          </a:p>
          <a:p>
            <a:pPr algn="ctr"/>
            <a:r>
              <a:rPr lang="x-none" sz="2400" b="1" i="1" dirty="0" smtClean="0"/>
              <a:t>Ukupni prihodi i primanja</a:t>
            </a:r>
            <a:r>
              <a:rPr lang="ru-RU" sz="2400" b="1" i="1" dirty="0" smtClean="0"/>
              <a:t> </a:t>
            </a:r>
            <a:r>
              <a:rPr lang="x-none" sz="2400" b="1" i="1" smtClean="0"/>
              <a:t>od </a:t>
            </a:r>
            <a:r>
              <a:rPr lang="en-US" sz="2400" b="1" i="1" dirty="0" smtClean="0"/>
              <a:t>1.026</a:t>
            </a:r>
            <a:r>
              <a:rPr lang="x-none" sz="2400" b="1" i="1" smtClean="0"/>
              <a:t>.</a:t>
            </a:r>
            <a:r>
              <a:rPr lang="en-US" sz="2400" b="1" i="1" dirty="0" smtClean="0"/>
              <a:t>187</a:t>
            </a:r>
            <a:r>
              <a:rPr lang="x-none" sz="2400" b="1" i="1" smtClean="0"/>
              <a:t>.</a:t>
            </a:r>
            <a:r>
              <a:rPr lang="en-US" sz="2400" b="1" i="1" dirty="0" smtClean="0"/>
              <a:t>606</a:t>
            </a:r>
            <a:r>
              <a:rPr lang="sr-Latn-RS" sz="2400" b="1" i="1" dirty="0" smtClean="0"/>
              <a:t> </a:t>
            </a:r>
            <a:r>
              <a:rPr lang="x-none" sz="2400" b="1" i="1" dirty="0" smtClean="0"/>
              <a:t>dinara</a:t>
            </a:r>
            <a:endParaRPr lang="x-none" sz="24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sr-Cyrl-C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C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rgbClr val="FF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sr-Cyrl-C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ако </a:t>
            </a:r>
            <a:r>
              <a:rPr lang="x-none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sr-Cyrl-C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puni</a:t>
            </a:r>
            <a:r>
              <a:rPr lang="sr-Cyrl-C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gradska </a:t>
            </a:r>
            <a:r>
              <a:rPr lang="sr-Cyrl-C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</a:t>
            </a:r>
            <a:r>
              <a:rPr lang="x-none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asa</a:t>
            </a:r>
            <a:r>
              <a:rPr lang="sr-Cyrl-CS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990600"/>
            <a:ext cx="4419600" cy="5318760"/>
          </a:xfrm>
        </p:spPr>
        <p:txBody>
          <a:bodyPr vert="horz">
            <a:normAutofit fontScale="25000" lnSpcReduction="20000"/>
          </a:bodyPr>
          <a:lstStyle/>
          <a:p>
            <a:pPr lvl="1" algn="dist">
              <a:lnSpc>
                <a:spcPct val="80000"/>
              </a:lnSpc>
              <a:buNone/>
            </a:pPr>
            <a:endParaRPr lang="vi-VN" sz="4600" i="1" dirty="0" smtClean="0"/>
          </a:p>
          <a:p>
            <a:pPr lvl="1" algn="dist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DRUGI PRIHODI – obuhvataju prihode od </a:t>
            </a:r>
          </a:p>
          <a:p>
            <a:pPr lvl="1" algn="dist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imovine, prihode od prodaje dobara i usluga, novčane</a:t>
            </a:r>
          </a:p>
          <a:p>
            <a:pPr lvl="1" algn="dist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 kazne i oduzetu imovinsku korist, dobrovoljne </a:t>
            </a:r>
          </a:p>
          <a:p>
            <a:pPr lvl="1" algn="dist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transfere od fizičkih i pravnih lica i mešoviti </a:t>
            </a:r>
          </a:p>
          <a:p>
            <a:pPr lvl="1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i neodređeni prihodi.</a:t>
            </a:r>
          </a:p>
          <a:p>
            <a:pPr lvl="1" algn="dist">
              <a:lnSpc>
                <a:spcPct val="80000"/>
              </a:lnSpc>
              <a:buNone/>
            </a:pPr>
            <a:endParaRPr lang="vi-VN" sz="4600" dirty="0" smtClean="0">
              <a:solidFill>
                <a:schemeClr val="tx1"/>
              </a:solidFill>
            </a:endParaRPr>
          </a:p>
          <a:p>
            <a:pPr lvl="1" algn="dist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PRIMANjA OD PRODAJE  IMOVINE– odnose se na </a:t>
            </a:r>
          </a:p>
          <a:p>
            <a:pPr lvl="1" algn="dist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primanja od prodaje pokretne i nepokretne imovine u </a:t>
            </a:r>
          </a:p>
          <a:p>
            <a:pPr lvl="1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vlasništvu </a:t>
            </a:r>
            <a:r>
              <a:rPr lang="x-none" sz="4600" dirty="0" smtClean="0">
                <a:solidFill>
                  <a:schemeClr val="tx1"/>
                </a:solidFill>
              </a:rPr>
              <a:t>Opštine</a:t>
            </a:r>
            <a:r>
              <a:rPr lang="vi-VN" sz="4600" dirty="0" smtClean="0">
                <a:solidFill>
                  <a:schemeClr val="tx1"/>
                </a:solidFill>
              </a:rPr>
              <a:t>.</a:t>
            </a:r>
          </a:p>
          <a:p>
            <a:pPr lvl="1" algn="dist">
              <a:lnSpc>
                <a:spcPct val="80000"/>
              </a:lnSpc>
              <a:buNone/>
            </a:pPr>
            <a:endParaRPr lang="vi-VN" sz="4600" dirty="0" smtClean="0">
              <a:solidFill>
                <a:schemeClr val="tx1"/>
              </a:solidFill>
            </a:endParaRPr>
          </a:p>
          <a:p>
            <a:pPr lvl="1" algn="dist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PRIHODI OD ZADUŽIVANjA – obuhvataju </a:t>
            </a:r>
          </a:p>
          <a:p>
            <a:pPr lvl="1" algn="dist">
              <a:lnSpc>
                <a:spcPct val="80000"/>
              </a:lnSpc>
              <a:buNone/>
            </a:pPr>
            <a:r>
              <a:rPr lang="vi-VN" sz="4600" dirty="0" smtClean="0">
                <a:solidFill>
                  <a:srgbClr val="000000"/>
                </a:solidFill>
              </a:rPr>
              <a:t>primanja od zaduživanja od poslovnih banaka  i izdavanje </a:t>
            </a:r>
          </a:p>
          <a:p>
            <a:pPr lvl="1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Opštinskih obveznica.</a:t>
            </a:r>
          </a:p>
          <a:p>
            <a:pPr lvl="1" algn="dist">
              <a:lnSpc>
                <a:spcPct val="80000"/>
              </a:lnSpc>
              <a:buNone/>
            </a:pPr>
            <a:endParaRPr lang="vi-VN" sz="4600" dirty="0" smtClean="0">
              <a:solidFill>
                <a:schemeClr val="tx1"/>
              </a:solidFill>
            </a:endParaRPr>
          </a:p>
          <a:p>
            <a:pPr lvl="1" algn="dist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PRENETA  NEUTROŠENA SREDSTVA IZ RANIJIH </a:t>
            </a:r>
          </a:p>
          <a:p>
            <a:pPr lvl="1" algn="dist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GODINA –  Sredstva koja ostanu neutrošena na </a:t>
            </a:r>
          </a:p>
          <a:p>
            <a:pPr lvl="1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podračunima budžetskih korisnika na kraju  godine</a:t>
            </a:r>
            <a:r>
              <a:rPr lang="x-none" sz="4600" dirty="0" smtClean="0">
                <a:solidFill>
                  <a:schemeClr val="tx1"/>
                </a:solidFill>
              </a:rPr>
              <a:t> </a:t>
            </a:r>
            <a:r>
              <a:rPr lang="vi-VN" sz="4600" dirty="0" smtClean="0">
                <a:solidFill>
                  <a:schemeClr val="tx1"/>
                </a:solidFill>
              </a:rPr>
              <a:t>prenose se u narednu godinu</a:t>
            </a:r>
          </a:p>
          <a:p>
            <a:pPr lvl="1" algn="dist">
              <a:lnSpc>
                <a:spcPct val="80000"/>
              </a:lnSpc>
              <a:buNone/>
            </a:pPr>
            <a:endParaRPr lang="vi-VN" sz="4600" dirty="0" smtClean="0">
              <a:solidFill>
                <a:schemeClr val="tx1"/>
              </a:solidFill>
            </a:endParaRPr>
          </a:p>
          <a:p>
            <a:pPr lvl="1" algn="dist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PRIHODI I PRIMANjA BUDžETSKIH KORISNIKA  IZ </a:t>
            </a:r>
          </a:p>
          <a:p>
            <a:pPr lvl="1" algn="dist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OSTALIH  IZVORA –Obuhvataju prihode  u </a:t>
            </a:r>
          </a:p>
          <a:p>
            <a:pPr lvl="1" algn="dist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kulturi, obrazovanju i  socijalnoj zaštiti koji se ostvaruju </a:t>
            </a:r>
          </a:p>
          <a:p>
            <a:pPr lvl="1">
              <a:lnSpc>
                <a:spcPct val="80000"/>
              </a:lnSpc>
              <a:buNone/>
            </a:pPr>
            <a:r>
              <a:rPr lang="vi-VN" sz="4600" dirty="0" smtClean="0">
                <a:solidFill>
                  <a:schemeClr val="tx1"/>
                </a:solidFill>
              </a:rPr>
              <a:t>obavljanjem redovnih  delatnosti, kao i ostali prihodi</a:t>
            </a:r>
            <a:r>
              <a:rPr lang="x-none" sz="4600" dirty="0" smtClean="0">
                <a:solidFill>
                  <a:schemeClr val="tx1"/>
                </a:solidFill>
              </a:rPr>
              <a:t> </a:t>
            </a:r>
            <a:r>
              <a:rPr lang="vi-VN" sz="4600" dirty="0" smtClean="0">
                <a:solidFill>
                  <a:schemeClr val="tx1"/>
                </a:solidFill>
              </a:rPr>
              <a:t>koje </a:t>
            </a:r>
            <a:r>
              <a:rPr lang="x-none" sz="4600" dirty="0" smtClean="0">
                <a:solidFill>
                  <a:schemeClr val="tx1"/>
                </a:solidFill>
              </a:rPr>
              <a:t> </a:t>
            </a:r>
            <a:r>
              <a:rPr lang="vi-VN" sz="4600" dirty="0" smtClean="0">
                <a:solidFill>
                  <a:schemeClr val="tx1"/>
                </a:solidFill>
              </a:rPr>
              <a:t>ostvare iz donacije i  drugih izvora.</a:t>
            </a:r>
          </a:p>
          <a:p>
            <a:pPr>
              <a:buNone/>
            </a:pPr>
            <a:endParaRPr lang="ru-RU" sz="1700" b="1" i="1" dirty="0" smtClean="0"/>
          </a:p>
          <a:p>
            <a:pPr>
              <a:buNone/>
            </a:pPr>
            <a:r>
              <a:rPr lang="ru-RU" sz="1700" b="1" i="1" dirty="0" smtClean="0"/>
              <a:t> </a:t>
            </a:r>
          </a:p>
          <a:p>
            <a:pPr>
              <a:buNone/>
            </a:pPr>
            <a:r>
              <a:rPr lang="ru-RU" sz="1700" i="1" dirty="0" smtClean="0"/>
              <a:t> 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79931815"/>
              </p:ext>
            </p:extLst>
          </p:nvPr>
        </p:nvGraphicFramePr>
        <p:xfrm>
          <a:off x="457200" y="1143000"/>
          <a:ext cx="35814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4343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1400" dirty="0" smtClean="0"/>
          </a:p>
          <a:p>
            <a:endParaRPr lang="x-none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35814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endParaRPr lang="ru-RU" sz="1400" b="1" i="1" dirty="0" smtClean="0"/>
          </a:p>
          <a:p>
            <a:pPr algn="just">
              <a:buNone/>
            </a:pPr>
            <a:endParaRPr lang="vi-VN" sz="1200" b="1" i="1" dirty="0" smtClean="0"/>
          </a:p>
          <a:p>
            <a:pPr algn="just">
              <a:buNone/>
            </a:pPr>
            <a:r>
              <a:rPr lang="vi-VN" sz="1200" b="1" i="1" dirty="0" smtClean="0"/>
              <a:t>POREZI – Ovoj grupi prihoda pripadaju i  naplaćuju se: porez na dohodak, dobit i kapitalne dobitke, porez na imovinu, porez na dobra i usluge i drugi porezi .</a:t>
            </a:r>
          </a:p>
          <a:p>
            <a:pPr algn="just">
              <a:buNone/>
            </a:pPr>
            <a:endParaRPr lang="vi-VN" sz="1200" b="1" i="1" dirty="0" smtClean="0"/>
          </a:p>
          <a:p>
            <a:pPr algn="just">
              <a:buNone/>
            </a:pPr>
            <a:r>
              <a:rPr lang="vi-VN" sz="1200" b="1" i="1" dirty="0" smtClean="0"/>
              <a:t>DONACIJE I REPUBLIČKI TRANSFERI – podrazumevaju donacije od međunarodnih organizacija i transfere sa Republičkog nivoa.</a:t>
            </a:r>
          </a:p>
          <a:p>
            <a:pPr algn="just">
              <a:buNone/>
            </a:pPr>
            <a:endParaRPr lang="ru-RU" sz="1400" i="1" dirty="0" smtClean="0"/>
          </a:p>
          <a:p>
            <a:pPr algn="just">
              <a:buNone/>
            </a:pPr>
            <a:endParaRPr lang="ru-RU" sz="1400" i="1" dirty="0"/>
          </a:p>
          <a:p>
            <a:pPr algn="just">
              <a:buNone/>
            </a:pPr>
            <a:endParaRPr lang="ru-RU" sz="1400" i="1" dirty="0"/>
          </a:p>
          <a:p>
            <a:endParaRPr lang="x-non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944562"/>
          </a:xfrm>
        </p:spPr>
        <p:txBody>
          <a:bodyPr>
            <a:noAutofit/>
          </a:bodyPr>
          <a:lstStyle/>
          <a:p>
            <a:r>
              <a:rPr lang="sr-Cyrl-CS" sz="32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 </a:t>
            </a:r>
            <a:r>
              <a:rPr lang="x-none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Struktura</a:t>
            </a:r>
            <a:r>
              <a:rPr lang="sr-Cyrl-C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 </a:t>
            </a:r>
            <a:r>
              <a:rPr lang="x-none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prihoda</a:t>
            </a:r>
            <a:r>
              <a:rPr lang="sr-Cyrl-C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 </a:t>
            </a:r>
            <a:r>
              <a:rPr lang="x-none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i </a:t>
            </a:r>
            <a:r>
              <a:rPr lang="sr-Cyrl-C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 </a:t>
            </a:r>
            <a:r>
              <a:rPr lang="x-none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primanja</a:t>
            </a:r>
            <a:r>
              <a:rPr lang="sr-Cyrl-C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 </a:t>
            </a:r>
            <a:r>
              <a:rPr lang="x-none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u</a:t>
            </a:r>
            <a:r>
              <a:rPr lang="sr-Cyrl-C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 201</a:t>
            </a:r>
            <a:r>
              <a:rPr lang="en-U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9</a:t>
            </a:r>
            <a:r>
              <a:rPr lang="sr-Cyrl-CS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. </a:t>
            </a:r>
            <a:r>
              <a:rPr lang="x-none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Fill>
                  <a:solidFill>
                    <a:schemeClr val="tx1"/>
                  </a:solidFill>
                </a:uFill>
                <a:latin typeface="+mn-lt"/>
              </a:rPr>
              <a:t>god.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Fill>
                <a:solidFill>
                  <a:schemeClr val="tx1"/>
                </a:solidFill>
              </a:u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sr-Cyrl-CS" sz="1400" i="1" dirty="0" smtClean="0">
                <a:solidFill>
                  <a:srgbClr val="000000"/>
                </a:solidFill>
              </a:rPr>
              <a:t>Preneta neutrošena sredstva iz ranijih godina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9906518"/>
              </p:ext>
            </p:extLst>
          </p:nvPr>
        </p:nvGraphicFramePr>
        <p:xfrm>
          <a:off x="762000" y="2682240"/>
          <a:ext cx="7086600" cy="4175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48400" y="38100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i="1" dirty="0" smtClean="0"/>
              <a:t>Donacije i republički transferi</a:t>
            </a:r>
            <a:endParaRPr lang="x-none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6096000"/>
            <a:ext cx="152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600" i="1" smtClean="0"/>
              <a:t>  </a:t>
            </a:r>
            <a:r>
              <a:rPr lang="x-none" sz="1600" i="1" dirty="0" smtClean="0"/>
              <a:t>Drugi prihodi</a:t>
            </a:r>
            <a:endParaRPr lang="x-none" sz="1600" i="1" dirty="0"/>
          </a:p>
        </p:txBody>
      </p:sp>
      <p:sp>
        <p:nvSpPr>
          <p:cNvPr id="16" name="Rectangle 15"/>
          <p:cNvSpPr/>
          <p:nvPr/>
        </p:nvSpPr>
        <p:spPr>
          <a:xfrm>
            <a:off x="381000" y="32004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1400" i="1" dirty="0" smtClean="0"/>
              <a:t>Primanja od prodaje imovine</a:t>
            </a:r>
            <a:endParaRPr lang="x-none" sz="1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990600" y="2895600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1400" i="1" dirty="0" smtClean="0"/>
              <a:t>Prihodi od zaduživanja</a:t>
            </a:r>
            <a:r>
              <a:rPr lang="ru-RU" sz="1400" i="1" dirty="0" smtClean="0"/>
              <a:t>  </a:t>
            </a:r>
            <a:endParaRPr lang="x-none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36217" y="1828800"/>
            <a:ext cx="378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      </a:t>
            </a:r>
            <a:endParaRPr lang="ru-RU" sz="1400" dirty="0"/>
          </a:p>
          <a:p>
            <a:endParaRPr lang="x-none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685800" y="2209800"/>
            <a:ext cx="2895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581400" y="2174230"/>
            <a:ext cx="304800" cy="5689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2667000" y="4495800"/>
            <a:ext cx="720708" cy="57621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i="1" dirty="0" smtClean="0">
                <a:solidFill>
                  <a:schemeClr val="tx1"/>
                </a:solidFill>
              </a:rPr>
              <a:t>22</a:t>
            </a:r>
            <a:r>
              <a:rPr lang="x-none" sz="2400" b="1" i="1" smtClean="0">
                <a:solidFill>
                  <a:schemeClr val="tx1"/>
                </a:solidFill>
              </a:rPr>
              <a:t>%</a:t>
            </a:r>
            <a:endParaRPr lang="x-none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20762"/>
          </a:xfrm>
        </p:spPr>
        <p:txBody>
          <a:bodyPr>
            <a:noAutofit/>
          </a:bodyPr>
          <a:lstStyle/>
          <a:p>
            <a:r>
              <a:rPr lang="x-none" sz="32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Struktura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x-none" sz="32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rashoda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x-none" sz="32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i izdataka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x-none" sz="32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u 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201</a:t>
            </a:r>
            <a:r>
              <a:rPr lang="en-US" sz="32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9</a:t>
            </a: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x-none" sz="3200" i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godini</a:t>
            </a:r>
            <a:endParaRPr lang="en-US" sz="32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r-Cyrl-CS" sz="1400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37485074"/>
              </p:ext>
            </p:extLst>
          </p:nvPr>
        </p:nvGraphicFramePr>
        <p:xfrm>
          <a:off x="152400" y="1371600"/>
          <a:ext cx="83058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724400" y="5029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5%</a:t>
            </a:r>
            <a:endParaRPr lang="en-US" sz="1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143</TotalTime>
  <Words>1681</Words>
  <Application>Microsoft Office PowerPoint</Application>
  <PresentationFormat>On-screen Show (4:3)</PresentationFormat>
  <Paragraphs>488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Revolution</vt:lpstr>
      <vt:lpstr>Slide 1</vt:lpstr>
      <vt:lpstr>Slide 2</vt:lpstr>
      <vt:lpstr>Slide 3</vt:lpstr>
      <vt:lpstr>Slide 4</vt:lpstr>
      <vt:lpstr>Slide 5</vt:lpstr>
      <vt:lpstr> Како се puni opštinska кasa?</vt:lpstr>
      <vt:lpstr> Како se puni gradska  кasa?</vt:lpstr>
      <vt:lpstr> Struktura prihoda i  primanja u 2019. god.</vt:lpstr>
      <vt:lpstr>Struktura rashoda i izdataka u  2019. godini</vt:lpstr>
      <vt:lpstr>Šta se promenilo u  оdnosu na 2018. godinu?</vt:lpstr>
      <vt:lpstr> Programsko budžetiranje u 2019.</vt:lpstr>
      <vt:lpstr>    Programska struktura u 2017.godini 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 VRANJE</dc:title>
  <dc:creator>Jelena</dc:creator>
  <cp:lastModifiedBy>DELL</cp:lastModifiedBy>
  <cp:revision>536</cp:revision>
  <dcterms:created xsi:type="dcterms:W3CDTF">2006-08-16T00:00:00Z</dcterms:created>
  <dcterms:modified xsi:type="dcterms:W3CDTF">2018-12-03T10:37:07Z</dcterms:modified>
</cp:coreProperties>
</file>