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64" r:id="rId2"/>
    <p:sldId id="256" r:id="rId3"/>
    <p:sldId id="298" r:id="rId4"/>
    <p:sldId id="293" r:id="rId5"/>
    <p:sldId id="294" r:id="rId6"/>
    <p:sldId id="306" r:id="rId7"/>
    <p:sldId id="307" r:id="rId8"/>
    <p:sldId id="310" r:id="rId9"/>
    <p:sldId id="257" r:id="rId10"/>
    <p:sldId id="258" r:id="rId11"/>
    <p:sldId id="300" r:id="rId12"/>
    <p:sldId id="312" r:id="rId13"/>
    <p:sldId id="302" r:id="rId14"/>
    <p:sldId id="267" r:id="rId15"/>
    <p:sldId id="296" r:id="rId16"/>
    <p:sldId id="269" r:id="rId17"/>
    <p:sldId id="270" r:id="rId18"/>
    <p:sldId id="303" r:id="rId19"/>
    <p:sldId id="305" r:id="rId20"/>
    <p:sldId id="272" r:id="rId21"/>
    <p:sldId id="273" r:id="rId22"/>
    <p:sldId id="313" r:id="rId23"/>
    <p:sldId id="274" r:id="rId24"/>
    <p:sldId id="282" r:id="rId25"/>
    <p:sldId id="281" r:id="rId26"/>
    <p:sldId id="280" r:id="rId27"/>
    <p:sldId id="279" r:id="rId28"/>
    <p:sldId id="314" r:id="rId29"/>
    <p:sldId id="278" r:id="rId30"/>
    <p:sldId id="277" r:id="rId31"/>
    <p:sldId id="276" r:id="rId32"/>
    <p:sldId id="275" r:id="rId33"/>
    <p:sldId id="315" r:id="rId34"/>
    <p:sldId id="288" r:id="rId35"/>
    <p:sldId id="287" r:id="rId36"/>
    <p:sldId id="286" r:id="rId37"/>
    <p:sldId id="285" r:id="rId38"/>
    <p:sldId id="284" r:id="rId39"/>
    <p:sldId id="283"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jana Knezevic" initials="MK" lastIdx="41" clrIdx="0">
    <p:extLst>
      <p:ext uri="{19B8F6BF-5375-455C-9EA6-DF929625EA0E}">
        <p15:presenceInfo xmlns:p15="http://schemas.microsoft.com/office/powerpoint/2012/main" userId="S::Mirjana.Knezevic@skgo.org::6463789b-ecc1-4883-a416-af264ccb14d7" providerId="AD"/>
      </p:ext>
    </p:extLst>
  </p:cmAuthor>
  <p:cmAuthor id="2" name="Lazar Maricevic" initials="LE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9274" autoAdjust="0"/>
  </p:normalViewPr>
  <p:slideViewPr>
    <p:cSldViewPr>
      <p:cViewPr varScale="1">
        <p:scale>
          <a:sx n="115" d="100"/>
          <a:sy n="115" d="100"/>
        </p:scale>
        <p:origin x="97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lazarmaricevic:Downloads:Prilog%202%20-%20Tabele%20i%20grafic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lazarmaricevic:Downloads:Prilog%202%20-%20Tabele%20i%20grafic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'Приходи и примања'!$D$5</c:f>
              <c:strCache>
                <c:ptCount val="1"/>
                <c:pt idx="0">
                  <c:v>Izvrsenje</c:v>
                </c:pt>
              </c:strCache>
            </c:strRef>
          </c:tx>
          <c:invertIfNegative val="0"/>
          <c:cat>
            <c:strRef>
              <c:f>'Приходи и примања'!$C$6:$C$11</c:f>
              <c:strCache>
                <c:ptCount val="6"/>
                <c:pt idx="0">
                  <c:v>Poreski prihodi</c:v>
                </c:pt>
                <c:pt idx="1">
                  <c:v>Transferi</c:v>
                </c:pt>
                <c:pt idx="2">
                  <c:v>Drugi prihodi</c:v>
                </c:pt>
                <c:pt idx="3">
                  <c:v>Prihodi od prodaje nefinansijske imovine</c:v>
                </c:pt>
                <c:pt idx="4">
                  <c:v>Primanja od zaduženja</c:v>
                </c:pt>
                <c:pt idx="5">
                  <c:v>Preneta neutrošena sredstav</c:v>
                </c:pt>
              </c:strCache>
            </c:strRef>
          </c:cat>
          <c:val>
            <c:numRef>
              <c:f>'Приходи и примања'!$D$6:$D$11</c:f>
              <c:numCache>
                <c:formatCode>#,##0</c:formatCode>
                <c:ptCount val="6"/>
                <c:pt idx="0">
                  <c:v>228559562</c:v>
                </c:pt>
                <c:pt idx="1">
                  <c:v>557003143</c:v>
                </c:pt>
                <c:pt idx="2">
                  <c:v>43531522</c:v>
                </c:pt>
                <c:pt idx="3">
                  <c:v>177461027</c:v>
                </c:pt>
                <c:pt idx="4">
                  <c:v>108169200</c:v>
                </c:pt>
                <c:pt idx="5">
                  <c:v>20975654</c:v>
                </c:pt>
              </c:numCache>
            </c:numRef>
          </c:val>
          <c:extLst>
            <c:ext xmlns:c16="http://schemas.microsoft.com/office/drawing/2014/chart" uri="{C3380CC4-5D6E-409C-BE32-E72D297353CC}">
              <c16:uniqueId val="{00000000-7FF7-44D3-ACB1-85DA72359021}"/>
            </c:ext>
          </c:extLst>
        </c:ser>
        <c:ser>
          <c:idx val="1"/>
          <c:order val="1"/>
          <c:tx>
            <c:strRef>
              <c:f>'Приходи и примања'!$E$5</c:f>
              <c:strCache>
                <c:ptCount val="1"/>
                <c:pt idx="0">
                  <c:v>Plan</c:v>
                </c:pt>
              </c:strCache>
            </c:strRef>
          </c:tx>
          <c:invertIfNegative val="0"/>
          <c:cat>
            <c:strRef>
              <c:f>'Приходи и примања'!$C$6:$C$11</c:f>
              <c:strCache>
                <c:ptCount val="6"/>
                <c:pt idx="0">
                  <c:v>Poreski prihodi</c:v>
                </c:pt>
                <c:pt idx="1">
                  <c:v>Transferi</c:v>
                </c:pt>
                <c:pt idx="2">
                  <c:v>Drugi prihodi</c:v>
                </c:pt>
                <c:pt idx="3">
                  <c:v>Prihodi od prodaje nefinansijske imovine</c:v>
                </c:pt>
                <c:pt idx="4">
                  <c:v>Primanja od zaduženja</c:v>
                </c:pt>
                <c:pt idx="5">
                  <c:v>Preneta neutrošena sredstav</c:v>
                </c:pt>
              </c:strCache>
            </c:strRef>
          </c:cat>
          <c:val>
            <c:numRef>
              <c:f>'Приходи и примања'!$E$6:$E$11</c:f>
              <c:numCache>
                <c:formatCode>#,##0</c:formatCode>
                <c:ptCount val="6"/>
                <c:pt idx="0">
                  <c:v>237249650</c:v>
                </c:pt>
                <c:pt idx="1">
                  <c:v>588467732</c:v>
                </c:pt>
                <c:pt idx="2">
                  <c:v>66495769</c:v>
                </c:pt>
                <c:pt idx="3">
                  <c:v>607586732</c:v>
                </c:pt>
                <c:pt idx="4">
                  <c:v>108370160</c:v>
                </c:pt>
                <c:pt idx="5">
                  <c:v>20975654</c:v>
                </c:pt>
              </c:numCache>
            </c:numRef>
          </c:val>
          <c:extLst>
            <c:ext xmlns:c16="http://schemas.microsoft.com/office/drawing/2014/chart" uri="{C3380CC4-5D6E-409C-BE32-E72D297353CC}">
              <c16:uniqueId val="{00000001-7FF7-44D3-ACB1-85DA72359021}"/>
            </c:ext>
          </c:extLst>
        </c:ser>
        <c:dLbls>
          <c:showLegendKey val="0"/>
          <c:showVal val="0"/>
          <c:showCatName val="0"/>
          <c:showSerName val="0"/>
          <c:showPercent val="0"/>
          <c:showBubbleSize val="0"/>
        </c:dLbls>
        <c:gapWidth val="150"/>
        <c:shape val="cylinder"/>
        <c:axId val="1813839032"/>
        <c:axId val="1813823768"/>
        <c:axId val="0"/>
      </c:bar3DChart>
      <c:catAx>
        <c:axId val="1813839032"/>
        <c:scaling>
          <c:orientation val="minMax"/>
        </c:scaling>
        <c:delete val="0"/>
        <c:axPos val="b"/>
        <c:numFmt formatCode="General" sourceLinked="0"/>
        <c:majorTickMark val="out"/>
        <c:minorTickMark val="none"/>
        <c:tickLblPos val="nextTo"/>
        <c:crossAx val="1813823768"/>
        <c:crosses val="autoZero"/>
        <c:auto val="1"/>
        <c:lblAlgn val="ctr"/>
        <c:lblOffset val="100"/>
        <c:noMultiLvlLbl val="0"/>
      </c:catAx>
      <c:valAx>
        <c:axId val="1813823768"/>
        <c:scaling>
          <c:orientation val="minMax"/>
        </c:scaling>
        <c:delete val="0"/>
        <c:axPos val="l"/>
        <c:majorGridlines/>
        <c:numFmt formatCode="#,##0" sourceLinked="1"/>
        <c:majorTickMark val="out"/>
        <c:minorTickMark val="none"/>
        <c:tickLblPos val="nextTo"/>
        <c:crossAx val="18138390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0"/>
          <c:showBubbleSize val="0"/>
          <c:showLeaderLines val="0"/>
        </c:dLbls>
      </c:pie3D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Програми!$D$5:$D$21</c:f>
              <c:strCache>
                <c:ptCount val="17"/>
                <c:pt idx="0">
                  <c:v>Stanovanje , urbanizam i prostorno planiranje</c:v>
                </c:pt>
                <c:pt idx="1">
                  <c:v>Komunalne delatnosti</c:v>
                </c:pt>
                <c:pt idx="2">
                  <c:v>Lokalni konomski razvoj</c:v>
                </c:pt>
                <c:pt idx="3">
                  <c:v>Razvoj turizma</c:v>
                </c:pt>
                <c:pt idx="4">
                  <c:v>Poljoprivreda i ruralni razvoj</c:v>
                </c:pt>
                <c:pt idx="5">
                  <c:v>Zaštita životne sedine</c:v>
                </c:pt>
                <c:pt idx="6">
                  <c:v>Saobraćaj i infrastruktura</c:v>
                </c:pt>
                <c:pt idx="7">
                  <c:v>Predškolsko obrazovanje i vaspitanje</c:v>
                </c:pt>
                <c:pt idx="8">
                  <c:v>Osnovno obrazovanje</c:v>
                </c:pt>
                <c:pt idx="9">
                  <c:v>Srednje obrazovanje</c:v>
                </c:pt>
                <c:pt idx="10">
                  <c:v>Socijalna zaštita</c:v>
                </c:pt>
                <c:pt idx="11">
                  <c:v>Zdravstvena zaštita</c:v>
                </c:pt>
                <c:pt idx="12">
                  <c:v>Razvoj kulture i informisanja</c:v>
                </c:pt>
                <c:pt idx="13">
                  <c:v>Razvoj sporta i omladine</c:v>
                </c:pt>
                <c:pt idx="14">
                  <c:v>Opšte uslube loklane samuprave </c:v>
                </c:pt>
                <c:pt idx="15">
                  <c:v>Politički sistem</c:v>
                </c:pt>
                <c:pt idx="16">
                  <c:v>Energetska efikasnost i obnovljivi izvori energije</c:v>
                </c:pt>
              </c:strCache>
            </c:strRef>
          </c:cat>
          <c:val>
            <c:numRef>
              <c:f>Програми!$E$5:$E$21</c:f>
              <c:numCache>
                <c:formatCode>#,##0</c:formatCode>
                <c:ptCount val="17"/>
                <c:pt idx="0">
                  <c:v>17469840</c:v>
                </c:pt>
                <c:pt idx="1">
                  <c:v>164979621</c:v>
                </c:pt>
                <c:pt idx="2">
                  <c:v>6090000</c:v>
                </c:pt>
                <c:pt idx="3">
                  <c:v>4842879</c:v>
                </c:pt>
                <c:pt idx="4">
                  <c:v>10748599</c:v>
                </c:pt>
                <c:pt idx="5">
                  <c:v>22033571</c:v>
                </c:pt>
                <c:pt idx="6">
                  <c:v>186059547</c:v>
                </c:pt>
                <c:pt idx="7">
                  <c:v>115985761</c:v>
                </c:pt>
                <c:pt idx="8">
                  <c:v>74087124</c:v>
                </c:pt>
                <c:pt idx="9">
                  <c:v>15417117</c:v>
                </c:pt>
                <c:pt idx="10">
                  <c:v>49134512</c:v>
                </c:pt>
                <c:pt idx="11">
                  <c:v>24992121</c:v>
                </c:pt>
                <c:pt idx="12">
                  <c:v>41694905</c:v>
                </c:pt>
                <c:pt idx="13">
                  <c:v>28913267</c:v>
                </c:pt>
                <c:pt idx="14">
                  <c:v>289481050</c:v>
                </c:pt>
                <c:pt idx="15">
                  <c:v>34117871</c:v>
                </c:pt>
                <c:pt idx="16">
                  <c:v>17474456</c:v>
                </c:pt>
              </c:numCache>
            </c:numRef>
          </c:val>
          <c:extLst>
            <c:ext xmlns:c16="http://schemas.microsoft.com/office/drawing/2014/chart" uri="{C3380CC4-5D6E-409C-BE32-E72D297353CC}">
              <c16:uniqueId val="{00000000-7B59-4295-8206-5CBD4E28E3F2}"/>
            </c:ext>
          </c:extLst>
        </c:ser>
        <c:dLbls>
          <c:showLegendKey val="0"/>
          <c:showVal val="0"/>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shape val="cylinder"/>
        <c:axId val="1813670088"/>
        <c:axId val="1813666184"/>
        <c:axId val="0"/>
      </c:bar3DChart>
      <c:catAx>
        <c:axId val="1813670088"/>
        <c:scaling>
          <c:orientation val="minMax"/>
        </c:scaling>
        <c:delete val="1"/>
        <c:axPos val="b"/>
        <c:numFmt formatCode="General" sourceLinked="0"/>
        <c:majorTickMark val="out"/>
        <c:minorTickMark val="none"/>
        <c:tickLblPos val="nextTo"/>
        <c:crossAx val="1813666184"/>
        <c:crosses val="autoZero"/>
        <c:auto val="1"/>
        <c:lblAlgn val="ctr"/>
        <c:lblOffset val="100"/>
        <c:noMultiLvlLbl val="0"/>
      </c:catAx>
      <c:valAx>
        <c:axId val="1813666184"/>
        <c:scaling>
          <c:orientation val="minMax"/>
        </c:scaling>
        <c:delete val="1"/>
        <c:axPos val="l"/>
        <c:numFmt formatCode="#,##0" sourceLinked="1"/>
        <c:majorTickMark val="out"/>
        <c:minorTickMark val="none"/>
        <c:tickLblPos val="nextTo"/>
        <c:crossAx val="1813670088"/>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'Приходи по месецима'!$B$6:$B$17</c:f>
              <c:strCache>
                <c:ptCount val="12"/>
                <c:pt idx="0">
                  <c:v>Januar</c:v>
                </c:pt>
                <c:pt idx="1">
                  <c:v>Februar</c:v>
                </c:pt>
                <c:pt idx="2">
                  <c:v>Mart</c:v>
                </c:pt>
                <c:pt idx="3">
                  <c:v>April</c:v>
                </c:pt>
                <c:pt idx="4">
                  <c:v>Maj</c:v>
                </c:pt>
                <c:pt idx="5">
                  <c:v>Jun </c:v>
                </c:pt>
                <c:pt idx="6">
                  <c:v>Jul</c:v>
                </c:pt>
                <c:pt idx="7">
                  <c:v>Avgust</c:v>
                </c:pt>
                <c:pt idx="8">
                  <c:v>Septrembar</c:v>
                </c:pt>
                <c:pt idx="9">
                  <c:v>Октобар</c:v>
                </c:pt>
                <c:pt idx="10">
                  <c:v>Novembar</c:v>
                </c:pt>
                <c:pt idx="11">
                  <c:v>Decembar</c:v>
                </c:pt>
              </c:strCache>
            </c:strRef>
          </c:cat>
          <c:val>
            <c:numRef>
              <c:f>'Приходи по месецима'!$C$6:$C$17</c:f>
              <c:numCache>
                <c:formatCode>#,##0</c:formatCode>
                <c:ptCount val="12"/>
                <c:pt idx="0">
                  <c:v>22095313</c:v>
                </c:pt>
                <c:pt idx="1">
                  <c:v>92239283</c:v>
                </c:pt>
                <c:pt idx="2">
                  <c:v>111378365</c:v>
                </c:pt>
                <c:pt idx="3">
                  <c:v>24724514</c:v>
                </c:pt>
                <c:pt idx="4">
                  <c:v>131386855</c:v>
                </c:pt>
                <c:pt idx="5">
                  <c:v>70036935</c:v>
                </c:pt>
                <c:pt idx="6">
                  <c:v>77039525</c:v>
                </c:pt>
                <c:pt idx="7">
                  <c:v>54429536</c:v>
                </c:pt>
                <c:pt idx="8">
                  <c:v>119556491</c:v>
                </c:pt>
                <c:pt idx="9">
                  <c:v>104320313</c:v>
                </c:pt>
                <c:pt idx="10">
                  <c:v>128066955</c:v>
                </c:pt>
                <c:pt idx="11">
                  <c:v>179450369</c:v>
                </c:pt>
              </c:numCache>
            </c:numRef>
          </c:val>
          <c:extLst>
            <c:ext xmlns:c16="http://schemas.microsoft.com/office/drawing/2014/chart" uri="{C3380CC4-5D6E-409C-BE32-E72D297353CC}">
              <c16:uniqueId val="{00000000-C432-4487-BB84-6DADB74B9EC7}"/>
            </c:ext>
          </c:extLst>
        </c:ser>
        <c:dLbls>
          <c:showLegendKey val="0"/>
          <c:showVal val="0"/>
          <c:showCatName val="0"/>
          <c:showSerName val="0"/>
          <c:showPercent val="0"/>
          <c:showBubbleSize val="0"/>
        </c:dLbls>
        <c:gapWidth val="150"/>
        <c:shape val="cylinder"/>
        <c:axId val="1813632120"/>
        <c:axId val="1813617048"/>
        <c:axId val="0"/>
      </c:bar3DChart>
      <c:catAx>
        <c:axId val="1813632120"/>
        <c:scaling>
          <c:orientation val="minMax"/>
        </c:scaling>
        <c:delete val="0"/>
        <c:axPos val="b"/>
        <c:numFmt formatCode="General" sourceLinked="0"/>
        <c:majorTickMark val="out"/>
        <c:minorTickMark val="none"/>
        <c:tickLblPos val="nextTo"/>
        <c:crossAx val="1813617048"/>
        <c:crosses val="autoZero"/>
        <c:auto val="1"/>
        <c:lblAlgn val="ctr"/>
        <c:lblOffset val="100"/>
        <c:noMultiLvlLbl val="0"/>
      </c:catAx>
      <c:valAx>
        <c:axId val="1813617048"/>
        <c:scaling>
          <c:orientation val="minMax"/>
        </c:scaling>
        <c:delete val="0"/>
        <c:axPos val="l"/>
        <c:majorGridlines/>
        <c:numFmt formatCode="#,##0" sourceLinked="1"/>
        <c:majorTickMark val="out"/>
        <c:minorTickMark val="none"/>
        <c:tickLblPos val="nextTo"/>
        <c:crossAx val="181363212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712750081894601"/>
          <c:y val="0.31178409757603798"/>
          <c:w val="0.53601721202415198"/>
          <c:h val="0.47396905974988401"/>
        </c:manualLayout>
      </c:layout>
      <c:pie3DChart>
        <c:varyColors val="1"/>
        <c:ser>
          <c:idx val="0"/>
          <c:order val="0"/>
          <c:explosion val="1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D12-4D35-B0C1-DCCDBC2FDD3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D12-4D35-B0C1-DCCDBC2FDD38}"/>
              </c:ext>
            </c:extLst>
          </c:dPt>
          <c:dPt>
            <c:idx val="2"/>
            <c:bubble3D val="0"/>
            <c:explosion val="3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D12-4D35-B0C1-DCCDBC2FDD3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D12-4D35-B0C1-DCCDBC2FDD3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D12-4D35-B0C1-DCCDBC2FDD38}"/>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D12-4D35-B0C1-DCCDBC2FDD38}"/>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3D12-4D35-B0C1-DCCDBC2FDD38}"/>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3D12-4D35-B0C1-DCCDBC2FDD38}"/>
              </c:ext>
            </c:extLst>
          </c:dPt>
          <c:dLbls>
            <c:dLbl>
              <c:idx val="0"/>
              <c:layout>
                <c:manualLayout>
                  <c:x val="4.1088854648176701E-3"/>
                  <c:y val="-3.1372549019608102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D12-4D35-B0C1-DCCDBC2FDD38}"/>
                </c:ext>
              </c:extLst>
            </c:dLbl>
            <c:dLbl>
              <c:idx val="1"/>
              <c:layout>
                <c:manualLayout>
                  <c:x val="-1.2326656394453E-2"/>
                  <c:y val="-9.4117647058823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D12-4D35-B0C1-DCCDBC2FDD38}"/>
                </c:ext>
              </c:extLst>
            </c:dLbl>
            <c:dLbl>
              <c:idx val="2"/>
              <c:layout>
                <c:manualLayout>
                  <c:x val="3.0816640986132501E-2"/>
                  <c:y val="-4.392156862745089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D12-4D35-B0C1-DCCDBC2FDD38}"/>
                </c:ext>
              </c:extLst>
            </c:dLbl>
            <c:dLbl>
              <c:idx val="3"/>
              <c:layout>
                <c:manualLayout>
                  <c:x val="-6.6338312529918703E-2"/>
                  <c:y val="5.0508896431448999E-2"/>
                </c:manualLayout>
              </c:layout>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no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2883949166494565"/>
                      <c:h val="0.10962169278679393"/>
                    </c:manualLayout>
                  </c15:layout>
                </c:ext>
                <c:ext xmlns:c16="http://schemas.microsoft.com/office/drawing/2014/chart" uri="{C3380CC4-5D6E-409C-BE32-E72D297353CC}">
                  <c16:uniqueId val="{00000007-3D12-4D35-B0C1-DCCDBC2FDD38}"/>
                </c:ext>
              </c:extLst>
            </c:dLbl>
            <c:dLbl>
              <c:idx val="4"/>
              <c:layout>
                <c:manualLayout>
                  <c:x val="1.4057032984734499E-2"/>
                  <c:y val="-1.36788348780025E-2"/>
                </c:manualLayout>
              </c:layout>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no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3778334967087372"/>
                      <c:h val="0.1322405245968048"/>
                    </c:manualLayout>
                  </c15:layout>
                </c:ext>
                <c:ext xmlns:c16="http://schemas.microsoft.com/office/drawing/2014/chart" uri="{C3380CC4-5D6E-409C-BE32-E72D297353CC}">
                  <c16:uniqueId val="{00000009-3D12-4D35-B0C1-DCCDBC2FDD38}"/>
                </c:ext>
              </c:extLst>
            </c:dLbl>
            <c:dLbl>
              <c:idx val="5"/>
              <c:layout>
                <c:manualLayout>
                  <c:x val="-1.2326656394453E-2"/>
                  <c:y val="1.8823282383819799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3D12-4D35-B0C1-DCCDBC2FDD38}"/>
                </c:ext>
              </c:extLst>
            </c:dLbl>
            <c:dLbl>
              <c:idx val="6"/>
              <c:layout>
                <c:manualLayout>
                  <c:x val="-6.1633281972264999E-3"/>
                  <c:y val="-0.12862745098039199"/>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3D12-4D35-B0C1-DCCDBC2FDD38}"/>
                </c:ext>
              </c:extLst>
            </c:dLbl>
            <c:dLbl>
              <c:idx val="7"/>
              <c:layout>
                <c:manualLayout>
                  <c:x val="1.4381099126861901E-2"/>
                  <c:y val="-7.843137254901960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3D12-4D35-B0C1-DCCDBC2FDD38}"/>
                </c:ext>
              </c:extLst>
            </c:dLbl>
            <c:dLbl>
              <c:idx val="8"/>
              <c:layout>
                <c:manualLayout>
                  <c:x val="-1.02722136620442E-2"/>
                  <c:y val="-2.823529411764710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0-3D12-4D35-B0C1-DCCDBC2FDD38}"/>
                </c:ext>
              </c:extLst>
            </c:dLbl>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'Расходи и издаци'!$C$6:$C$14</c:f>
              <c:strCache>
                <c:ptCount val="9"/>
                <c:pt idx="0">
                  <c:v>Rashodi za zaposlene</c:v>
                </c:pt>
                <c:pt idx="1">
                  <c:v>Korišćenje roba i usluga</c:v>
                </c:pt>
                <c:pt idx="2">
                  <c:v>Otplata kamata</c:v>
                </c:pt>
                <c:pt idx="3">
                  <c:v>Subvencije</c:v>
                </c:pt>
                <c:pt idx="4">
                  <c:v>Dotacije, donacije, transferi</c:v>
                </c:pt>
                <c:pt idx="5">
                  <c:v>Socijalne pomoći</c:v>
                </c:pt>
                <c:pt idx="6">
                  <c:v>Ostali rashodi</c:v>
                </c:pt>
                <c:pt idx="7">
                  <c:v>Kapitalni izdaci</c:v>
                </c:pt>
                <c:pt idx="8">
                  <c:v>Izdaci za otplatu glavnicu</c:v>
                </c:pt>
              </c:strCache>
            </c:strRef>
          </c:cat>
          <c:val>
            <c:numRef>
              <c:f>'Расходи и издаци'!$D$6:$D$14</c:f>
              <c:numCache>
                <c:formatCode>#,##0</c:formatCode>
                <c:ptCount val="9"/>
                <c:pt idx="0">
                  <c:v>258009702</c:v>
                </c:pt>
                <c:pt idx="1">
                  <c:v>288665356</c:v>
                </c:pt>
                <c:pt idx="2">
                  <c:v>6633288</c:v>
                </c:pt>
                <c:pt idx="3">
                  <c:v>18000000</c:v>
                </c:pt>
                <c:pt idx="4">
                  <c:v>117129437</c:v>
                </c:pt>
                <c:pt idx="5">
                  <c:v>3482888</c:v>
                </c:pt>
                <c:pt idx="6">
                  <c:v>36484255</c:v>
                </c:pt>
                <c:pt idx="7">
                  <c:v>323925134</c:v>
                </c:pt>
                <c:pt idx="8">
                  <c:v>51192181</c:v>
                </c:pt>
              </c:numCache>
            </c:numRef>
          </c:val>
          <c:extLst>
            <c:ext xmlns:c16="http://schemas.microsoft.com/office/drawing/2014/chart" uri="{C3380CC4-5D6E-409C-BE32-E72D297353CC}">
              <c16:uniqueId val="{00000011-3D12-4D35-B0C1-DCCDBC2FDD38}"/>
            </c:ext>
          </c:extLst>
        </c:ser>
        <c:dLbls>
          <c:showLegendKey val="0"/>
          <c:showVal val="0"/>
          <c:showCatName val="0"/>
          <c:showSerName val="0"/>
          <c:showPercent val="0"/>
          <c:showBubbleSize val="0"/>
          <c:showLeaderLines val="0"/>
        </c:dLbls>
      </c:pie3D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'Расходи и издаци'!$D$5</c:f>
              <c:strCache>
                <c:ptCount val="1"/>
                <c:pt idx="0">
                  <c:v>Izvršenje </c:v>
                </c:pt>
              </c:strCache>
            </c:strRef>
          </c:tx>
          <c:invertIfNegative val="0"/>
          <c:cat>
            <c:strRef>
              <c:f>'Расходи и издаци'!$C$6:$C$14</c:f>
              <c:strCache>
                <c:ptCount val="9"/>
                <c:pt idx="0">
                  <c:v>Rashodi za zaposlene</c:v>
                </c:pt>
                <c:pt idx="1">
                  <c:v>Korišćenje roba i usluga</c:v>
                </c:pt>
                <c:pt idx="2">
                  <c:v>Otplata kamata</c:v>
                </c:pt>
                <c:pt idx="3">
                  <c:v>Subvencije</c:v>
                </c:pt>
                <c:pt idx="4">
                  <c:v>Dotacije, donacije, transferi</c:v>
                </c:pt>
                <c:pt idx="5">
                  <c:v>Socijalne pomoći</c:v>
                </c:pt>
                <c:pt idx="6">
                  <c:v>Ostali rashodi</c:v>
                </c:pt>
                <c:pt idx="7">
                  <c:v>Kapitalni izdaci</c:v>
                </c:pt>
                <c:pt idx="8">
                  <c:v>Izdaci za otplatu glavnicu</c:v>
                </c:pt>
              </c:strCache>
            </c:strRef>
          </c:cat>
          <c:val>
            <c:numRef>
              <c:f>'Расходи и издаци'!$D$6:$D$14</c:f>
              <c:numCache>
                <c:formatCode>#,##0</c:formatCode>
                <c:ptCount val="9"/>
                <c:pt idx="0">
                  <c:v>258009702</c:v>
                </c:pt>
                <c:pt idx="1">
                  <c:v>288665356</c:v>
                </c:pt>
                <c:pt idx="2">
                  <c:v>6633288</c:v>
                </c:pt>
                <c:pt idx="3">
                  <c:v>18000000</c:v>
                </c:pt>
                <c:pt idx="4">
                  <c:v>117129437</c:v>
                </c:pt>
                <c:pt idx="5">
                  <c:v>3482888</c:v>
                </c:pt>
                <c:pt idx="6">
                  <c:v>36484255</c:v>
                </c:pt>
                <c:pt idx="7">
                  <c:v>323925134</c:v>
                </c:pt>
                <c:pt idx="8">
                  <c:v>51192181</c:v>
                </c:pt>
              </c:numCache>
            </c:numRef>
          </c:val>
          <c:extLst>
            <c:ext xmlns:c16="http://schemas.microsoft.com/office/drawing/2014/chart" uri="{C3380CC4-5D6E-409C-BE32-E72D297353CC}">
              <c16:uniqueId val="{00000000-6B59-4F7C-AAEC-70FAFFCE360E}"/>
            </c:ext>
          </c:extLst>
        </c:ser>
        <c:ser>
          <c:idx val="1"/>
          <c:order val="1"/>
          <c:tx>
            <c:strRef>
              <c:f>'Расходи и издаци'!$E$5</c:f>
              <c:strCache>
                <c:ptCount val="1"/>
                <c:pt idx="0">
                  <c:v>Plan</c:v>
                </c:pt>
              </c:strCache>
            </c:strRef>
          </c:tx>
          <c:invertIfNegative val="0"/>
          <c:cat>
            <c:strRef>
              <c:f>'Расходи и издаци'!$C$6:$C$14</c:f>
              <c:strCache>
                <c:ptCount val="9"/>
                <c:pt idx="0">
                  <c:v>Rashodi za zaposlene</c:v>
                </c:pt>
                <c:pt idx="1">
                  <c:v>Korišćenje roba i usluga</c:v>
                </c:pt>
                <c:pt idx="2">
                  <c:v>Otplata kamata</c:v>
                </c:pt>
                <c:pt idx="3">
                  <c:v>Subvencije</c:v>
                </c:pt>
                <c:pt idx="4">
                  <c:v>Dotacije, donacije, transferi</c:v>
                </c:pt>
                <c:pt idx="5">
                  <c:v>Socijalne pomoći</c:v>
                </c:pt>
                <c:pt idx="6">
                  <c:v>Ostali rashodi</c:v>
                </c:pt>
                <c:pt idx="7">
                  <c:v>Kapitalni izdaci</c:v>
                </c:pt>
                <c:pt idx="8">
                  <c:v>Izdaci za otplatu glavnicu</c:v>
                </c:pt>
              </c:strCache>
            </c:strRef>
          </c:cat>
          <c:val>
            <c:numRef>
              <c:f>'Расходи и издаци'!$E$6:$E$14</c:f>
              <c:numCache>
                <c:formatCode>#,##0</c:formatCode>
                <c:ptCount val="9"/>
                <c:pt idx="0">
                  <c:v>265030389</c:v>
                </c:pt>
                <c:pt idx="1">
                  <c:v>450883763</c:v>
                </c:pt>
                <c:pt idx="2">
                  <c:v>6859000</c:v>
                </c:pt>
                <c:pt idx="3">
                  <c:v>22700000</c:v>
                </c:pt>
                <c:pt idx="4">
                  <c:v>141128204</c:v>
                </c:pt>
                <c:pt idx="5">
                  <c:v>7478702</c:v>
                </c:pt>
                <c:pt idx="6">
                  <c:v>79015479</c:v>
                </c:pt>
                <c:pt idx="7">
                  <c:v>603240965</c:v>
                </c:pt>
                <c:pt idx="8">
                  <c:v>51200000</c:v>
                </c:pt>
              </c:numCache>
            </c:numRef>
          </c:val>
          <c:extLst>
            <c:ext xmlns:c16="http://schemas.microsoft.com/office/drawing/2014/chart" uri="{C3380CC4-5D6E-409C-BE32-E72D297353CC}">
              <c16:uniqueId val="{00000001-6B59-4F7C-AAEC-70FAFFCE360E}"/>
            </c:ext>
          </c:extLst>
        </c:ser>
        <c:dLbls>
          <c:showLegendKey val="0"/>
          <c:showVal val="0"/>
          <c:showCatName val="0"/>
          <c:showSerName val="0"/>
          <c:showPercent val="0"/>
          <c:showBubbleSize val="0"/>
        </c:dLbls>
        <c:gapWidth val="150"/>
        <c:shape val="cylinder"/>
        <c:axId val="1836362072"/>
        <c:axId val="1836365112"/>
        <c:axId val="0"/>
      </c:bar3DChart>
      <c:catAx>
        <c:axId val="1836362072"/>
        <c:scaling>
          <c:orientation val="minMax"/>
        </c:scaling>
        <c:delete val="0"/>
        <c:axPos val="b"/>
        <c:numFmt formatCode="General" sourceLinked="0"/>
        <c:majorTickMark val="out"/>
        <c:minorTickMark val="none"/>
        <c:tickLblPos val="nextTo"/>
        <c:crossAx val="1836365112"/>
        <c:crosses val="autoZero"/>
        <c:auto val="1"/>
        <c:lblAlgn val="ctr"/>
        <c:lblOffset val="100"/>
        <c:noMultiLvlLbl val="0"/>
      </c:catAx>
      <c:valAx>
        <c:axId val="1836365112"/>
        <c:scaling>
          <c:orientation val="minMax"/>
        </c:scaling>
        <c:delete val="0"/>
        <c:axPos val="l"/>
        <c:majorGridlines/>
        <c:numFmt formatCode="#,##0" sourceLinked="1"/>
        <c:majorTickMark val="out"/>
        <c:minorTickMark val="none"/>
        <c:tickLblPos val="nextTo"/>
        <c:crossAx val="18363620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'Расходи по месецима'!$B$3:$B$14</c:f>
              <c:strCache>
                <c:ptCount val="12"/>
                <c:pt idx="0">
                  <c:v>Januar</c:v>
                </c:pt>
                <c:pt idx="1">
                  <c:v>Februar</c:v>
                </c:pt>
                <c:pt idx="2">
                  <c:v>Mart</c:v>
                </c:pt>
                <c:pt idx="3">
                  <c:v>April</c:v>
                </c:pt>
                <c:pt idx="4">
                  <c:v>Maj</c:v>
                </c:pt>
                <c:pt idx="5">
                  <c:v>Jun</c:v>
                </c:pt>
                <c:pt idx="6">
                  <c:v>Jul</c:v>
                </c:pt>
                <c:pt idx="7">
                  <c:v>Avgust</c:v>
                </c:pt>
                <c:pt idx="8">
                  <c:v>Septembar</c:v>
                </c:pt>
                <c:pt idx="9">
                  <c:v>Oktobar</c:v>
                </c:pt>
                <c:pt idx="10">
                  <c:v>Novembar</c:v>
                </c:pt>
                <c:pt idx="11">
                  <c:v>Decembar</c:v>
                </c:pt>
              </c:strCache>
            </c:strRef>
          </c:cat>
          <c:val>
            <c:numRef>
              <c:f>'Расходи по месецима'!$C$3:$C$14</c:f>
              <c:numCache>
                <c:formatCode>#,##0</c:formatCode>
                <c:ptCount val="12"/>
                <c:pt idx="0">
                  <c:v>42888708</c:v>
                </c:pt>
                <c:pt idx="1">
                  <c:v>88331706.370000005</c:v>
                </c:pt>
                <c:pt idx="2">
                  <c:v>87031383</c:v>
                </c:pt>
                <c:pt idx="3">
                  <c:v>49634713</c:v>
                </c:pt>
                <c:pt idx="4">
                  <c:v>108670643</c:v>
                </c:pt>
                <c:pt idx="5">
                  <c:v>66812322</c:v>
                </c:pt>
                <c:pt idx="6">
                  <c:v>78199545</c:v>
                </c:pt>
                <c:pt idx="7">
                  <c:v>122153414</c:v>
                </c:pt>
                <c:pt idx="8">
                  <c:v>90329867</c:v>
                </c:pt>
                <c:pt idx="9">
                  <c:v>93904591</c:v>
                </c:pt>
                <c:pt idx="10">
                  <c:v>120655240</c:v>
                </c:pt>
                <c:pt idx="11">
                  <c:v>154910109</c:v>
                </c:pt>
              </c:numCache>
            </c:numRef>
          </c:val>
          <c:extLst>
            <c:ext xmlns:c16="http://schemas.microsoft.com/office/drawing/2014/chart" uri="{C3380CC4-5D6E-409C-BE32-E72D297353CC}">
              <c16:uniqueId val="{00000000-BAE5-489B-B0EE-689BDEE27801}"/>
            </c:ext>
          </c:extLst>
        </c:ser>
        <c:dLbls>
          <c:showLegendKey val="0"/>
          <c:showVal val="0"/>
          <c:showCatName val="0"/>
          <c:showSerName val="0"/>
          <c:showPercent val="0"/>
          <c:showBubbleSize val="0"/>
        </c:dLbls>
        <c:gapWidth val="150"/>
        <c:shape val="cylinder"/>
        <c:axId val="1836398072"/>
        <c:axId val="1836401144"/>
        <c:axId val="0"/>
      </c:bar3DChart>
      <c:catAx>
        <c:axId val="1836398072"/>
        <c:scaling>
          <c:orientation val="minMax"/>
        </c:scaling>
        <c:delete val="0"/>
        <c:axPos val="b"/>
        <c:numFmt formatCode="General" sourceLinked="0"/>
        <c:majorTickMark val="out"/>
        <c:minorTickMark val="none"/>
        <c:tickLblPos val="nextTo"/>
        <c:crossAx val="1836401144"/>
        <c:crosses val="autoZero"/>
        <c:auto val="1"/>
        <c:lblAlgn val="ctr"/>
        <c:lblOffset val="100"/>
        <c:noMultiLvlLbl val="0"/>
      </c:catAx>
      <c:valAx>
        <c:axId val="1836401144"/>
        <c:scaling>
          <c:orientation val="minMax"/>
        </c:scaling>
        <c:delete val="0"/>
        <c:axPos val="l"/>
        <c:majorGridlines/>
        <c:numFmt formatCode="#,##0" sourceLinked="1"/>
        <c:majorTickMark val="out"/>
        <c:minorTickMark val="none"/>
        <c:tickLblPos val="nextTo"/>
        <c:crossAx val="183639807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spPr>
        <a:noFill/>
        <a:ln w="25400">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numFmt formatCode="0.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'[Prilog 2 - Tabele i grafici.xlsx]Извршење по корисницима '!$B$3:$B$18</c:f>
              <c:strCache>
                <c:ptCount val="13"/>
                <c:pt idx="0">
                  <c:v>Skupština opštine</c:v>
                </c:pt>
                <c:pt idx="1">
                  <c:v>Predsjednik</c:v>
                </c:pt>
                <c:pt idx="2">
                  <c:v>Opštinsko vijeće</c:v>
                </c:pt>
                <c:pt idx="3">
                  <c:v>Pravobranilaštvo</c:v>
                </c:pt>
                <c:pt idx="4">
                  <c:v>Opštinska uprava</c:v>
                </c:pt>
                <c:pt idx="5">
                  <c:v>Mesne zajednice</c:v>
                </c:pt>
                <c:pt idx="6">
                  <c:v>PU Habiba Stočević</c:v>
                </c:pt>
                <c:pt idx="7">
                  <c:v>NB Dr Ejup Mušović</c:v>
                </c:pt>
                <c:pt idx="8">
                  <c:v>Centar za kulturu, turizam oladinu i sport</c:v>
                </c:pt>
                <c:pt idx="9">
                  <c:v>Osnovno obrazovanje</c:v>
                </c:pt>
                <c:pt idx="10">
                  <c:v>Srednje obrazovanje</c:v>
                </c:pt>
                <c:pt idx="11">
                  <c:v>Dom zdravlja </c:v>
                </c:pt>
                <c:pt idx="12">
                  <c:v>Centar za socijalni rad</c:v>
                </c:pt>
              </c:strCache>
            </c:strRef>
          </c:cat>
          <c:val>
            <c:numRef>
              <c:f>'[Prilog 2 - Tabele i grafici.xlsx]Извршење по корисницима '!$C$3:$C$18</c:f>
              <c:numCache>
                <c:formatCode>#,##0</c:formatCode>
                <c:ptCount val="16"/>
                <c:pt idx="0">
                  <c:v>13910320</c:v>
                </c:pt>
                <c:pt idx="1">
                  <c:v>18357148</c:v>
                </c:pt>
                <c:pt idx="2">
                  <c:v>1850402</c:v>
                </c:pt>
                <c:pt idx="3">
                  <c:v>7866996</c:v>
                </c:pt>
                <c:pt idx="4">
                  <c:v>835797543</c:v>
                </c:pt>
                <c:pt idx="5">
                  <c:v>3672950</c:v>
                </c:pt>
                <c:pt idx="6">
                  <c:v>115985760</c:v>
                </c:pt>
                <c:pt idx="7">
                  <c:v>10330195</c:v>
                </c:pt>
                <c:pt idx="8">
                  <c:v>24869210.170000002</c:v>
                </c:pt>
                <c:pt idx="9">
                  <c:v>56571284</c:v>
                </c:pt>
                <c:pt idx="10">
                  <c:v>14055116</c:v>
                </c:pt>
                <c:pt idx="11">
                  <c:v>12945800</c:v>
                </c:pt>
                <c:pt idx="12">
                  <c:v>7749517</c:v>
                </c:pt>
              </c:numCache>
            </c:numRef>
          </c:val>
          <c:extLst>
            <c:ext xmlns:c16="http://schemas.microsoft.com/office/drawing/2014/chart" uri="{C3380CC4-5D6E-409C-BE32-E72D297353CC}">
              <c16:uniqueId val="{00000000-0B26-42A4-9432-47A15049E1EE}"/>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0-10-08T10:47:03.709" idx="29">
    <p:pos x="1770" y="1552"/>
    <p:text>Na koji nacin je ojacana?</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08T10:56:20.710" idx="40">
    <p:pos x="1716" y="3547"/>
    <p:text>Koje Ministarstvo? Dati informaciju zasto je radjen projekat, koji je cilj?</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dgm:spPr/>
      <dgm:t>
        <a:bodyPr/>
        <a:lstStyle/>
        <a:p>
          <a:r>
            <a:rPr lang="sr-Latn-CS" b="1" dirty="0" smtClean="0"/>
            <a:t>Poreski prihodi</a:t>
          </a:r>
          <a:endParaRPr lang="en-US" b="1" dirty="0"/>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92D050"/>
        </a:solidFill>
      </dgm:spPr>
      <dgm:t>
        <a:bodyPr/>
        <a:lstStyle/>
        <a:p>
          <a:pPr algn="just"/>
          <a:r>
            <a:rPr lang="hr-HR" altLang="en-US" sz="1400" dirty="0" smtClean="0">
              <a:latin typeface="Calibri" panose="020F0502020204030204" pitchFamily="34" charset="0"/>
            </a:rPr>
            <a:t>Vrsta javnih prihoda koji se prikupljaju obaveznim plaćanjima poreskih obveznika bez obaveze izvršenja specijalne usluge zauzvrat.</a:t>
          </a:r>
          <a:endParaRPr lang="en-US" sz="1400" dirty="0"/>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dgm:spPr/>
      <dgm:t>
        <a:bodyPr/>
        <a:lstStyle/>
        <a:p>
          <a:pPr algn="r"/>
          <a:r>
            <a:rPr lang="sr-Latn-CS" b="1" dirty="0" smtClean="0"/>
            <a:t>Donacije i transferi</a:t>
          </a:r>
          <a:endParaRPr lang="en-US" b="1" dirty="0"/>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rgbClr val="00B0F0"/>
        </a:solidFill>
      </dgm:spPr>
      <dgm:t>
        <a:bodyPr/>
        <a:lstStyle/>
        <a:p>
          <a:pPr algn="just"/>
          <a:r>
            <a:rPr lang="hr-HR" sz="1400" b="1" i="0" dirty="0" smtClean="0"/>
            <a:t>Donacije se dobijaju od domaćih i međunarodnih donatora i organizacija za različite projekte. Transferi podrazumevaju prenos sredstava od nivoa Republike Srbije opštinskom nivou vlasti. Mogu biti namenski (za tačno utvrđene namene) ili nenamenski (nije im unapred utvrđena namena te se mogu u skladu sa zakonom koristiti za bilo koje svrhe).</a:t>
          </a:r>
          <a:endParaRPr lang="en-US" sz="1400" i="0" dirty="0"/>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dgm:spPr/>
      <dgm:t>
        <a:bodyPr/>
        <a:lstStyle/>
        <a:p>
          <a:r>
            <a:rPr lang="sr-Latn-CS" b="1" dirty="0" smtClean="0"/>
            <a:t>Neporeski prihodi</a:t>
          </a:r>
          <a:endParaRPr lang="en-US" b="1" dirty="0"/>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FFC000"/>
        </a:solidFill>
      </dgm:spPr>
      <dgm:t>
        <a:bodyPr/>
        <a:lstStyle/>
        <a:p>
          <a:pPr algn="just"/>
          <a:r>
            <a:rPr lang="hr-HR" altLang="en-US" sz="1400" dirty="0" smtClean="0">
              <a:latin typeface="Calibri" panose="020F0502020204030204" pitchFamily="34" charset="0"/>
            </a:rPr>
            <a:t>Vrsta javnih prihoda koji se naplaćuju za korišćenje javnih dobara (naknade), pružanje javnih usluga (takse) ili zbog  koršenja ugovornih ili zakonskih odredbi (kazne i penali).</a:t>
          </a:r>
          <a:endParaRPr lang="en-US" sz="1400" dirty="0"/>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dgm:spPr/>
      <dgm:t>
        <a:bodyPr/>
        <a:lstStyle/>
        <a:p>
          <a:r>
            <a:rPr lang="sr-Latn-CS" b="1" dirty="0" smtClean="0"/>
            <a:t>Primanja od prodaje nefinansijske imovine</a:t>
          </a:r>
          <a:endParaRPr lang="en-US" b="1" dirty="0"/>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rgbClr val="FFFF00"/>
        </a:solidFill>
      </dgm:spPr>
      <dgm:t>
        <a:bodyPr/>
        <a:lstStyle/>
        <a:p>
          <a:pPr algn="just"/>
          <a:r>
            <a:rPr lang="hr-HR" sz="1400" dirty="0" smtClean="0">
              <a:solidFill>
                <a:schemeClr val="accent1">
                  <a:lumMod val="40000"/>
                  <a:lumOff val="60000"/>
                </a:schemeClr>
              </a:solidFill>
            </a:rPr>
            <a:t>Ova primanja se ostvaruju prodajom nepokretnosti i pokretnih stvari u vlasništvu grada.</a:t>
          </a:r>
          <a:endParaRPr lang="en-US" sz="1400" dirty="0">
            <a:solidFill>
              <a:schemeClr val="accent1">
                <a:lumMod val="40000"/>
                <a:lumOff val="60000"/>
              </a:schemeClr>
            </a:solidFill>
          </a:endParaRPr>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r>
            <a:rPr lang="sr-Latn-CS" b="1" dirty="0" smtClean="0"/>
            <a:t>Primanja od zaduživanja i prodaje finansijske imovine</a:t>
          </a:r>
          <a:endParaRPr lang="en-US" b="1" dirty="0"/>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2">
            <a:lumMod val="60000"/>
            <a:lumOff val="40000"/>
          </a:schemeClr>
        </a:solidFill>
      </dgm:spPr>
      <dgm:t>
        <a:bodyPr/>
        <a:lstStyle/>
        <a:p>
          <a:pPr algn="just"/>
          <a:r>
            <a:rPr lang="hr-HR" sz="1400" b="0" i="0" dirty="0" smtClean="0"/>
            <a:t>Primanja od zaduživanja predstavljaju prilive po osnovu primanja od zaduživanja kod poslovnih banaka u zemlji u korist nivoa gradova. Primanja od prodaje finansijske imovine  predstavljaju prilive po osnovu prodaje domaćih akcija i ostalog kapitala u korist nivoa gradova</a:t>
          </a:r>
          <a:endParaRPr lang="en-US" sz="1400" dirty="0"/>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dgm:spPr/>
      <dgm:t>
        <a:bodyPr/>
        <a:lstStyle/>
        <a:p>
          <a:r>
            <a:rPr lang="sr-Latn-CS" b="1" dirty="0" smtClean="0"/>
            <a:t>Preneta sredstva iz ranijih godina</a:t>
          </a:r>
          <a:endParaRPr lang="en-US" b="1" dirty="0"/>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4">
            <a:lumMod val="60000"/>
            <a:lumOff val="40000"/>
          </a:schemeClr>
        </a:solidFill>
      </dgm:spPr>
      <dgm:t>
        <a:bodyPr/>
        <a:lstStyle/>
        <a:p>
          <a:pPr algn="just"/>
          <a:r>
            <a:rPr lang="x-none" altLang="en-US" sz="1400" dirty="0"/>
            <a:t> </a:t>
          </a:r>
          <a:r>
            <a:rPr lang="hr-HR" altLang="en-US" sz="1400" dirty="0" smtClean="0"/>
            <a:t>Predstavljaju višak prihoda budžeta grada koji nisu potrošeni u prethodnoj  budžetskoj godini.</a:t>
          </a:r>
          <a:endParaRPr lang="en-US" sz="1400" dirty="0"/>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t>
        <a:bodyPr/>
        <a:lstStyle/>
        <a:p>
          <a:endParaRPr lang="en-US"/>
        </a:p>
      </dgm:t>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6">
        <dgm:presLayoutVars>
          <dgm:chMax val="1"/>
          <dgm:bulletEnabled val="1"/>
        </dgm:presLayoutVars>
      </dgm:prSet>
      <dgm:spPr/>
      <dgm:t>
        <a:bodyPr/>
        <a:lstStyle/>
        <a:p>
          <a:endParaRPr lang="en-US"/>
        </a:p>
      </dgm:t>
    </dgm:pt>
    <dgm:pt modelId="{02385D1D-92EB-445D-B736-940004751C79}" type="pres">
      <dgm:prSet presAssocID="{0C844461-76DE-4FEA-A87D-23440AD6FC2E}" presName="bracket" presStyleLbl="parChTrans1D1" presStyleIdx="0" presStyleCnt="6"/>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6">
        <dgm:presLayoutVars>
          <dgm:bulletEnabled val="1"/>
        </dgm:presLayoutVars>
      </dgm:prSet>
      <dgm:spPr/>
      <dgm:t>
        <a:bodyPr/>
        <a:lstStyle/>
        <a:p>
          <a:endParaRPr lang="en-US"/>
        </a:p>
      </dgm:t>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6">
        <dgm:presLayoutVars>
          <dgm:chMax val="1"/>
          <dgm:bulletEnabled val="1"/>
        </dgm:presLayoutVars>
      </dgm:prSet>
      <dgm:spPr/>
      <dgm:t>
        <a:bodyPr/>
        <a:lstStyle/>
        <a:p>
          <a:endParaRPr lang="en-US"/>
        </a:p>
      </dgm:t>
    </dgm:pt>
    <dgm:pt modelId="{0E930D30-96BC-4D43-B65A-EE88C46DBE48}" type="pres">
      <dgm:prSet presAssocID="{E1B79EE1-1157-4302-AB0B-8FEDC81165FD}" presName="bracket" presStyleLbl="parChTrans1D1" presStyleIdx="1" presStyleCnt="6"/>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6">
        <dgm:presLayoutVars>
          <dgm:bulletEnabled val="1"/>
        </dgm:presLayoutVars>
      </dgm:prSet>
      <dgm:spPr/>
      <dgm:t>
        <a:bodyPr/>
        <a:lstStyle/>
        <a:p>
          <a:endParaRPr lang="en-US"/>
        </a:p>
      </dgm:t>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6">
        <dgm:presLayoutVars>
          <dgm:chMax val="1"/>
          <dgm:bulletEnabled val="1"/>
        </dgm:presLayoutVars>
      </dgm:prSet>
      <dgm:spPr/>
      <dgm:t>
        <a:bodyPr/>
        <a:lstStyle/>
        <a:p>
          <a:endParaRPr lang="en-US"/>
        </a:p>
      </dgm:t>
    </dgm:pt>
    <dgm:pt modelId="{14D1633C-A097-4A5A-8269-B04E98857E56}" type="pres">
      <dgm:prSet presAssocID="{E055884F-7426-4921-A0E5-9CA56A76B49A}" presName="bracket" presStyleLbl="parChTrans1D1" presStyleIdx="2" presStyleCnt="6"/>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6">
        <dgm:presLayoutVars>
          <dgm:bulletEnabled val="1"/>
        </dgm:presLayoutVars>
      </dgm:prSet>
      <dgm:spPr/>
      <dgm:t>
        <a:bodyPr/>
        <a:lstStyle/>
        <a:p>
          <a:endParaRPr lang="en-US"/>
        </a:p>
      </dgm:t>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6">
        <dgm:presLayoutVars>
          <dgm:chMax val="1"/>
          <dgm:bulletEnabled val="1"/>
        </dgm:presLayoutVars>
      </dgm:prSet>
      <dgm:spPr/>
      <dgm:t>
        <a:bodyPr/>
        <a:lstStyle/>
        <a:p>
          <a:endParaRPr lang="en-US"/>
        </a:p>
      </dgm:t>
    </dgm:pt>
    <dgm:pt modelId="{435AB433-2559-485A-A03D-C32F36288071}" type="pres">
      <dgm:prSet presAssocID="{28888755-727E-436B-B2F2-DA7896544A65}" presName="bracket" presStyleLbl="parChTrans1D1" presStyleIdx="3" presStyleCnt="6"/>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6">
        <dgm:presLayoutVars>
          <dgm:bulletEnabled val="1"/>
        </dgm:presLayoutVars>
      </dgm:prSet>
      <dgm:spPr/>
      <dgm:t>
        <a:bodyPr/>
        <a:lstStyle/>
        <a:p>
          <a:endParaRPr lang="en-US"/>
        </a:p>
      </dgm:t>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6">
        <dgm:presLayoutVars>
          <dgm:chMax val="1"/>
          <dgm:bulletEnabled val="1"/>
        </dgm:presLayoutVars>
      </dgm:prSet>
      <dgm:spPr/>
      <dgm:t>
        <a:bodyPr/>
        <a:lstStyle/>
        <a:p>
          <a:endParaRPr lang="en-US"/>
        </a:p>
      </dgm:t>
    </dgm:pt>
    <dgm:pt modelId="{6497CA82-45EE-4BD1-AEB4-CC3961FBFB74}" type="pres">
      <dgm:prSet presAssocID="{26EF48C7-6381-4355-B03F-DD441AE957C7}" presName="bracket" presStyleLbl="parChTrans1D1" presStyleIdx="4" presStyleCnt="6"/>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6">
        <dgm:presLayoutVars>
          <dgm:bulletEnabled val="1"/>
        </dgm:presLayoutVars>
      </dgm:prSet>
      <dgm:spPr/>
      <dgm:t>
        <a:bodyPr/>
        <a:lstStyle/>
        <a:p>
          <a:endParaRPr lang="en-US"/>
        </a:p>
      </dgm:t>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6">
        <dgm:presLayoutVars>
          <dgm:chMax val="1"/>
          <dgm:bulletEnabled val="1"/>
        </dgm:presLayoutVars>
      </dgm:prSet>
      <dgm:spPr/>
      <dgm:t>
        <a:bodyPr/>
        <a:lstStyle/>
        <a:p>
          <a:endParaRPr lang="en-US"/>
        </a:p>
      </dgm:t>
    </dgm:pt>
    <dgm:pt modelId="{7845F59F-6101-48DE-ABCC-EC5351843F5B}" type="pres">
      <dgm:prSet presAssocID="{E1AD8724-28DC-48C5-B75E-B0D1F33E6279}" presName="bracket" presStyleLbl="parChTrans1D1" presStyleIdx="5" presStyleCnt="6"/>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6">
        <dgm:presLayoutVars>
          <dgm:bulletEnabled val="1"/>
        </dgm:presLayoutVars>
      </dgm:prSet>
      <dgm:spPr/>
      <dgm:t>
        <a:bodyPr/>
        <a:lstStyle/>
        <a:p>
          <a:endParaRPr lang="en-US"/>
        </a:p>
      </dgm:t>
    </dgm:pt>
  </dgm:ptLst>
  <dgm:cxnLst>
    <dgm:cxn modelId="{EF67239D-5166-423B-9E5F-06A1352131E4}" srcId="{E1AD8724-28DC-48C5-B75E-B0D1F33E6279}" destId="{A22D28D0-C0EE-4FAC-9411-A8A4995FB17B}" srcOrd="0" destOrd="0" parTransId="{7B8C8DE4-9C8E-4AAA-9ABD-7D21384D12EF}" sibTransId="{D9EE63C1-7C79-499A-9EE1-6AFD68E7C84E}"/>
    <dgm:cxn modelId="{423F4FFE-A4A5-4DB9-BCD0-81CA33242D4A}" srcId="{EEA47F19-311D-44B3-AAA4-35C98BD4844B}" destId="{28888755-727E-436B-B2F2-DA7896544A65}" srcOrd="3" destOrd="0" parTransId="{74440C20-4C7D-42FA-8A71-91FF1ABB0C2B}" sibTransId="{25C618B1-3FCB-4E3A-AAEB-763F12B41872}"/>
    <dgm:cxn modelId="{B6E9FE2F-54FB-46AA-BA6A-1465C15C85E2}" srcId="{0C844461-76DE-4FEA-A87D-23440AD6FC2E}" destId="{D45E583C-4AAD-40D2-9D24-9A0A68141567}" srcOrd="0" destOrd="0" parTransId="{DF23AB14-DB78-4D25-948A-D263DF13EBEB}" sibTransId="{875C4C0C-D761-476B-9D17-EF850CFCBB84}"/>
    <dgm:cxn modelId="{19323FA7-B423-0341-A91E-871BDB81DD52}" type="presOf" srcId="{4B4A2A45-FFA7-47F5-A99D-A2DFD7698107}" destId="{9A05939C-6B40-4C32-897A-4A6DC3E71E5B}" srcOrd="0" destOrd="0" presId="urn:diagrams.loki3.com/BracketList"/>
    <dgm:cxn modelId="{9CBF9DF9-AB9B-4A23-9199-3C2DD5A0CE43}" srcId="{EEA47F19-311D-44B3-AAA4-35C98BD4844B}" destId="{E1B79EE1-1157-4302-AB0B-8FEDC81165FD}" srcOrd="1" destOrd="0" parTransId="{D901DA59-A95A-4489-99A8-4140EE7BA89A}" sibTransId="{E99A6F9C-C544-4400-B178-20BC6CFFFE07}"/>
    <dgm:cxn modelId="{54E95F55-9FD9-7D4A-BCA2-C3ABBC996861}" type="presOf" srcId="{A22D28D0-C0EE-4FAC-9411-A8A4995FB17B}" destId="{B43D6F8D-5103-4DCA-8971-053A6B7A987B}" srcOrd="0" destOrd="0" presId="urn:diagrams.loki3.com/BracketList"/>
    <dgm:cxn modelId="{7706F562-0786-B04E-9684-0C0E93843DF3}" type="presOf" srcId="{E055884F-7426-4921-A0E5-9CA56A76B49A}" destId="{CCB8139E-CA19-491D-9FCD-6BF28923C725}" srcOrd="0" destOrd="0" presId="urn:diagrams.loki3.com/BracketList"/>
    <dgm:cxn modelId="{997AF6DE-9802-4842-96EC-E457543D4099}" srcId="{EEA47F19-311D-44B3-AAA4-35C98BD4844B}" destId="{E055884F-7426-4921-A0E5-9CA56A76B49A}" srcOrd="2" destOrd="0" parTransId="{A220DF32-CC6B-446C-B398-3C6FF19DF138}" sibTransId="{EADBA54B-8207-46FB-8C83-E7274B6ED163}"/>
    <dgm:cxn modelId="{8ECFAC20-1931-7A4C-94F4-F9A1E0E41F42}" type="presOf" srcId="{28888755-727E-436B-B2F2-DA7896544A65}" destId="{9312B733-3AEB-49F6-8245-08553BA2949B}" srcOrd="0" destOrd="0" presId="urn:diagrams.loki3.com/BracketList"/>
    <dgm:cxn modelId="{DFA45898-8E34-483C-97B6-EC38D2140466}" srcId="{EEA47F19-311D-44B3-AAA4-35C98BD4844B}" destId="{0C844461-76DE-4FEA-A87D-23440AD6FC2E}" srcOrd="0" destOrd="0" parTransId="{6F031138-6684-4AF8-B48F-F90EB84372B1}" sibTransId="{C24B5DA2-B651-485D-A0F4-95731772C9B8}"/>
    <dgm:cxn modelId="{29D18108-D348-4C83-ABE4-39390C16C5CD}" srcId="{E1B79EE1-1157-4302-AB0B-8FEDC81165FD}" destId="{92FD0664-EE76-4121-BE7B-68FC1EE5F4D7}" srcOrd="0" destOrd="0" parTransId="{A4B2DE69-08CB-4EF5-A179-A9838DCC0C0D}" sibTransId="{31990FCE-83F5-4BCE-86BA-4F924011EADA}"/>
    <dgm:cxn modelId="{86D1D984-3A22-405C-B36D-C2926B8E421B}" srcId="{28888755-727E-436B-B2F2-DA7896544A65}" destId="{FE2BA0E8-81AC-463B-B498-EF464F5BCE06}" srcOrd="0" destOrd="0" parTransId="{7A39DE39-681C-425E-9FED-FBE278CC5B2D}" sibTransId="{03DEC489-1FE9-42FB-A7B6-2DC930E80875}"/>
    <dgm:cxn modelId="{257D323A-C121-6C40-8172-650BFFAFB216}" type="presOf" srcId="{26EF48C7-6381-4355-B03F-DD441AE957C7}" destId="{EFAACCF6-3A6A-4536-89B0-F0A7C44F6BE1}" srcOrd="0" destOrd="0" presId="urn:diagrams.loki3.com/BracketList"/>
    <dgm:cxn modelId="{45997B5D-B17E-7542-B068-E450F7B77F38}" type="presOf" srcId="{E1AD8724-28DC-48C5-B75E-B0D1F33E6279}" destId="{939B76D1-BB33-4E50-9ECD-839FB5787B95}" srcOrd="0" destOrd="0" presId="urn:diagrams.loki3.com/BracketList"/>
    <dgm:cxn modelId="{FBE72E02-E6AE-A44A-8CCF-026A6D8AF7E2}" type="presOf" srcId="{FE2BA0E8-81AC-463B-B498-EF464F5BCE06}" destId="{9893D59A-7FEC-486D-89C4-D28135F6121C}" srcOrd="0" destOrd="0" presId="urn:diagrams.loki3.com/BracketList"/>
    <dgm:cxn modelId="{FC80E154-DA04-FA40-BC23-7C94895BA0B5}" type="presOf" srcId="{D45E583C-4AAD-40D2-9D24-9A0A68141567}" destId="{7BB6658A-32E0-42C7-B82A-240BF45CF27D}" srcOrd="0" destOrd="0" presId="urn:diagrams.loki3.com/BracketList"/>
    <dgm:cxn modelId="{48A7DAC8-CBA0-4CCF-8FEB-1A8D1991CE61}" srcId="{26EF48C7-6381-4355-B03F-DD441AE957C7}" destId="{4B4A2A45-FFA7-47F5-A99D-A2DFD7698107}" srcOrd="0" destOrd="0" parTransId="{2E2C89AA-6D36-4A41-9A01-A47B8388C320}" sibTransId="{5B14C082-1404-4C23-9B64-643BA89D25BF}"/>
    <dgm:cxn modelId="{E528FBD6-03D8-4201-832B-0748BD271A16}" srcId="{E055884F-7426-4921-A0E5-9CA56A76B49A}" destId="{6B14159D-5902-471E-9F91-CEA86CA18597}" srcOrd="0" destOrd="0" parTransId="{0D2CFF9B-A50F-43E4-AFA5-E7E960E0BCD0}" sibTransId="{36039859-946E-4D2B-BAA0-EE1BB94895EC}"/>
    <dgm:cxn modelId="{A2120FBE-5303-334A-A5B9-4008FAE83AB3}" type="presOf" srcId="{92FD0664-EE76-4121-BE7B-68FC1EE5F4D7}" destId="{C6BA9D27-2D60-4BA7-98A9-E18E57FDB6CB}" srcOrd="0" destOrd="0" presId="urn:diagrams.loki3.com/BracketList"/>
    <dgm:cxn modelId="{9EBB09AF-7741-47ED-B436-933466BD5F46}" srcId="{EEA47F19-311D-44B3-AAA4-35C98BD4844B}" destId="{E1AD8724-28DC-48C5-B75E-B0D1F33E6279}" srcOrd="5" destOrd="0" parTransId="{411CE078-310E-457E-A7C1-09A580CCEBB0}" sibTransId="{BCA81F17-B88D-47F3-91A4-C02EC1C807D8}"/>
    <dgm:cxn modelId="{8B1D762F-0F9A-5F47-BAF7-B66B382B9F23}" type="presOf" srcId="{6B14159D-5902-471E-9F91-CEA86CA18597}" destId="{FFFD7BD8-195B-4FA4-9414-4F4C582F5570}" srcOrd="0" destOrd="0" presId="urn:diagrams.loki3.com/BracketList"/>
    <dgm:cxn modelId="{C3A0AB16-90B7-AC4E-8C11-D81AC50F5467}" type="presOf" srcId="{EEA47F19-311D-44B3-AAA4-35C98BD4844B}" destId="{EFEB1020-9C17-48DC-BBE0-54FA743F9F75}" srcOrd="0" destOrd="0" presId="urn:diagrams.loki3.com/BracketList"/>
    <dgm:cxn modelId="{C002A477-0333-4E42-A591-A476378A7B14}" srcId="{EEA47F19-311D-44B3-AAA4-35C98BD4844B}" destId="{26EF48C7-6381-4355-B03F-DD441AE957C7}" srcOrd="4" destOrd="0" parTransId="{18A23F74-72B2-47CE-8CFA-63637C44E493}" sibTransId="{7F59AFA8-97ED-43F0-BB10-8E36A7F9F28C}"/>
    <dgm:cxn modelId="{A7EC8BAA-77E0-3748-AF85-B52EBCB6C866}" type="presOf" srcId="{E1B79EE1-1157-4302-AB0B-8FEDC81165FD}" destId="{F40D94EA-52E0-4740-A924-EAF350BDF213}" srcOrd="0" destOrd="0" presId="urn:diagrams.loki3.com/BracketList"/>
    <dgm:cxn modelId="{3D8B397D-79E6-6547-9CFC-600FD911F3E0}" type="presOf" srcId="{0C844461-76DE-4FEA-A87D-23440AD6FC2E}" destId="{C6144CDB-22C1-4337-9F95-C3A522A707D1}" srcOrd="0" destOrd="0" presId="urn:diagrams.loki3.com/BracketList"/>
    <dgm:cxn modelId="{38A14990-825C-644B-8953-241D91AB95A5}" type="presParOf" srcId="{EFEB1020-9C17-48DC-BBE0-54FA743F9F75}" destId="{98695426-23ED-40C0-90A1-2BB445DEBC64}" srcOrd="0" destOrd="0" presId="urn:diagrams.loki3.com/BracketList"/>
    <dgm:cxn modelId="{8D739991-3FF8-3141-BF02-5C585E6890DB}" type="presParOf" srcId="{98695426-23ED-40C0-90A1-2BB445DEBC64}" destId="{C6144CDB-22C1-4337-9F95-C3A522A707D1}" srcOrd="0" destOrd="0" presId="urn:diagrams.loki3.com/BracketList"/>
    <dgm:cxn modelId="{3425AC81-18BC-D343-A616-4E3891B264D3}" type="presParOf" srcId="{98695426-23ED-40C0-90A1-2BB445DEBC64}" destId="{02385D1D-92EB-445D-B736-940004751C79}" srcOrd="1" destOrd="0" presId="urn:diagrams.loki3.com/BracketList"/>
    <dgm:cxn modelId="{AB685285-38BD-184D-BA4D-FF46F105985C}" type="presParOf" srcId="{98695426-23ED-40C0-90A1-2BB445DEBC64}" destId="{99D36636-E395-439F-A79A-29C0BFB6F7E4}" srcOrd="2" destOrd="0" presId="urn:diagrams.loki3.com/BracketList"/>
    <dgm:cxn modelId="{9B29EF48-C798-3C42-AD21-ED4ABE94FFF9}" type="presParOf" srcId="{98695426-23ED-40C0-90A1-2BB445DEBC64}" destId="{7BB6658A-32E0-42C7-B82A-240BF45CF27D}" srcOrd="3" destOrd="0" presId="urn:diagrams.loki3.com/BracketList"/>
    <dgm:cxn modelId="{6DDA223A-E89C-E843-B10C-0A1E5CBCF169}" type="presParOf" srcId="{EFEB1020-9C17-48DC-BBE0-54FA743F9F75}" destId="{5B3CB043-7A92-47E9-A4C4-39EC715F2552}" srcOrd="1" destOrd="0" presId="urn:diagrams.loki3.com/BracketList"/>
    <dgm:cxn modelId="{AEE4770E-C90A-704C-B681-3B27D1714D0A}" type="presParOf" srcId="{EFEB1020-9C17-48DC-BBE0-54FA743F9F75}" destId="{D9DF5E9A-39D4-44B7-A326-58B07A05D91E}" srcOrd="2" destOrd="0" presId="urn:diagrams.loki3.com/BracketList"/>
    <dgm:cxn modelId="{D10661A8-020E-7A47-998B-8BE172EDBC81}" type="presParOf" srcId="{D9DF5E9A-39D4-44B7-A326-58B07A05D91E}" destId="{F40D94EA-52E0-4740-A924-EAF350BDF213}" srcOrd="0" destOrd="0" presId="urn:diagrams.loki3.com/BracketList"/>
    <dgm:cxn modelId="{93C97590-89A6-C744-90A9-29DC3D1AC0A8}" type="presParOf" srcId="{D9DF5E9A-39D4-44B7-A326-58B07A05D91E}" destId="{0E930D30-96BC-4D43-B65A-EE88C46DBE48}" srcOrd="1" destOrd="0" presId="urn:diagrams.loki3.com/BracketList"/>
    <dgm:cxn modelId="{F51F1FA4-4FEF-C943-9088-216DEE62C34A}" type="presParOf" srcId="{D9DF5E9A-39D4-44B7-A326-58B07A05D91E}" destId="{5831BF15-ED1F-4BD5-857B-18B8E573D9AB}" srcOrd="2" destOrd="0" presId="urn:diagrams.loki3.com/BracketList"/>
    <dgm:cxn modelId="{6F16859F-AAB9-E444-9991-87FA4242AF53}" type="presParOf" srcId="{D9DF5E9A-39D4-44B7-A326-58B07A05D91E}" destId="{C6BA9D27-2D60-4BA7-98A9-E18E57FDB6CB}" srcOrd="3" destOrd="0" presId="urn:diagrams.loki3.com/BracketList"/>
    <dgm:cxn modelId="{8F844C04-4E61-A34A-8C50-5BEB7E88257F}" type="presParOf" srcId="{EFEB1020-9C17-48DC-BBE0-54FA743F9F75}" destId="{5A002753-9FCA-4DC5-B8A6-1F7632BDDE58}" srcOrd="3" destOrd="0" presId="urn:diagrams.loki3.com/BracketList"/>
    <dgm:cxn modelId="{1B88CC84-B4AB-834D-8FF7-4F2B048BD45A}" type="presParOf" srcId="{EFEB1020-9C17-48DC-BBE0-54FA743F9F75}" destId="{9709DCCB-B8A8-47BC-A303-F9EC41DA889E}" srcOrd="4" destOrd="0" presId="urn:diagrams.loki3.com/BracketList"/>
    <dgm:cxn modelId="{A1F5ED6D-67C2-6743-8FF7-CF567D07EBD9}" type="presParOf" srcId="{9709DCCB-B8A8-47BC-A303-F9EC41DA889E}" destId="{CCB8139E-CA19-491D-9FCD-6BF28923C725}" srcOrd="0" destOrd="0" presId="urn:diagrams.loki3.com/BracketList"/>
    <dgm:cxn modelId="{1EFA1A64-B7F8-7447-8D99-A58394CC7731}" type="presParOf" srcId="{9709DCCB-B8A8-47BC-A303-F9EC41DA889E}" destId="{14D1633C-A097-4A5A-8269-B04E98857E56}" srcOrd="1" destOrd="0" presId="urn:diagrams.loki3.com/BracketList"/>
    <dgm:cxn modelId="{C00B6049-7534-7843-974F-AF3F9EDF7E58}" type="presParOf" srcId="{9709DCCB-B8A8-47BC-A303-F9EC41DA889E}" destId="{82B38D6F-2AA7-4339-A71D-28AA55699178}" srcOrd="2" destOrd="0" presId="urn:diagrams.loki3.com/BracketList"/>
    <dgm:cxn modelId="{ABF78196-D3A8-234E-B6CC-B46474BEDE4C}" type="presParOf" srcId="{9709DCCB-B8A8-47BC-A303-F9EC41DA889E}" destId="{FFFD7BD8-195B-4FA4-9414-4F4C582F5570}" srcOrd="3" destOrd="0" presId="urn:diagrams.loki3.com/BracketList"/>
    <dgm:cxn modelId="{3E5CFB14-7F58-7043-A0E5-91461871499F}" type="presParOf" srcId="{EFEB1020-9C17-48DC-BBE0-54FA743F9F75}" destId="{D3A122A3-FC4C-4845-B4FF-0E74CF3D50D3}" srcOrd="5" destOrd="0" presId="urn:diagrams.loki3.com/BracketList"/>
    <dgm:cxn modelId="{F6D33E50-ED8C-2441-806B-473B278CE1A0}" type="presParOf" srcId="{EFEB1020-9C17-48DC-BBE0-54FA743F9F75}" destId="{CCB5FDA4-BEC8-4CA1-835A-2A3BEEBEC456}" srcOrd="6" destOrd="0" presId="urn:diagrams.loki3.com/BracketList"/>
    <dgm:cxn modelId="{E5472602-E882-B741-8B08-36155F1986DB}" type="presParOf" srcId="{CCB5FDA4-BEC8-4CA1-835A-2A3BEEBEC456}" destId="{9312B733-3AEB-49F6-8245-08553BA2949B}" srcOrd="0" destOrd="0" presId="urn:diagrams.loki3.com/BracketList"/>
    <dgm:cxn modelId="{35A19234-F7E9-AA45-9CC1-F8AB286F6405}" type="presParOf" srcId="{CCB5FDA4-BEC8-4CA1-835A-2A3BEEBEC456}" destId="{435AB433-2559-485A-A03D-C32F36288071}" srcOrd="1" destOrd="0" presId="urn:diagrams.loki3.com/BracketList"/>
    <dgm:cxn modelId="{E1EF4E63-0175-7848-B48A-184D9B3988DD}" type="presParOf" srcId="{CCB5FDA4-BEC8-4CA1-835A-2A3BEEBEC456}" destId="{C13B9160-72D5-46E0-A1C0-91E8634DFAE2}" srcOrd="2" destOrd="0" presId="urn:diagrams.loki3.com/BracketList"/>
    <dgm:cxn modelId="{EE7C6F30-A8F9-E24C-A0E9-0B3B4BA8D1B7}" type="presParOf" srcId="{CCB5FDA4-BEC8-4CA1-835A-2A3BEEBEC456}" destId="{9893D59A-7FEC-486D-89C4-D28135F6121C}" srcOrd="3" destOrd="0" presId="urn:diagrams.loki3.com/BracketList"/>
    <dgm:cxn modelId="{BE27C469-3F8E-6249-91D1-41798E854A51}" type="presParOf" srcId="{EFEB1020-9C17-48DC-BBE0-54FA743F9F75}" destId="{A421D242-ABBF-45EB-97FD-83930430328F}" srcOrd="7" destOrd="0" presId="urn:diagrams.loki3.com/BracketList"/>
    <dgm:cxn modelId="{3A5D51F7-617E-4F4D-8403-89DF52DBB54E}" type="presParOf" srcId="{EFEB1020-9C17-48DC-BBE0-54FA743F9F75}" destId="{F0DED400-B200-4EA2-AB34-CCFF58E07A6E}" srcOrd="8" destOrd="0" presId="urn:diagrams.loki3.com/BracketList"/>
    <dgm:cxn modelId="{1D573E2A-7673-6A46-B416-9AA0EAC8DD31}" type="presParOf" srcId="{F0DED400-B200-4EA2-AB34-CCFF58E07A6E}" destId="{EFAACCF6-3A6A-4536-89B0-F0A7C44F6BE1}" srcOrd="0" destOrd="0" presId="urn:diagrams.loki3.com/BracketList"/>
    <dgm:cxn modelId="{6D33F9DD-A29C-0949-B075-04239D4E27A8}" type="presParOf" srcId="{F0DED400-B200-4EA2-AB34-CCFF58E07A6E}" destId="{6497CA82-45EE-4BD1-AEB4-CC3961FBFB74}" srcOrd="1" destOrd="0" presId="urn:diagrams.loki3.com/BracketList"/>
    <dgm:cxn modelId="{9FEA1FC2-A1B4-DB44-9FED-8F8D1F4B4DE5}" type="presParOf" srcId="{F0DED400-B200-4EA2-AB34-CCFF58E07A6E}" destId="{CD7548DD-1E84-4DA7-B1D0-28F3E4EBFF82}" srcOrd="2" destOrd="0" presId="urn:diagrams.loki3.com/BracketList"/>
    <dgm:cxn modelId="{F71B838C-DA51-F14B-A35E-7E239AB7458A}" type="presParOf" srcId="{F0DED400-B200-4EA2-AB34-CCFF58E07A6E}" destId="{9A05939C-6B40-4C32-897A-4A6DC3E71E5B}" srcOrd="3" destOrd="0" presId="urn:diagrams.loki3.com/BracketList"/>
    <dgm:cxn modelId="{226C980C-88AF-6348-8612-478C84954837}" type="presParOf" srcId="{EFEB1020-9C17-48DC-BBE0-54FA743F9F75}" destId="{569EA799-9807-4770-B698-79D3EF79120B}" srcOrd="9" destOrd="0" presId="urn:diagrams.loki3.com/BracketList"/>
    <dgm:cxn modelId="{81EFAA79-57CA-9747-8292-61B67E57465F}" type="presParOf" srcId="{EFEB1020-9C17-48DC-BBE0-54FA743F9F75}" destId="{2B991069-479A-498A-AF83-5B33CD9F12C6}" srcOrd="10" destOrd="0" presId="urn:diagrams.loki3.com/BracketList"/>
    <dgm:cxn modelId="{9F95C441-CBDB-1042-B90D-87A5C2557D00}" type="presParOf" srcId="{2B991069-479A-498A-AF83-5B33CD9F12C6}" destId="{939B76D1-BB33-4E50-9ECD-839FB5787B95}" srcOrd="0" destOrd="0" presId="urn:diagrams.loki3.com/BracketList"/>
    <dgm:cxn modelId="{33107E14-74B1-8543-8403-7089349CE5AB}" type="presParOf" srcId="{2B991069-479A-498A-AF83-5B33CD9F12C6}" destId="{7845F59F-6101-48DE-ABCC-EC5351843F5B}" srcOrd="1" destOrd="0" presId="urn:diagrams.loki3.com/BracketList"/>
    <dgm:cxn modelId="{CB81B333-0D80-0D44-B302-3962ECE47B40}" type="presParOf" srcId="{2B991069-479A-498A-AF83-5B33CD9F12C6}" destId="{8DC06B04-AA78-4007-96F1-AC66800E204E}" srcOrd="2" destOrd="0" presId="urn:diagrams.loki3.com/BracketList"/>
    <dgm:cxn modelId="{F2D92FEE-53E5-6049-A81B-EA3AB561DCA5}" type="presParOf" srcId="{2B991069-479A-498A-AF83-5B33CD9F12C6}" destId="{B43D6F8D-5103-4DCA-8971-053A6B7A987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75C91B-EF79-4BB0-9A34-B42BC43BC03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x-none"/>
        </a:p>
      </dgm:t>
    </dgm:pt>
    <dgm:pt modelId="{0F7D09EA-D198-4367-BBE2-E9E89FB19D0B}">
      <dgm:prSet phldrT="[Text]" custT="1"/>
      <dgm:spPr/>
      <dgm:t>
        <a:bodyPr/>
        <a:lstStyle/>
        <a:p>
          <a:r>
            <a:rPr lang="x-none" sz="1600" dirty="0"/>
            <a:t>Ukupno ostvareni budžetski prihodi i primanja </a:t>
          </a:r>
        </a:p>
        <a:p>
          <a:r>
            <a:rPr lang="x-none" sz="1600" dirty="0"/>
            <a:t>1.135.700.108,00</a:t>
          </a:r>
        </a:p>
      </dgm:t>
    </dgm:pt>
    <dgm:pt modelId="{4BE6F344-8CBC-431D-9083-6F83F47F9612}" type="parTrans" cxnId="{299752E8-6F36-47B8-9731-41582F32125F}">
      <dgm:prSet/>
      <dgm:spPr/>
      <dgm:t>
        <a:bodyPr/>
        <a:lstStyle/>
        <a:p>
          <a:endParaRPr lang="x-none"/>
        </a:p>
      </dgm:t>
    </dgm:pt>
    <dgm:pt modelId="{B408B735-932D-47E2-9813-DC4B25ABB9F2}" type="sibTrans" cxnId="{299752E8-6F36-47B8-9731-41582F32125F}">
      <dgm:prSet/>
      <dgm:spPr/>
      <dgm:t>
        <a:bodyPr/>
        <a:lstStyle/>
        <a:p>
          <a:endParaRPr lang="x-none"/>
        </a:p>
      </dgm:t>
    </dgm:pt>
    <dgm:pt modelId="{75D710BC-0A2E-41BA-9079-C991342DE102}">
      <dgm:prSet phldrT="[Text]"/>
      <dgm:spPr/>
      <dgm:t>
        <a:bodyPr/>
        <a:lstStyle/>
        <a:p>
          <a:r>
            <a:rPr lang="x-none" dirty="0"/>
            <a:t>Prihodi</a:t>
          </a:r>
          <a:r>
            <a:rPr lang="x-none" baseline="0" dirty="0"/>
            <a:t> od poreza</a:t>
          </a:r>
        </a:p>
        <a:p>
          <a:r>
            <a:rPr lang="x-none" baseline="0" dirty="0"/>
            <a:t>228.559.562,00</a:t>
          </a:r>
          <a:endParaRPr lang="x-none" dirty="0"/>
        </a:p>
      </dgm:t>
    </dgm:pt>
    <dgm:pt modelId="{A1EF8517-756C-4035-AED8-DFDACA2765BB}" type="parTrans" cxnId="{B47BE4BD-5859-40B5-A983-70A3BEC23E74}">
      <dgm:prSet/>
      <dgm:spPr/>
      <dgm:t>
        <a:bodyPr/>
        <a:lstStyle/>
        <a:p>
          <a:endParaRPr lang="x-none"/>
        </a:p>
      </dgm:t>
    </dgm:pt>
    <dgm:pt modelId="{D33E1982-4B10-4D9D-9F31-E004FD7FDC97}" type="sibTrans" cxnId="{B47BE4BD-5859-40B5-A983-70A3BEC23E74}">
      <dgm:prSet/>
      <dgm:spPr/>
      <dgm:t>
        <a:bodyPr/>
        <a:lstStyle/>
        <a:p>
          <a:endParaRPr lang="x-none"/>
        </a:p>
      </dgm:t>
    </dgm:pt>
    <dgm:pt modelId="{5BAC4697-C10A-479C-A467-68E8955B6DA2}">
      <dgm:prSet phldrT="[Text]"/>
      <dgm:spPr/>
      <dgm:t>
        <a:bodyPr/>
        <a:lstStyle/>
        <a:p>
          <a:r>
            <a:rPr lang="x-none" dirty="0"/>
            <a:t>Dotacije</a:t>
          </a:r>
          <a:r>
            <a:rPr lang="x-none" baseline="0" dirty="0"/>
            <a:t> i transferi </a:t>
          </a:r>
        </a:p>
        <a:p>
          <a:r>
            <a:rPr lang="x-none" baseline="0" dirty="0"/>
            <a:t>557.003.143,00</a:t>
          </a:r>
          <a:endParaRPr lang="x-none" dirty="0"/>
        </a:p>
      </dgm:t>
    </dgm:pt>
    <dgm:pt modelId="{363200AF-4036-41BE-A7D8-8725390E1446}" type="parTrans" cxnId="{91FA3EBC-8D24-45C3-BB0C-1FD75931D9D9}">
      <dgm:prSet/>
      <dgm:spPr/>
      <dgm:t>
        <a:bodyPr/>
        <a:lstStyle/>
        <a:p>
          <a:endParaRPr lang="x-none"/>
        </a:p>
      </dgm:t>
    </dgm:pt>
    <dgm:pt modelId="{9D8213F2-CF8E-417D-B5EA-E15D8CF820F6}" type="sibTrans" cxnId="{91FA3EBC-8D24-45C3-BB0C-1FD75931D9D9}">
      <dgm:prSet/>
      <dgm:spPr/>
      <dgm:t>
        <a:bodyPr/>
        <a:lstStyle/>
        <a:p>
          <a:endParaRPr lang="x-none"/>
        </a:p>
      </dgm:t>
    </dgm:pt>
    <dgm:pt modelId="{997E45C4-D504-4BFF-B09B-E46031442DD7}">
      <dgm:prSet phldrT="[Text]"/>
      <dgm:spPr/>
      <dgm:t>
        <a:bodyPr/>
        <a:lstStyle/>
        <a:p>
          <a:r>
            <a:rPr lang="x-none" dirty="0"/>
            <a:t>Drugi prihodi </a:t>
          </a:r>
        </a:p>
        <a:p>
          <a:r>
            <a:rPr lang="x-none" dirty="0"/>
            <a:t>43.531.522,00 </a:t>
          </a:r>
        </a:p>
      </dgm:t>
    </dgm:pt>
    <dgm:pt modelId="{56C77883-3EB7-483F-9583-6D9320B33748}" type="parTrans" cxnId="{74772029-0183-49F2-8BB6-45E7C810B32F}">
      <dgm:prSet/>
      <dgm:spPr/>
      <dgm:t>
        <a:bodyPr/>
        <a:lstStyle/>
        <a:p>
          <a:endParaRPr lang="x-none"/>
        </a:p>
      </dgm:t>
    </dgm:pt>
    <dgm:pt modelId="{364D25E7-F9D1-4A2D-8A9C-44F6706362EA}" type="sibTrans" cxnId="{74772029-0183-49F2-8BB6-45E7C810B32F}">
      <dgm:prSet/>
      <dgm:spPr/>
      <dgm:t>
        <a:bodyPr/>
        <a:lstStyle/>
        <a:p>
          <a:endParaRPr lang="x-none"/>
        </a:p>
      </dgm:t>
    </dgm:pt>
    <dgm:pt modelId="{A1B2CE3F-5ED6-43A9-8DB8-B8005700C423}">
      <dgm:prSet phldrT="[Text]"/>
      <dgm:spPr/>
      <dgm:t>
        <a:bodyPr/>
        <a:lstStyle/>
        <a:p>
          <a:r>
            <a:rPr lang="x-none" dirty="0"/>
            <a:t>Primanje od prodaje nefinansijske imovine</a:t>
          </a:r>
        </a:p>
        <a:p>
          <a:r>
            <a:rPr lang="x-none" dirty="0"/>
            <a:t>177.461.027,00</a:t>
          </a:r>
        </a:p>
      </dgm:t>
    </dgm:pt>
    <dgm:pt modelId="{4A4C92A6-D92C-474B-91DC-A76590C668FC}" type="parTrans" cxnId="{EC699C48-3FEA-4BE1-B6D6-55CA3C1CBC8E}">
      <dgm:prSet/>
      <dgm:spPr/>
      <dgm:t>
        <a:bodyPr/>
        <a:lstStyle/>
        <a:p>
          <a:endParaRPr lang="x-none"/>
        </a:p>
      </dgm:t>
    </dgm:pt>
    <dgm:pt modelId="{F9182901-88ED-4E31-9599-5940724B934D}" type="sibTrans" cxnId="{EC699C48-3FEA-4BE1-B6D6-55CA3C1CBC8E}">
      <dgm:prSet/>
      <dgm:spPr/>
      <dgm:t>
        <a:bodyPr/>
        <a:lstStyle/>
        <a:p>
          <a:endParaRPr lang="x-none"/>
        </a:p>
      </dgm:t>
    </dgm:pt>
    <dgm:pt modelId="{A64C42B9-2B58-4546-8C43-6AAF997FEBAC}">
      <dgm:prSet phldrT="[Text]"/>
      <dgm:spPr/>
      <dgm:t>
        <a:bodyPr/>
        <a:lstStyle/>
        <a:p>
          <a:endParaRPr lang="x-none" dirty="0"/>
        </a:p>
      </dgm:t>
    </dgm:pt>
    <dgm:pt modelId="{8E108F2E-3631-4B96-B416-C0D6E4B1DE4A}" type="parTrans" cxnId="{C5B08E42-2E34-4223-B4D0-ED62D074A621}">
      <dgm:prSet/>
      <dgm:spPr/>
      <dgm:t>
        <a:bodyPr/>
        <a:lstStyle/>
        <a:p>
          <a:endParaRPr lang="x-none"/>
        </a:p>
      </dgm:t>
    </dgm:pt>
    <dgm:pt modelId="{D1329AF5-4ACF-4D5F-8975-B67D74AA4B01}" type="sibTrans" cxnId="{C5B08E42-2E34-4223-B4D0-ED62D074A621}">
      <dgm:prSet/>
      <dgm:spPr/>
      <dgm:t>
        <a:bodyPr/>
        <a:lstStyle/>
        <a:p>
          <a:endParaRPr lang="x-none"/>
        </a:p>
      </dgm:t>
    </dgm:pt>
    <dgm:pt modelId="{F75370B4-B886-4ECE-9C1A-3559C3EA4B6F}">
      <dgm:prSet phldrT="[Text]"/>
      <dgm:spPr/>
      <dgm:t>
        <a:bodyPr/>
        <a:lstStyle/>
        <a:p>
          <a:r>
            <a:rPr lang="x-none" dirty="0"/>
            <a:t>Primanja od zaduženja</a:t>
          </a:r>
        </a:p>
        <a:p>
          <a:r>
            <a:rPr lang="x-none" dirty="0"/>
            <a:t>108.169.200,00</a:t>
          </a:r>
        </a:p>
      </dgm:t>
    </dgm:pt>
    <dgm:pt modelId="{16D9E57A-E35A-47A6-BC62-76B3491FED51}" type="parTrans" cxnId="{C147308D-EA15-4FAB-8AD0-14A3F4429A2F}">
      <dgm:prSet/>
      <dgm:spPr/>
      <dgm:t>
        <a:bodyPr/>
        <a:lstStyle/>
        <a:p>
          <a:endParaRPr lang="x-none"/>
        </a:p>
      </dgm:t>
    </dgm:pt>
    <dgm:pt modelId="{B46093B1-B076-478D-BC49-8DA48403D79B}" type="sibTrans" cxnId="{C147308D-EA15-4FAB-8AD0-14A3F4429A2F}">
      <dgm:prSet/>
      <dgm:spPr/>
      <dgm:t>
        <a:bodyPr/>
        <a:lstStyle/>
        <a:p>
          <a:endParaRPr lang="x-none"/>
        </a:p>
      </dgm:t>
    </dgm:pt>
    <dgm:pt modelId="{455B7ECB-C79B-41C9-BAF1-45E12C09B1C3}">
      <dgm:prSet phldrT="[Text]"/>
      <dgm:spPr/>
      <dgm:t>
        <a:bodyPr/>
        <a:lstStyle/>
        <a:p>
          <a:r>
            <a:rPr lang="x-none" dirty="0"/>
            <a:t>Preneta sredstva iz predhodne godine</a:t>
          </a:r>
        </a:p>
        <a:p>
          <a:r>
            <a:rPr lang="x-none" dirty="0"/>
            <a:t>20.975.654,00</a:t>
          </a:r>
        </a:p>
      </dgm:t>
    </dgm:pt>
    <dgm:pt modelId="{148363BD-6000-4300-B58A-901BBC31F339}" type="parTrans" cxnId="{839DE2EC-2FA6-42F3-BB95-D8D57F4F8D47}">
      <dgm:prSet/>
      <dgm:spPr/>
      <dgm:t>
        <a:bodyPr/>
        <a:lstStyle/>
        <a:p>
          <a:endParaRPr lang="en-US"/>
        </a:p>
      </dgm:t>
    </dgm:pt>
    <dgm:pt modelId="{F8312270-AA88-4B09-AB41-9C3463636DFE}" type="sibTrans" cxnId="{839DE2EC-2FA6-42F3-BB95-D8D57F4F8D47}">
      <dgm:prSet/>
      <dgm:spPr/>
      <dgm:t>
        <a:bodyPr/>
        <a:lstStyle/>
        <a:p>
          <a:endParaRPr lang="en-US"/>
        </a:p>
      </dgm:t>
    </dgm:pt>
    <dgm:pt modelId="{71FC123C-D5F4-4BDB-8ACC-4371CF3E51AD}" type="pres">
      <dgm:prSet presAssocID="{E275C91B-EF79-4BB0-9A34-B42BC43BC036}" presName="composite" presStyleCnt="0">
        <dgm:presLayoutVars>
          <dgm:chMax val="1"/>
          <dgm:dir/>
          <dgm:resizeHandles val="exact"/>
        </dgm:presLayoutVars>
      </dgm:prSet>
      <dgm:spPr/>
      <dgm:t>
        <a:bodyPr/>
        <a:lstStyle/>
        <a:p>
          <a:endParaRPr lang="en-US"/>
        </a:p>
      </dgm:t>
    </dgm:pt>
    <dgm:pt modelId="{29FB5735-0E39-4B45-B5D6-888866646622}" type="pres">
      <dgm:prSet presAssocID="{E275C91B-EF79-4BB0-9A34-B42BC43BC036}" presName="radial" presStyleCnt="0">
        <dgm:presLayoutVars>
          <dgm:animLvl val="ctr"/>
        </dgm:presLayoutVars>
      </dgm:prSet>
      <dgm:spPr/>
    </dgm:pt>
    <dgm:pt modelId="{6240F709-AB07-42B9-B8EB-1B2E8746EE72}" type="pres">
      <dgm:prSet presAssocID="{0F7D09EA-D198-4367-BBE2-E9E89FB19D0B}" presName="centerShape" presStyleLbl="vennNode1" presStyleIdx="0" presStyleCnt="7" custLinFactNeighborX="4208" custLinFactNeighborY="-3136"/>
      <dgm:spPr/>
      <dgm:t>
        <a:bodyPr/>
        <a:lstStyle/>
        <a:p>
          <a:endParaRPr lang="en-US"/>
        </a:p>
      </dgm:t>
    </dgm:pt>
    <dgm:pt modelId="{1E48DC28-EBDC-4BE0-9094-D51E4D1A8576}" type="pres">
      <dgm:prSet presAssocID="{75D710BC-0A2E-41BA-9079-C991342DE102}" presName="node" presStyleLbl="vennNode1" presStyleIdx="1" presStyleCnt="7">
        <dgm:presLayoutVars>
          <dgm:bulletEnabled val="1"/>
        </dgm:presLayoutVars>
      </dgm:prSet>
      <dgm:spPr/>
      <dgm:t>
        <a:bodyPr/>
        <a:lstStyle/>
        <a:p>
          <a:endParaRPr lang="en-US"/>
        </a:p>
      </dgm:t>
    </dgm:pt>
    <dgm:pt modelId="{EB89CB60-213E-431F-B611-84321B4647B1}" type="pres">
      <dgm:prSet presAssocID="{5BAC4697-C10A-479C-A467-68E8955B6DA2}" presName="node" presStyleLbl="vennNode1" presStyleIdx="2" presStyleCnt="7">
        <dgm:presLayoutVars>
          <dgm:bulletEnabled val="1"/>
        </dgm:presLayoutVars>
      </dgm:prSet>
      <dgm:spPr/>
      <dgm:t>
        <a:bodyPr/>
        <a:lstStyle/>
        <a:p>
          <a:endParaRPr lang="en-US"/>
        </a:p>
      </dgm:t>
    </dgm:pt>
    <dgm:pt modelId="{5E756D5E-9AFF-4693-AE03-CDC062CA5968}" type="pres">
      <dgm:prSet presAssocID="{997E45C4-D504-4BFF-B09B-E46031442DD7}" presName="node" presStyleLbl="vennNode1" presStyleIdx="3" presStyleCnt="7" custRadScaleRad="100823" custRadScaleInc="3537">
        <dgm:presLayoutVars>
          <dgm:bulletEnabled val="1"/>
        </dgm:presLayoutVars>
      </dgm:prSet>
      <dgm:spPr/>
      <dgm:t>
        <a:bodyPr/>
        <a:lstStyle/>
        <a:p>
          <a:endParaRPr lang="en-US"/>
        </a:p>
      </dgm:t>
    </dgm:pt>
    <dgm:pt modelId="{6E2D8596-3A8B-4B87-841E-D772DEAFF40C}" type="pres">
      <dgm:prSet presAssocID="{A1B2CE3F-5ED6-43A9-8DB8-B8005700C423}" presName="node" presStyleLbl="vennNode1" presStyleIdx="4" presStyleCnt="7">
        <dgm:presLayoutVars>
          <dgm:bulletEnabled val="1"/>
        </dgm:presLayoutVars>
      </dgm:prSet>
      <dgm:spPr/>
      <dgm:t>
        <a:bodyPr/>
        <a:lstStyle/>
        <a:p>
          <a:endParaRPr lang="en-US"/>
        </a:p>
      </dgm:t>
    </dgm:pt>
    <dgm:pt modelId="{D87C8F6A-22E8-4CA1-A551-C282CE3CC8A2}" type="pres">
      <dgm:prSet presAssocID="{F75370B4-B886-4ECE-9C1A-3559C3EA4B6F}" presName="node" presStyleLbl="vennNode1" presStyleIdx="5" presStyleCnt="7" custRadScaleRad="102268" custRadScaleInc="-414">
        <dgm:presLayoutVars>
          <dgm:bulletEnabled val="1"/>
        </dgm:presLayoutVars>
      </dgm:prSet>
      <dgm:spPr/>
      <dgm:t>
        <a:bodyPr/>
        <a:lstStyle/>
        <a:p>
          <a:endParaRPr lang="en-US"/>
        </a:p>
      </dgm:t>
    </dgm:pt>
    <dgm:pt modelId="{98873ED6-4C8B-48E3-B5A5-5DBA5C00143C}" type="pres">
      <dgm:prSet presAssocID="{455B7ECB-C79B-41C9-BAF1-45E12C09B1C3}" presName="node" presStyleLbl="vennNode1" presStyleIdx="6" presStyleCnt="7">
        <dgm:presLayoutVars>
          <dgm:bulletEnabled val="1"/>
        </dgm:presLayoutVars>
      </dgm:prSet>
      <dgm:spPr/>
      <dgm:t>
        <a:bodyPr/>
        <a:lstStyle/>
        <a:p>
          <a:endParaRPr lang="en-US"/>
        </a:p>
      </dgm:t>
    </dgm:pt>
  </dgm:ptLst>
  <dgm:cxnLst>
    <dgm:cxn modelId="{5622F9BE-B9B1-424B-AED7-DE53710D4493}" type="presOf" srcId="{5BAC4697-C10A-479C-A467-68E8955B6DA2}" destId="{EB89CB60-213E-431F-B611-84321B4647B1}" srcOrd="0" destOrd="0" presId="urn:microsoft.com/office/officeart/2005/8/layout/radial3"/>
    <dgm:cxn modelId="{299752E8-6F36-47B8-9731-41582F32125F}" srcId="{E275C91B-EF79-4BB0-9A34-B42BC43BC036}" destId="{0F7D09EA-D198-4367-BBE2-E9E89FB19D0B}" srcOrd="0" destOrd="0" parTransId="{4BE6F344-8CBC-431D-9083-6F83F47F9612}" sibTransId="{B408B735-932D-47E2-9813-DC4B25ABB9F2}"/>
    <dgm:cxn modelId="{48784A77-CAD8-4E0D-8F0A-18876071C06D}" type="presOf" srcId="{A1B2CE3F-5ED6-43A9-8DB8-B8005700C423}" destId="{6E2D8596-3A8B-4B87-841E-D772DEAFF40C}" srcOrd="0" destOrd="0" presId="urn:microsoft.com/office/officeart/2005/8/layout/radial3"/>
    <dgm:cxn modelId="{09F99E80-0FAE-4766-AF9F-1FC4997AA7B0}" type="presOf" srcId="{455B7ECB-C79B-41C9-BAF1-45E12C09B1C3}" destId="{98873ED6-4C8B-48E3-B5A5-5DBA5C00143C}" srcOrd="0" destOrd="0" presId="urn:microsoft.com/office/officeart/2005/8/layout/radial3"/>
    <dgm:cxn modelId="{839DE2EC-2FA6-42F3-BB95-D8D57F4F8D47}" srcId="{0F7D09EA-D198-4367-BBE2-E9E89FB19D0B}" destId="{455B7ECB-C79B-41C9-BAF1-45E12C09B1C3}" srcOrd="5" destOrd="0" parTransId="{148363BD-6000-4300-B58A-901BBC31F339}" sibTransId="{F8312270-AA88-4B09-AB41-9C3463636DFE}"/>
    <dgm:cxn modelId="{EC699C48-3FEA-4BE1-B6D6-55CA3C1CBC8E}" srcId="{0F7D09EA-D198-4367-BBE2-E9E89FB19D0B}" destId="{A1B2CE3F-5ED6-43A9-8DB8-B8005700C423}" srcOrd="3" destOrd="0" parTransId="{4A4C92A6-D92C-474B-91DC-A76590C668FC}" sibTransId="{F9182901-88ED-4E31-9599-5940724B934D}"/>
    <dgm:cxn modelId="{6702B8FC-1CC6-4924-9B32-37D32A7C1B36}" type="presOf" srcId="{F75370B4-B886-4ECE-9C1A-3559C3EA4B6F}" destId="{D87C8F6A-22E8-4CA1-A551-C282CE3CC8A2}" srcOrd="0" destOrd="0" presId="urn:microsoft.com/office/officeart/2005/8/layout/radial3"/>
    <dgm:cxn modelId="{C5B08E42-2E34-4223-B4D0-ED62D074A621}" srcId="{E275C91B-EF79-4BB0-9A34-B42BC43BC036}" destId="{A64C42B9-2B58-4546-8C43-6AAF997FEBAC}" srcOrd="1" destOrd="0" parTransId="{8E108F2E-3631-4B96-B416-C0D6E4B1DE4A}" sibTransId="{D1329AF5-4ACF-4D5F-8975-B67D74AA4B01}"/>
    <dgm:cxn modelId="{A39DD0D9-EC6D-4656-8305-7A9587587AA1}" type="presOf" srcId="{75D710BC-0A2E-41BA-9079-C991342DE102}" destId="{1E48DC28-EBDC-4BE0-9094-D51E4D1A8576}" srcOrd="0" destOrd="0" presId="urn:microsoft.com/office/officeart/2005/8/layout/radial3"/>
    <dgm:cxn modelId="{B47BE4BD-5859-40B5-A983-70A3BEC23E74}" srcId="{0F7D09EA-D198-4367-BBE2-E9E89FB19D0B}" destId="{75D710BC-0A2E-41BA-9079-C991342DE102}" srcOrd="0" destOrd="0" parTransId="{A1EF8517-756C-4035-AED8-DFDACA2765BB}" sibTransId="{D33E1982-4B10-4D9D-9F31-E004FD7FDC97}"/>
    <dgm:cxn modelId="{C147308D-EA15-4FAB-8AD0-14A3F4429A2F}" srcId="{0F7D09EA-D198-4367-BBE2-E9E89FB19D0B}" destId="{F75370B4-B886-4ECE-9C1A-3559C3EA4B6F}" srcOrd="4" destOrd="0" parTransId="{16D9E57A-E35A-47A6-BC62-76B3491FED51}" sibTransId="{B46093B1-B076-478D-BC49-8DA48403D79B}"/>
    <dgm:cxn modelId="{8CEAD3D1-8349-4BAD-BA4B-011A5ED9BD45}" type="presOf" srcId="{E275C91B-EF79-4BB0-9A34-B42BC43BC036}" destId="{71FC123C-D5F4-4BDB-8ACC-4371CF3E51AD}" srcOrd="0" destOrd="0" presId="urn:microsoft.com/office/officeart/2005/8/layout/radial3"/>
    <dgm:cxn modelId="{91FA3EBC-8D24-45C3-BB0C-1FD75931D9D9}" srcId="{0F7D09EA-D198-4367-BBE2-E9E89FB19D0B}" destId="{5BAC4697-C10A-479C-A467-68E8955B6DA2}" srcOrd="1" destOrd="0" parTransId="{363200AF-4036-41BE-A7D8-8725390E1446}" sibTransId="{9D8213F2-CF8E-417D-B5EA-E15D8CF820F6}"/>
    <dgm:cxn modelId="{43E348C7-2EFC-44D2-8E09-073E590CE047}" type="presOf" srcId="{997E45C4-D504-4BFF-B09B-E46031442DD7}" destId="{5E756D5E-9AFF-4693-AE03-CDC062CA5968}" srcOrd="0" destOrd="0" presId="urn:microsoft.com/office/officeart/2005/8/layout/radial3"/>
    <dgm:cxn modelId="{9DF30F36-4996-4378-AF11-66DD391F3194}" type="presOf" srcId="{0F7D09EA-D198-4367-BBE2-E9E89FB19D0B}" destId="{6240F709-AB07-42B9-B8EB-1B2E8746EE72}" srcOrd="0" destOrd="0" presId="urn:microsoft.com/office/officeart/2005/8/layout/radial3"/>
    <dgm:cxn modelId="{74772029-0183-49F2-8BB6-45E7C810B32F}" srcId="{0F7D09EA-D198-4367-BBE2-E9E89FB19D0B}" destId="{997E45C4-D504-4BFF-B09B-E46031442DD7}" srcOrd="2" destOrd="0" parTransId="{56C77883-3EB7-483F-9583-6D9320B33748}" sibTransId="{364D25E7-F9D1-4A2D-8A9C-44F6706362EA}"/>
    <dgm:cxn modelId="{6F72265F-3C9E-408F-9ABA-4A14F7E02915}" type="presParOf" srcId="{71FC123C-D5F4-4BDB-8ACC-4371CF3E51AD}" destId="{29FB5735-0E39-4B45-B5D6-888866646622}" srcOrd="0" destOrd="0" presId="urn:microsoft.com/office/officeart/2005/8/layout/radial3"/>
    <dgm:cxn modelId="{853C835F-E9C3-4EF2-8B83-C67F5C1898C1}" type="presParOf" srcId="{29FB5735-0E39-4B45-B5D6-888866646622}" destId="{6240F709-AB07-42B9-B8EB-1B2E8746EE72}" srcOrd="0" destOrd="0" presId="urn:microsoft.com/office/officeart/2005/8/layout/radial3"/>
    <dgm:cxn modelId="{00E36334-7CE1-440E-B606-438536B5D17B}" type="presParOf" srcId="{29FB5735-0E39-4B45-B5D6-888866646622}" destId="{1E48DC28-EBDC-4BE0-9094-D51E4D1A8576}" srcOrd="1" destOrd="0" presId="urn:microsoft.com/office/officeart/2005/8/layout/radial3"/>
    <dgm:cxn modelId="{D66AF488-82A3-4479-B426-C6518DFA686E}" type="presParOf" srcId="{29FB5735-0E39-4B45-B5D6-888866646622}" destId="{EB89CB60-213E-431F-B611-84321B4647B1}" srcOrd="2" destOrd="0" presId="urn:microsoft.com/office/officeart/2005/8/layout/radial3"/>
    <dgm:cxn modelId="{718A1636-F86D-4873-98DC-DF0274B4AC78}" type="presParOf" srcId="{29FB5735-0E39-4B45-B5D6-888866646622}" destId="{5E756D5E-9AFF-4693-AE03-CDC062CA5968}" srcOrd="3" destOrd="0" presId="urn:microsoft.com/office/officeart/2005/8/layout/radial3"/>
    <dgm:cxn modelId="{4483379F-6C39-4E96-ADE9-7D70A0B1CEE6}" type="presParOf" srcId="{29FB5735-0E39-4B45-B5D6-888866646622}" destId="{6E2D8596-3A8B-4B87-841E-D772DEAFF40C}" srcOrd="4" destOrd="0" presId="urn:microsoft.com/office/officeart/2005/8/layout/radial3"/>
    <dgm:cxn modelId="{DE2B0016-641B-4841-8161-5860908B0C62}" type="presParOf" srcId="{29FB5735-0E39-4B45-B5D6-888866646622}" destId="{D87C8F6A-22E8-4CA1-A551-C282CE3CC8A2}" srcOrd="5" destOrd="0" presId="urn:microsoft.com/office/officeart/2005/8/layout/radial3"/>
    <dgm:cxn modelId="{C6FB99A1-42ED-40D2-85BE-408ECDB01C12}" type="presParOf" srcId="{29FB5735-0E39-4B45-B5D6-888866646622}" destId="{98873ED6-4C8B-48E3-B5A5-5DBA5C00143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dgm:spPr/>
      <dgm:t>
        <a:bodyPr/>
        <a:lstStyle/>
        <a:p>
          <a:r>
            <a:rPr lang="x-none" b="1" dirty="0" smtClean="0"/>
            <a:t>Rashodi za zaposlene</a:t>
          </a:r>
          <a:endParaRPr lang="en-US" b="1" dirty="0"/>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7030A0"/>
        </a:solidFill>
      </dgm:spPr>
      <dgm:t>
        <a:bodyPr/>
        <a:lstStyle/>
        <a:p>
          <a:r>
            <a:rPr lang="x-none" sz="1400" b="1" noProof="0" dirty="0" smtClean="0"/>
            <a:t>Rashodi za zaposlene </a:t>
          </a:r>
          <a:r>
            <a:rPr lang="x-none" sz="1400" noProof="0" dirty="0" smtClean="0"/>
            <a:t>predstavljaju sve troškove za zaposlene, kako u upravi tako i kod budžetskih korisnika </a:t>
          </a:r>
          <a:endParaRPr lang="x-none" sz="1400" noProof="0" dirty="0"/>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dgm:spPr/>
      <dgm:t>
        <a:bodyPr/>
        <a:lstStyle/>
        <a:p>
          <a:r>
            <a:rPr lang="x-none" b="1" dirty="0" smtClean="0"/>
            <a:t>Korišćenje</a:t>
          </a:r>
          <a:br>
            <a:rPr lang="x-none" b="1" dirty="0" smtClean="0"/>
          </a:br>
          <a:r>
            <a:rPr lang="x-none" b="1" dirty="0" smtClean="0"/>
            <a:t>roba i usluga </a:t>
          </a:r>
          <a:endParaRPr lang="en-US" dirty="0"/>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rgbClr val="00B050"/>
        </a:solidFill>
      </dgm:spPr>
      <dgm:t>
        <a:bodyPr/>
        <a:lstStyle/>
        <a:p>
          <a:pPr algn="just"/>
          <a:r>
            <a:rPr lang="x-none" sz="1400" b="1" noProof="0" dirty="0" smtClean="0"/>
            <a:t>Korišćenje roba i usluga </a:t>
          </a:r>
          <a:r>
            <a:rPr lang="x-none" sz="1400" b="0" noProof="0" dirty="0" smtClean="0"/>
            <a:t>obuhvataju stalne troškove, putne troškove, usluge po ugovoru, specijalizovane usluge, troškove materijala i tekuće popravke i održavanje.</a:t>
          </a:r>
          <a:endParaRPr lang="x-none" sz="1400" b="0" noProof="0" dirty="0"/>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dgm:spPr/>
      <dgm:t>
        <a:bodyPr/>
        <a:lstStyle/>
        <a:p>
          <a:r>
            <a:rPr lang="x-none" b="1" dirty="0" smtClean="0"/>
            <a:t>Dotacije i transferi</a:t>
          </a:r>
          <a:endParaRPr lang="en-US" b="1" dirty="0"/>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0070C0"/>
        </a:solidFill>
      </dgm:spPr>
      <dgm:t>
        <a:bodyPr/>
        <a:lstStyle/>
        <a:p>
          <a:pPr algn="just"/>
          <a:r>
            <a:rPr lang="x-none" sz="1400" b="1" noProof="0" dirty="0" smtClean="0"/>
            <a:t>Dotacije i transferi </a:t>
          </a:r>
          <a:r>
            <a:rPr lang="x-none" sz="1400" noProof="0" dirty="0" smtClean="0"/>
            <a:t>su troškovi koje lokalna samouprava ima za isplatu institucijama koje su u primarnoj nadležnosti centralnog/pokrajinskog nivoa kao što su škole, centar za socijalni rad, dom zdravlja.</a:t>
          </a:r>
          <a:endParaRPr lang="x-none" sz="1400" noProof="0" dirty="0"/>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dgm:spPr/>
      <dgm:t>
        <a:bodyPr/>
        <a:lstStyle/>
        <a:p>
          <a:r>
            <a:rPr lang="x-none" b="1" dirty="0" smtClean="0"/>
            <a:t>Ostali rashodi</a:t>
          </a:r>
          <a:endParaRPr lang="en-US" b="1" dirty="0"/>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chemeClr val="accent6">
            <a:lumMod val="60000"/>
            <a:lumOff val="40000"/>
          </a:schemeClr>
        </a:solidFill>
      </dgm:spPr>
      <dgm:t>
        <a:bodyPr/>
        <a:lstStyle/>
        <a:p>
          <a:pPr algn="just"/>
          <a:r>
            <a:rPr lang="x-none" sz="1400" b="1" noProof="0" dirty="0" smtClean="0"/>
            <a:t>Ostali rashodi </a:t>
          </a:r>
          <a:r>
            <a:rPr lang="x-none" sz="1400" b="0" noProof="0" dirty="0" smtClean="0"/>
            <a:t>obuhvataju dotacije nevladinim organizacijama, poreze, takse, novčane kazne. </a:t>
          </a:r>
          <a:endParaRPr lang="x-none" sz="1400" b="0" noProof="0" dirty="0"/>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r>
            <a:rPr lang="x-none" b="1" dirty="0" smtClean="0"/>
            <a:t>Sibvencije</a:t>
          </a:r>
          <a:endParaRPr lang="en-US" b="1" dirty="0"/>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5">
            <a:lumMod val="60000"/>
            <a:lumOff val="40000"/>
          </a:schemeClr>
        </a:solidFill>
      </dgm:spPr>
      <dgm:t>
        <a:bodyPr/>
        <a:lstStyle/>
        <a:p>
          <a:pPr algn="just"/>
          <a:r>
            <a:rPr lang="vi-VN" sz="1400" b="1" dirty="0" smtClean="0">
              <a:latin typeface="Calibri" pitchFamily="34" charset="0"/>
              <a:cs typeface="Calibri" pitchFamily="34" charset="0"/>
            </a:rPr>
            <a:t>Subvencije </a:t>
          </a:r>
          <a:r>
            <a:rPr lang="vi-VN" sz="1400" b="0" dirty="0" smtClean="0">
              <a:latin typeface="Calibri" pitchFamily="34" charset="0"/>
              <a:cs typeface="Calibri" pitchFamily="34" charset="0"/>
            </a:rPr>
            <a:t>se odobravaju za funkcionisanje međumesnog prevoza i  poljoprivrednim proizvođačima.</a:t>
          </a:r>
          <a:endParaRPr lang="en-US" sz="1400" b="0" dirty="0">
            <a:latin typeface="Calibri" pitchFamily="34" charset="0"/>
            <a:cs typeface="Calibri" pitchFamily="34" charset="0"/>
          </a:endParaRPr>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dgm:spPr/>
      <dgm:t>
        <a:bodyPr/>
        <a:lstStyle/>
        <a:p>
          <a:r>
            <a:rPr lang="x-none" b="1" dirty="0" smtClean="0"/>
            <a:t>Socijalna</a:t>
          </a:r>
          <a:br>
            <a:rPr lang="x-none" b="1" dirty="0" smtClean="0"/>
          </a:br>
          <a:r>
            <a:rPr lang="x-none" b="1" dirty="0" smtClean="0"/>
            <a:t>zaštita</a:t>
          </a:r>
          <a:endParaRPr lang="en-US" b="1" dirty="0"/>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2">
            <a:lumMod val="60000"/>
            <a:lumOff val="40000"/>
          </a:schemeClr>
        </a:solidFill>
      </dgm:spPr>
      <dgm:t>
        <a:bodyPr/>
        <a:lstStyle/>
        <a:p>
          <a:pPr algn="just"/>
          <a:r>
            <a:rPr lang="vi-VN" sz="1400" b="1" dirty="0" smtClean="0">
              <a:latin typeface="Calibri" pitchFamily="34" charset="0"/>
              <a:cs typeface="Calibri" pitchFamily="34" charset="0"/>
            </a:rPr>
            <a:t>Socijalna zaštita </a:t>
          </a:r>
          <a:r>
            <a:rPr lang="vi-VN" sz="1400" b="0" dirty="0" smtClean="0">
              <a:latin typeface="Calibri" pitchFamily="34" charset="0"/>
              <a:cs typeface="Calibri" pitchFamily="34" charset="0"/>
            </a:rPr>
            <a:t>obuhvata sve troškove isplate socijalne pomoći za različite kategorije građana.  </a:t>
          </a:r>
          <a:endParaRPr lang="en-US" sz="1400" b="0" dirty="0">
            <a:latin typeface="Calibri" pitchFamily="34" charset="0"/>
            <a:cs typeface="Calibri" pitchFamily="34" charset="0"/>
          </a:endParaRPr>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48096665-F98A-4372-9642-AA104F5D458A}">
      <dgm:prSet phldrT="[Text]"/>
      <dgm:spPr/>
      <dgm:t>
        <a:bodyPr/>
        <a:lstStyle/>
        <a:p>
          <a:r>
            <a:rPr lang="x-none" b="1" dirty="0" smtClean="0"/>
            <a:t>Budžetska rezerva</a:t>
          </a:r>
          <a:endParaRPr lang="en-US" b="1" dirty="0"/>
        </a:p>
      </dgm:t>
    </dgm:pt>
    <dgm:pt modelId="{AFDDD8A6-A5D8-4980-A3AD-3612739BB0D6}" type="parTrans" cxnId="{FF60118A-5412-436E-B845-69CD79E57C83}">
      <dgm:prSet/>
      <dgm:spPr/>
      <dgm:t>
        <a:bodyPr/>
        <a:lstStyle/>
        <a:p>
          <a:endParaRPr lang="en-US"/>
        </a:p>
      </dgm:t>
    </dgm:pt>
    <dgm:pt modelId="{5FC22904-D7CC-4648-88EC-995516A10DB1}" type="sibTrans" cxnId="{FF60118A-5412-436E-B845-69CD79E57C83}">
      <dgm:prSet/>
      <dgm:spPr/>
      <dgm:t>
        <a:bodyPr/>
        <a:lstStyle/>
        <a:p>
          <a:endParaRPr lang="en-US"/>
        </a:p>
      </dgm:t>
    </dgm:pt>
    <dgm:pt modelId="{97F877CB-9B8D-43D2-81EC-7EBF25320968}">
      <dgm:prSet phldrT="[Text]" custT="1"/>
      <dgm:spPr>
        <a:solidFill>
          <a:schemeClr val="accent4">
            <a:lumMod val="40000"/>
            <a:lumOff val="60000"/>
          </a:schemeClr>
        </a:solidFill>
      </dgm:spPr>
      <dgm:t>
        <a:bodyPr/>
        <a:lstStyle/>
        <a:p>
          <a:pPr algn="just"/>
          <a:r>
            <a:rPr lang="x-none" sz="1400" b="1" noProof="0" dirty="0" smtClean="0">
              <a:latin typeface="Calibri" pitchFamily="34" charset="0"/>
              <a:cs typeface="Calibri" pitchFamily="34" charset="0"/>
            </a:rPr>
            <a:t>Budžetska rezerva </a:t>
          </a:r>
          <a:r>
            <a:rPr lang="x-none" sz="1400" b="0" noProof="0" dirty="0" smtClean="0">
              <a:latin typeface="Calibri" pitchFamily="34" charset="0"/>
              <a:cs typeface="Calibri" pitchFamily="34" charset="0"/>
            </a:rPr>
            <a:t>predstavlja novac koji se koristi za neplanirane ili nedovoljno planirane svrhe, kao i u slučaju vanrednih okolnosti</a:t>
          </a:r>
          <a:r>
            <a:rPr lang="en-US" sz="1400" b="0" dirty="0" smtClean="0">
              <a:latin typeface="Calibri" pitchFamily="34" charset="0"/>
              <a:cs typeface="Calibri" pitchFamily="34" charset="0"/>
            </a:rPr>
            <a:t>. </a:t>
          </a:r>
          <a:endParaRPr lang="en-US" sz="1400" b="0" dirty="0">
            <a:latin typeface="Calibri" pitchFamily="34" charset="0"/>
            <a:cs typeface="Calibri" pitchFamily="34" charset="0"/>
          </a:endParaRPr>
        </a:p>
      </dgm:t>
    </dgm:pt>
    <dgm:pt modelId="{B1A118C8-65C5-4505-9861-C15DF46DDE40}" type="parTrans" cxnId="{C2060C01-AE6C-49A2-9E7C-10136D57EE22}">
      <dgm:prSet/>
      <dgm:spPr/>
      <dgm:t>
        <a:bodyPr/>
        <a:lstStyle/>
        <a:p>
          <a:endParaRPr lang="en-US"/>
        </a:p>
      </dgm:t>
    </dgm:pt>
    <dgm:pt modelId="{85A9A230-CB7F-4D0E-AEAE-CC533D1E4637}" type="sibTrans" cxnId="{C2060C01-AE6C-49A2-9E7C-10136D57EE22}">
      <dgm:prSet/>
      <dgm:spPr/>
      <dgm:t>
        <a:bodyPr/>
        <a:lstStyle/>
        <a:p>
          <a:endParaRPr lang="en-US"/>
        </a:p>
      </dgm:t>
    </dgm:pt>
    <dgm:pt modelId="{1BF4645B-0E25-4982-8755-C468FC62C39C}">
      <dgm:prSet phldrT="[Text]"/>
      <dgm:spPr/>
      <dgm:t>
        <a:bodyPr/>
        <a:lstStyle/>
        <a:p>
          <a:r>
            <a:rPr lang="x-none" b="1" dirty="0" smtClean="0"/>
            <a:t>Kapitalni</a:t>
          </a:r>
          <a:br>
            <a:rPr lang="x-none" b="1" dirty="0" smtClean="0"/>
          </a:br>
          <a:r>
            <a:rPr lang="x-none" b="1" dirty="0" smtClean="0"/>
            <a:t>izdaci</a:t>
          </a:r>
          <a:endParaRPr lang="en-US" b="1" dirty="0"/>
        </a:p>
      </dgm:t>
    </dgm:pt>
    <dgm:pt modelId="{C1391573-84AC-4A5F-9872-896027FCD9E0}" type="parTrans" cxnId="{0B3FDED6-0041-4BD1-9A6E-DBDB5E3BB9B4}">
      <dgm:prSet/>
      <dgm:spPr/>
      <dgm:t>
        <a:bodyPr/>
        <a:lstStyle/>
        <a:p>
          <a:endParaRPr lang="en-US"/>
        </a:p>
      </dgm:t>
    </dgm:pt>
    <dgm:pt modelId="{EAAC9105-FD12-40C6-84F5-2CAFAE74C666}" type="sibTrans" cxnId="{0B3FDED6-0041-4BD1-9A6E-DBDB5E3BB9B4}">
      <dgm:prSet/>
      <dgm:spPr/>
      <dgm:t>
        <a:bodyPr/>
        <a:lstStyle/>
        <a:p>
          <a:endParaRPr lang="en-US"/>
        </a:p>
      </dgm:t>
    </dgm:pt>
    <dgm:pt modelId="{423C6F79-8640-4D5E-8F7E-2B463BCF528C}">
      <dgm:prSet phldrT="[Text]" custT="1"/>
      <dgm:spPr>
        <a:solidFill>
          <a:schemeClr val="accent1">
            <a:lumMod val="60000"/>
            <a:lumOff val="40000"/>
          </a:schemeClr>
        </a:solidFill>
      </dgm:spPr>
      <dgm:t>
        <a:bodyPr/>
        <a:lstStyle/>
        <a:p>
          <a:pPr algn="just"/>
          <a:r>
            <a:rPr lang="x-none" sz="1400" b="1" noProof="0" dirty="0" smtClean="0">
              <a:latin typeface="+mn-lt"/>
            </a:rPr>
            <a:t>Kapitalni izdaci </a:t>
          </a:r>
          <a:r>
            <a:rPr lang="x-none" sz="1400" b="0" noProof="0" dirty="0" smtClean="0">
              <a:latin typeface="+mn-lt"/>
            </a:rPr>
            <a:t>su troškovi za izgradnju novih, ili investiciono održavanje postojećih objekata, nabavku opreme, mašina zemljišta i slično. </a:t>
          </a:r>
          <a:endParaRPr lang="x-none" sz="1400" b="0" noProof="0" dirty="0">
            <a:latin typeface="+mn-lt"/>
          </a:endParaRPr>
        </a:p>
      </dgm:t>
    </dgm:pt>
    <dgm:pt modelId="{491E2BD3-8551-49F0-919A-AB73427DE405}" type="parTrans" cxnId="{D51F2C8A-AB76-4B34-9AF8-3FA9A4DB4238}">
      <dgm:prSet/>
      <dgm:spPr/>
      <dgm:t>
        <a:bodyPr/>
        <a:lstStyle/>
        <a:p>
          <a:endParaRPr lang="en-US"/>
        </a:p>
      </dgm:t>
    </dgm:pt>
    <dgm:pt modelId="{BC9BB851-E04E-4BC3-8DA9-DF824BEE6D0D}" type="sibTrans" cxnId="{D51F2C8A-AB76-4B34-9AF8-3FA9A4DB4238}">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t>
        <a:bodyPr/>
        <a:lstStyle/>
        <a:p>
          <a:endParaRPr lang="en-GB"/>
        </a:p>
      </dgm:t>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8">
        <dgm:presLayoutVars>
          <dgm:chMax val="1"/>
          <dgm:bulletEnabled val="1"/>
        </dgm:presLayoutVars>
      </dgm:prSet>
      <dgm:spPr/>
      <dgm:t>
        <a:bodyPr/>
        <a:lstStyle/>
        <a:p>
          <a:endParaRPr lang="en-GB"/>
        </a:p>
      </dgm:t>
    </dgm:pt>
    <dgm:pt modelId="{02385D1D-92EB-445D-B736-940004751C79}" type="pres">
      <dgm:prSet presAssocID="{0C844461-76DE-4FEA-A87D-23440AD6FC2E}" presName="bracket" presStyleLbl="parChTrans1D1" presStyleIdx="0" presStyleCnt="8"/>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8">
        <dgm:presLayoutVars>
          <dgm:bulletEnabled val="1"/>
        </dgm:presLayoutVars>
      </dgm:prSet>
      <dgm:spPr/>
      <dgm:t>
        <a:bodyPr/>
        <a:lstStyle/>
        <a:p>
          <a:endParaRPr lang="en-GB"/>
        </a:p>
      </dgm:t>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8">
        <dgm:presLayoutVars>
          <dgm:chMax val="1"/>
          <dgm:bulletEnabled val="1"/>
        </dgm:presLayoutVars>
      </dgm:prSet>
      <dgm:spPr/>
      <dgm:t>
        <a:bodyPr/>
        <a:lstStyle/>
        <a:p>
          <a:endParaRPr lang="en-GB"/>
        </a:p>
      </dgm:t>
    </dgm:pt>
    <dgm:pt modelId="{0E930D30-96BC-4D43-B65A-EE88C46DBE48}" type="pres">
      <dgm:prSet presAssocID="{E1B79EE1-1157-4302-AB0B-8FEDC81165FD}" presName="bracket" presStyleLbl="parChTrans1D1" presStyleIdx="1" presStyleCnt="8"/>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8">
        <dgm:presLayoutVars>
          <dgm:bulletEnabled val="1"/>
        </dgm:presLayoutVars>
      </dgm:prSet>
      <dgm:spPr/>
      <dgm:t>
        <a:bodyPr/>
        <a:lstStyle/>
        <a:p>
          <a:endParaRPr lang="en-GB"/>
        </a:p>
      </dgm:t>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8">
        <dgm:presLayoutVars>
          <dgm:chMax val="1"/>
          <dgm:bulletEnabled val="1"/>
        </dgm:presLayoutVars>
      </dgm:prSet>
      <dgm:spPr/>
      <dgm:t>
        <a:bodyPr/>
        <a:lstStyle/>
        <a:p>
          <a:endParaRPr lang="en-GB"/>
        </a:p>
      </dgm:t>
    </dgm:pt>
    <dgm:pt modelId="{14D1633C-A097-4A5A-8269-B04E98857E56}" type="pres">
      <dgm:prSet presAssocID="{E055884F-7426-4921-A0E5-9CA56A76B49A}" presName="bracket" presStyleLbl="parChTrans1D1" presStyleIdx="2" presStyleCnt="8"/>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8">
        <dgm:presLayoutVars>
          <dgm:bulletEnabled val="1"/>
        </dgm:presLayoutVars>
      </dgm:prSet>
      <dgm:spPr/>
      <dgm:t>
        <a:bodyPr/>
        <a:lstStyle/>
        <a:p>
          <a:endParaRPr lang="en-GB"/>
        </a:p>
      </dgm:t>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8">
        <dgm:presLayoutVars>
          <dgm:chMax val="1"/>
          <dgm:bulletEnabled val="1"/>
        </dgm:presLayoutVars>
      </dgm:prSet>
      <dgm:spPr/>
      <dgm:t>
        <a:bodyPr/>
        <a:lstStyle/>
        <a:p>
          <a:endParaRPr lang="en-GB"/>
        </a:p>
      </dgm:t>
    </dgm:pt>
    <dgm:pt modelId="{435AB433-2559-485A-A03D-C32F36288071}" type="pres">
      <dgm:prSet presAssocID="{28888755-727E-436B-B2F2-DA7896544A65}" presName="bracket" presStyleLbl="parChTrans1D1" presStyleIdx="3" presStyleCnt="8"/>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8">
        <dgm:presLayoutVars>
          <dgm:bulletEnabled val="1"/>
        </dgm:presLayoutVars>
      </dgm:prSet>
      <dgm:spPr/>
      <dgm:t>
        <a:bodyPr/>
        <a:lstStyle/>
        <a:p>
          <a:endParaRPr lang="en-GB"/>
        </a:p>
      </dgm:t>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8">
        <dgm:presLayoutVars>
          <dgm:chMax val="1"/>
          <dgm:bulletEnabled val="1"/>
        </dgm:presLayoutVars>
      </dgm:prSet>
      <dgm:spPr/>
      <dgm:t>
        <a:bodyPr/>
        <a:lstStyle/>
        <a:p>
          <a:endParaRPr lang="en-GB"/>
        </a:p>
      </dgm:t>
    </dgm:pt>
    <dgm:pt modelId="{6497CA82-45EE-4BD1-AEB4-CC3961FBFB74}" type="pres">
      <dgm:prSet presAssocID="{26EF48C7-6381-4355-B03F-DD441AE957C7}" presName="bracket" presStyleLbl="parChTrans1D1" presStyleIdx="4" presStyleCnt="8"/>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8">
        <dgm:presLayoutVars>
          <dgm:bulletEnabled val="1"/>
        </dgm:presLayoutVars>
      </dgm:prSet>
      <dgm:spPr/>
      <dgm:t>
        <a:bodyPr/>
        <a:lstStyle/>
        <a:p>
          <a:endParaRPr lang="en-GB"/>
        </a:p>
      </dgm:t>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8">
        <dgm:presLayoutVars>
          <dgm:chMax val="1"/>
          <dgm:bulletEnabled val="1"/>
        </dgm:presLayoutVars>
      </dgm:prSet>
      <dgm:spPr/>
      <dgm:t>
        <a:bodyPr/>
        <a:lstStyle/>
        <a:p>
          <a:endParaRPr lang="en-GB"/>
        </a:p>
      </dgm:t>
    </dgm:pt>
    <dgm:pt modelId="{7845F59F-6101-48DE-ABCC-EC5351843F5B}" type="pres">
      <dgm:prSet presAssocID="{E1AD8724-28DC-48C5-B75E-B0D1F33E6279}" presName="bracket" presStyleLbl="parChTrans1D1" presStyleIdx="5" presStyleCnt="8"/>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8">
        <dgm:presLayoutVars>
          <dgm:bulletEnabled val="1"/>
        </dgm:presLayoutVars>
      </dgm:prSet>
      <dgm:spPr/>
      <dgm:t>
        <a:bodyPr/>
        <a:lstStyle/>
        <a:p>
          <a:endParaRPr lang="en-GB"/>
        </a:p>
      </dgm:t>
    </dgm:pt>
    <dgm:pt modelId="{1DEFA11E-9373-40F9-A3AA-EE96EB176FFC}" type="pres">
      <dgm:prSet presAssocID="{BCA81F17-B88D-47F3-91A4-C02EC1C807D8}" presName="spV" presStyleCnt="0"/>
      <dgm:spPr/>
    </dgm:pt>
    <dgm:pt modelId="{4B12A308-E2AF-4F45-882B-691EF4FA1B43}" type="pres">
      <dgm:prSet presAssocID="{48096665-F98A-4372-9642-AA104F5D458A}" presName="linNode" presStyleCnt="0"/>
      <dgm:spPr/>
    </dgm:pt>
    <dgm:pt modelId="{B471A916-B6F4-4017-A447-E2C98CEE19B9}" type="pres">
      <dgm:prSet presAssocID="{48096665-F98A-4372-9642-AA104F5D458A}" presName="parTx" presStyleLbl="revTx" presStyleIdx="6" presStyleCnt="8">
        <dgm:presLayoutVars>
          <dgm:chMax val="1"/>
          <dgm:bulletEnabled val="1"/>
        </dgm:presLayoutVars>
      </dgm:prSet>
      <dgm:spPr/>
      <dgm:t>
        <a:bodyPr/>
        <a:lstStyle/>
        <a:p>
          <a:endParaRPr lang="en-GB"/>
        </a:p>
      </dgm:t>
    </dgm:pt>
    <dgm:pt modelId="{7F976215-9D17-4223-A92A-D3302071B429}" type="pres">
      <dgm:prSet presAssocID="{48096665-F98A-4372-9642-AA104F5D458A}" presName="bracket" presStyleLbl="parChTrans1D1" presStyleIdx="6" presStyleCnt="8"/>
      <dgm:spPr/>
    </dgm:pt>
    <dgm:pt modelId="{C984C73F-7C05-410A-B91E-AD111AE0E45B}" type="pres">
      <dgm:prSet presAssocID="{48096665-F98A-4372-9642-AA104F5D458A}" presName="spH" presStyleCnt="0"/>
      <dgm:spPr/>
    </dgm:pt>
    <dgm:pt modelId="{260E7D26-6540-4407-AA35-D081FC05F135}" type="pres">
      <dgm:prSet presAssocID="{48096665-F98A-4372-9642-AA104F5D458A}" presName="desTx" presStyleLbl="node1" presStyleIdx="6" presStyleCnt="8">
        <dgm:presLayoutVars>
          <dgm:bulletEnabled val="1"/>
        </dgm:presLayoutVars>
      </dgm:prSet>
      <dgm:spPr/>
      <dgm:t>
        <a:bodyPr/>
        <a:lstStyle/>
        <a:p>
          <a:endParaRPr lang="en-GB"/>
        </a:p>
      </dgm:t>
    </dgm:pt>
    <dgm:pt modelId="{87942DC7-D611-481D-85C3-17E9EE928CC9}" type="pres">
      <dgm:prSet presAssocID="{5FC22904-D7CC-4648-88EC-995516A10DB1}" presName="spV" presStyleCnt="0"/>
      <dgm:spPr/>
    </dgm:pt>
    <dgm:pt modelId="{5A582BDF-EB51-42B9-AFE8-1D18A89089BC}" type="pres">
      <dgm:prSet presAssocID="{1BF4645B-0E25-4982-8755-C468FC62C39C}" presName="linNode" presStyleCnt="0"/>
      <dgm:spPr/>
    </dgm:pt>
    <dgm:pt modelId="{320B77C6-F8A0-4CEB-8B55-79E4A1BAF9E9}" type="pres">
      <dgm:prSet presAssocID="{1BF4645B-0E25-4982-8755-C468FC62C39C}" presName="parTx" presStyleLbl="revTx" presStyleIdx="7" presStyleCnt="8">
        <dgm:presLayoutVars>
          <dgm:chMax val="1"/>
          <dgm:bulletEnabled val="1"/>
        </dgm:presLayoutVars>
      </dgm:prSet>
      <dgm:spPr/>
      <dgm:t>
        <a:bodyPr/>
        <a:lstStyle/>
        <a:p>
          <a:endParaRPr lang="en-GB"/>
        </a:p>
      </dgm:t>
    </dgm:pt>
    <dgm:pt modelId="{803A06C6-F698-48F4-A91D-0B2B17EECBA4}" type="pres">
      <dgm:prSet presAssocID="{1BF4645B-0E25-4982-8755-C468FC62C39C}" presName="bracket" presStyleLbl="parChTrans1D1" presStyleIdx="7" presStyleCnt="8"/>
      <dgm:spPr/>
    </dgm:pt>
    <dgm:pt modelId="{4A43BD3F-83F2-4A36-B8AE-CC5DC27FAC9E}" type="pres">
      <dgm:prSet presAssocID="{1BF4645B-0E25-4982-8755-C468FC62C39C}" presName="spH" presStyleCnt="0"/>
      <dgm:spPr/>
    </dgm:pt>
    <dgm:pt modelId="{E8E0050D-5592-4FFB-BC24-07DF887B3DF2}" type="pres">
      <dgm:prSet presAssocID="{1BF4645B-0E25-4982-8755-C468FC62C39C}" presName="desTx" presStyleLbl="node1" presStyleIdx="7" presStyleCnt="8">
        <dgm:presLayoutVars>
          <dgm:bulletEnabled val="1"/>
        </dgm:presLayoutVars>
      </dgm:prSet>
      <dgm:spPr/>
      <dgm:t>
        <a:bodyPr/>
        <a:lstStyle/>
        <a:p>
          <a:endParaRPr lang="en-GB"/>
        </a:p>
      </dgm:t>
    </dgm:pt>
  </dgm:ptLst>
  <dgm:cxnLst>
    <dgm:cxn modelId="{9EBB09AF-7741-47ED-B436-933466BD5F46}" srcId="{EEA47F19-311D-44B3-AAA4-35C98BD4844B}" destId="{E1AD8724-28DC-48C5-B75E-B0D1F33E6279}" srcOrd="5" destOrd="0" parTransId="{411CE078-310E-457E-A7C1-09A580CCEBB0}" sibTransId="{BCA81F17-B88D-47F3-91A4-C02EC1C807D8}"/>
    <dgm:cxn modelId="{0A24E2BB-0D8F-6B46-A4A2-BB885E952F57}" type="presOf" srcId="{6B14159D-5902-471E-9F91-CEA86CA18597}" destId="{FFFD7BD8-195B-4FA4-9414-4F4C582F5570}" srcOrd="0" destOrd="0" presId="urn:diagrams.loki3.com/BracketList"/>
    <dgm:cxn modelId="{86D1D984-3A22-405C-B36D-C2926B8E421B}" srcId="{28888755-727E-436B-B2F2-DA7896544A65}" destId="{FE2BA0E8-81AC-463B-B498-EF464F5BCE06}" srcOrd="0" destOrd="0" parTransId="{7A39DE39-681C-425E-9FED-FBE278CC5B2D}" sibTransId="{03DEC489-1FE9-42FB-A7B6-2DC930E80875}"/>
    <dgm:cxn modelId="{08B00AFF-1704-6A4D-9C50-7EFEAF8A99BD}" type="presOf" srcId="{1BF4645B-0E25-4982-8755-C468FC62C39C}" destId="{320B77C6-F8A0-4CEB-8B55-79E4A1BAF9E9}" srcOrd="0" destOrd="0" presId="urn:diagrams.loki3.com/BracketList"/>
    <dgm:cxn modelId="{E528FBD6-03D8-4201-832B-0748BD271A16}" srcId="{E055884F-7426-4921-A0E5-9CA56A76B49A}" destId="{6B14159D-5902-471E-9F91-CEA86CA18597}" srcOrd="0" destOrd="0" parTransId="{0D2CFF9B-A50F-43E4-AFA5-E7E960E0BCD0}" sibTransId="{36039859-946E-4D2B-BAA0-EE1BB94895EC}"/>
    <dgm:cxn modelId="{423F4FFE-A4A5-4DB9-BCD0-81CA33242D4A}" srcId="{EEA47F19-311D-44B3-AAA4-35C98BD4844B}" destId="{28888755-727E-436B-B2F2-DA7896544A65}" srcOrd="3" destOrd="0" parTransId="{74440C20-4C7D-42FA-8A71-91FF1ABB0C2B}" sibTransId="{25C618B1-3FCB-4E3A-AAEB-763F12B41872}"/>
    <dgm:cxn modelId="{29D18108-D348-4C83-ABE4-39390C16C5CD}" srcId="{E1B79EE1-1157-4302-AB0B-8FEDC81165FD}" destId="{92FD0664-EE76-4121-BE7B-68FC1EE5F4D7}" srcOrd="0" destOrd="0" parTransId="{A4B2DE69-08CB-4EF5-A179-A9838DCC0C0D}" sibTransId="{31990FCE-83F5-4BCE-86BA-4F924011EADA}"/>
    <dgm:cxn modelId="{48A7DAC8-CBA0-4CCF-8FEB-1A8D1991CE61}" srcId="{26EF48C7-6381-4355-B03F-DD441AE957C7}" destId="{4B4A2A45-FFA7-47F5-A99D-A2DFD7698107}" srcOrd="0" destOrd="0" parTransId="{2E2C89AA-6D36-4A41-9A01-A47B8388C320}" sibTransId="{5B14C082-1404-4C23-9B64-643BA89D25BF}"/>
    <dgm:cxn modelId="{B6E9FE2F-54FB-46AA-BA6A-1465C15C85E2}" srcId="{0C844461-76DE-4FEA-A87D-23440AD6FC2E}" destId="{D45E583C-4AAD-40D2-9D24-9A0A68141567}" srcOrd="0" destOrd="0" parTransId="{DF23AB14-DB78-4D25-948A-D263DF13EBEB}" sibTransId="{875C4C0C-D761-476B-9D17-EF850CFCBB84}"/>
    <dgm:cxn modelId="{D51F2C8A-AB76-4B34-9AF8-3FA9A4DB4238}" srcId="{1BF4645B-0E25-4982-8755-C468FC62C39C}" destId="{423C6F79-8640-4D5E-8F7E-2B463BCF528C}" srcOrd="0" destOrd="0" parTransId="{491E2BD3-8551-49F0-919A-AB73427DE405}" sibTransId="{BC9BB851-E04E-4BC3-8DA9-DF824BEE6D0D}"/>
    <dgm:cxn modelId="{A3F1AF93-C08D-6F4B-981B-CF0F2B3F2018}" type="presOf" srcId="{423C6F79-8640-4D5E-8F7E-2B463BCF528C}" destId="{E8E0050D-5592-4FFB-BC24-07DF887B3DF2}" srcOrd="0" destOrd="0" presId="urn:diagrams.loki3.com/BracketList"/>
    <dgm:cxn modelId="{0B3FDED6-0041-4BD1-9A6E-DBDB5E3BB9B4}" srcId="{EEA47F19-311D-44B3-AAA4-35C98BD4844B}" destId="{1BF4645B-0E25-4982-8755-C468FC62C39C}" srcOrd="7" destOrd="0" parTransId="{C1391573-84AC-4A5F-9872-896027FCD9E0}" sibTransId="{EAAC9105-FD12-40C6-84F5-2CAFAE74C666}"/>
    <dgm:cxn modelId="{D155BF78-A12B-AF42-A061-9310F8CA6D9E}" type="presOf" srcId="{48096665-F98A-4372-9642-AA104F5D458A}" destId="{B471A916-B6F4-4017-A447-E2C98CEE19B9}" srcOrd="0" destOrd="0" presId="urn:diagrams.loki3.com/BracketList"/>
    <dgm:cxn modelId="{59FC6546-3032-114D-8F45-392431514317}" type="presOf" srcId="{E1AD8724-28DC-48C5-B75E-B0D1F33E6279}" destId="{939B76D1-BB33-4E50-9ECD-839FB5787B95}" srcOrd="0" destOrd="0" presId="urn:diagrams.loki3.com/BracketList"/>
    <dgm:cxn modelId="{DFA45898-8E34-483C-97B6-EC38D2140466}" srcId="{EEA47F19-311D-44B3-AAA4-35C98BD4844B}" destId="{0C844461-76DE-4FEA-A87D-23440AD6FC2E}" srcOrd="0" destOrd="0" parTransId="{6F031138-6684-4AF8-B48F-F90EB84372B1}" sibTransId="{C24B5DA2-B651-485D-A0F4-95731772C9B8}"/>
    <dgm:cxn modelId="{C2060C01-AE6C-49A2-9E7C-10136D57EE22}" srcId="{48096665-F98A-4372-9642-AA104F5D458A}" destId="{97F877CB-9B8D-43D2-81EC-7EBF25320968}" srcOrd="0" destOrd="0" parTransId="{B1A118C8-65C5-4505-9861-C15DF46DDE40}" sibTransId="{85A9A230-CB7F-4D0E-AEAE-CC533D1E4637}"/>
    <dgm:cxn modelId="{C002A477-0333-4E42-A591-A476378A7B14}" srcId="{EEA47F19-311D-44B3-AAA4-35C98BD4844B}" destId="{26EF48C7-6381-4355-B03F-DD441AE957C7}" srcOrd="4" destOrd="0" parTransId="{18A23F74-72B2-47CE-8CFA-63637C44E493}" sibTransId="{7F59AFA8-97ED-43F0-BB10-8E36A7F9F28C}"/>
    <dgm:cxn modelId="{6B638D67-61DD-234A-95CA-8EF975FC43BE}" type="presOf" srcId="{E1B79EE1-1157-4302-AB0B-8FEDC81165FD}" destId="{F40D94EA-52E0-4740-A924-EAF350BDF213}" srcOrd="0" destOrd="0" presId="urn:diagrams.loki3.com/BracketList"/>
    <dgm:cxn modelId="{606F71B5-7EC5-0844-A226-231FCFEA4648}" type="presOf" srcId="{E055884F-7426-4921-A0E5-9CA56A76B49A}" destId="{CCB8139E-CA19-491D-9FCD-6BF28923C725}" srcOrd="0" destOrd="0" presId="urn:diagrams.loki3.com/BracketList"/>
    <dgm:cxn modelId="{FF60118A-5412-436E-B845-69CD79E57C83}" srcId="{EEA47F19-311D-44B3-AAA4-35C98BD4844B}" destId="{48096665-F98A-4372-9642-AA104F5D458A}" srcOrd="6" destOrd="0" parTransId="{AFDDD8A6-A5D8-4980-A3AD-3612739BB0D6}" sibTransId="{5FC22904-D7CC-4648-88EC-995516A10DB1}"/>
    <dgm:cxn modelId="{29190036-2373-4142-8134-E109A27CD140}" type="presOf" srcId="{EEA47F19-311D-44B3-AAA4-35C98BD4844B}" destId="{EFEB1020-9C17-48DC-BBE0-54FA743F9F75}" srcOrd="0" destOrd="0" presId="urn:diagrams.loki3.com/BracketList"/>
    <dgm:cxn modelId="{EF67239D-5166-423B-9E5F-06A1352131E4}" srcId="{E1AD8724-28DC-48C5-B75E-B0D1F33E6279}" destId="{A22D28D0-C0EE-4FAC-9411-A8A4995FB17B}" srcOrd="0" destOrd="0" parTransId="{7B8C8DE4-9C8E-4AAA-9ABD-7D21384D12EF}" sibTransId="{D9EE63C1-7C79-499A-9EE1-6AFD68E7C84E}"/>
    <dgm:cxn modelId="{AC6B6F85-B520-224A-B8A7-2A7970A6E31C}" type="presOf" srcId="{FE2BA0E8-81AC-463B-B498-EF464F5BCE06}" destId="{9893D59A-7FEC-486D-89C4-D28135F6121C}" srcOrd="0" destOrd="0" presId="urn:diagrams.loki3.com/BracketList"/>
    <dgm:cxn modelId="{1A0C0437-0B25-6246-8CCA-3AE1C2BF4807}" type="presOf" srcId="{4B4A2A45-FFA7-47F5-A99D-A2DFD7698107}" destId="{9A05939C-6B40-4C32-897A-4A6DC3E71E5B}" srcOrd="0" destOrd="0" presId="urn:diagrams.loki3.com/BracketList"/>
    <dgm:cxn modelId="{7A747869-C9BE-944D-A481-CC7E9936E0E0}" type="presOf" srcId="{28888755-727E-436B-B2F2-DA7896544A65}" destId="{9312B733-3AEB-49F6-8245-08553BA2949B}" srcOrd="0" destOrd="0" presId="urn:diagrams.loki3.com/BracketList"/>
    <dgm:cxn modelId="{37127379-A732-584C-94B2-C5D4DE61880A}" type="presOf" srcId="{0C844461-76DE-4FEA-A87D-23440AD6FC2E}" destId="{C6144CDB-22C1-4337-9F95-C3A522A707D1}" srcOrd="0" destOrd="0" presId="urn:diagrams.loki3.com/BracketList"/>
    <dgm:cxn modelId="{F5ECD32B-45B6-E84B-ADCF-AC583069F9D8}" type="presOf" srcId="{A22D28D0-C0EE-4FAC-9411-A8A4995FB17B}" destId="{B43D6F8D-5103-4DCA-8971-053A6B7A987B}" srcOrd="0" destOrd="0" presId="urn:diagrams.loki3.com/BracketList"/>
    <dgm:cxn modelId="{DA34A6B5-BB6A-4740-865C-968EFE671B02}" type="presOf" srcId="{D45E583C-4AAD-40D2-9D24-9A0A68141567}" destId="{7BB6658A-32E0-42C7-B82A-240BF45CF27D}" srcOrd="0" destOrd="0" presId="urn:diagrams.loki3.com/BracketList"/>
    <dgm:cxn modelId="{7FC1A6AC-4941-6F41-831E-AE632489D82A}" type="presOf" srcId="{26EF48C7-6381-4355-B03F-DD441AE957C7}" destId="{EFAACCF6-3A6A-4536-89B0-F0A7C44F6BE1}" srcOrd="0" destOrd="0" presId="urn:diagrams.loki3.com/BracketList"/>
    <dgm:cxn modelId="{DDAAB082-42D7-F344-8968-7E7EB05E25BC}" type="presOf" srcId="{92FD0664-EE76-4121-BE7B-68FC1EE5F4D7}" destId="{C6BA9D27-2D60-4BA7-98A9-E18E57FDB6CB}" srcOrd="0" destOrd="0" presId="urn:diagrams.loki3.com/BracketList"/>
    <dgm:cxn modelId="{997AF6DE-9802-4842-96EC-E457543D4099}" srcId="{EEA47F19-311D-44B3-AAA4-35C98BD4844B}" destId="{E055884F-7426-4921-A0E5-9CA56A76B49A}" srcOrd="2" destOrd="0" parTransId="{A220DF32-CC6B-446C-B398-3C6FF19DF138}" sibTransId="{EADBA54B-8207-46FB-8C83-E7274B6ED163}"/>
    <dgm:cxn modelId="{9CBF9DF9-AB9B-4A23-9199-3C2DD5A0CE43}" srcId="{EEA47F19-311D-44B3-AAA4-35C98BD4844B}" destId="{E1B79EE1-1157-4302-AB0B-8FEDC81165FD}" srcOrd="1" destOrd="0" parTransId="{D901DA59-A95A-4489-99A8-4140EE7BA89A}" sibTransId="{E99A6F9C-C544-4400-B178-20BC6CFFFE07}"/>
    <dgm:cxn modelId="{3BFD0E19-553A-EB40-801D-3D4A1D478174}" type="presOf" srcId="{97F877CB-9B8D-43D2-81EC-7EBF25320968}" destId="{260E7D26-6540-4407-AA35-D081FC05F135}" srcOrd="0" destOrd="0" presId="urn:diagrams.loki3.com/BracketList"/>
    <dgm:cxn modelId="{147FE59C-B3C4-D742-BAE4-F68A3A96857D}" type="presParOf" srcId="{EFEB1020-9C17-48DC-BBE0-54FA743F9F75}" destId="{98695426-23ED-40C0-90A1-2BB445DEBC64}" srcOrd="0" destOrd="0" presId="urn:diagrams.loki3.com/BracketList"/>
    <dgm:cxn modelId="{A597581F-83AD-5543-BA41-44A463946910}" type="presParOf" srcId="{98695426-23ED-40C0-90A1-2BB445DEBC64}" destId="{C6144CDB-22C1-4337-9F95-C3A522A707D1}" srcOrd="0" destOrd="0" presId="urn:diagrams.loki3.com/BracketList"/>
    <dgm:cxn modelId="{3FFB52C7-9BC7-3647-B3B8-38647A4951ED}" type="presParOf" srcId="{98695426-23ED-40C0-90A1-2BB445DEBC64}" destId="{02385D1D-92EB-445D-B736-940004751C79}" srcOrd="1" destOrd="0" presId="urn:diagrams.loki3.com/BracketList"/>
    <dgm:cxn modelId="{A04682B1-E8BC-B340-8594-37CC9C0AFE80}" type="presParOf" srcId="{98695426-23ED-40C0-90A1-2BB445DEBC64}" destId="{99D36636-E395-439F-A79A-29C0BFB6F7E4}" srcOrd="2" destOrd="0" presId="urn:diagrams.loki3.com/BracketList"/>
    <dgm:cxn modelId="{1426FA88-C6C2-844A-8DF5-3C49219DEA9A}" type="presParOf" srcId="{98695426-23ED-40C0-90A1-2BB445DEBC64}" destId="{7BB6658A-32E0-42C7-B82A-240BF45CF27D}" srcOrd="3" destOrd="0" presId="urn:diagrams.loki3.com/BracketList"/>
    <dgm:cxn modelId="{74988BFE-9E32-7344-9F66-CF7AAC62E044}" type="presParOf" srcId="{EFEB1020-9C17-48DC-BBE0-54FA743F9F75}" destId="{5B3CB043-7A92-47E9-A4C4-39EC715F2552}" srcOrd="1" destOrd="0" presId="urn:diagrams.loki3.com/BracketList"/>
    <dgm:cxn modelId="{681D6F2E-566F-D143-B5D2-07A244F520C1}" type="presParOf" srcId="{EFEB1020-9C17-48DC-BBE0-54FA743F9F75}" destId="{D9DF5E9A-39D4-44B7-A326-58B07A05D91E}" srcOrd="2" destOrd="0" presId="urn:diagrams.loki3.com/BracketList"/>
    <dgm:cxn modelId="{7E652AAB-7BC6-9C4B-91D5-98CC9A218637}" type="presParOf" srcId="{D9DF5E9A-39D4-44B7-A326-58B07A05D91E}" destId="{F40D94EA-52E0-4740-A924-EAF350BDF213}" srcOrd="0" destOrd="0" presId="urn:diagrams.loki3.com/BracketList"/>
    <dgm:cxn modelId="{228D6B2B-518B-1B40-99EA-BE31633BA69F}" type="presParOf" srcId="{D9DF5E9A-39D4-44B7-A326-58B07A05D91E}" destId="{0E930D30-96BC-4D43-B65A-EE88C46DBE48}" srcOrd="1" destOrd="0" presId="urn:diagrams.loki3.com/BracketList"/>
    <dgm:cxn modelId="{CE802E9C-1E27-2E4A-9AD3-9345A3D0D64F}" type="presParOf" srcId="{D9DF5E9A-39D4-44B7-A326-58B07A05D91E}" destId="{5831BF15-ED1F-4BD5-857B-18B8E573D9AB}" srcOrd="2" destOrd="0" presId="urn:diagrams.loki3.com/BracketList"/>
    <dgm:cxn modelId="{90BC97F7-50AB-F244-B01F-72244C6F8440}" type="presParOf" srcId="{D9DF5E9A-39D4-44B7-A326-58B07A05D91E}" destId="{C6BA9D27-2D60-4BA7-98A9-E18E57FDB6CB}" srcOrd="3" destOrd="0" presId="urn:diagrams.loki3.com/BracketList"/>
    <dgm:cxn modelId="{7D65C51F-05B4-9E40-A002-D9F5D8E8D315}" type="presParOf" srcId="{EFEB1020-9C17-48DC-BBE0-54FA743F9F75}" destId="{5A002753-9FCA-4DC5-B8A6-1F7632BDDE58}" srcOrd="3" destOrd="0" presId="urn:diagrams.loki3.com/BracketList"/>
    <dgm:cxn modelId="{175EAF23-1A67-D348-9DB3-079271706280}" type="presParOf" srcId="{EFEB1020-9C17-48DC-BBE0-54FA743F9F75}" destId="{9709DCCB-B8A8-47BC-A303-F9EC41DA889E}" srcOrd="4" destOrd="0" presId="urn:diagrams.loki3.com/BracketList"/>
    <dgm:cxn modelId="{6CFA6342-AEBD-9F4C-AABD-2E6DA4DD7397}" type="presParOf" srcId="{9709DCCB-B8A8-47BC-A303-F9EC41DA889E}" destId="{CCB8139E-CA19-491D-9FCD-6BF28923C725}" srcOrd="0" destOrd="0" presId="urn:diagrams.loki3.com/BracketList"/>
    <dgm:cxn modelId="{06AD2C15-0EEC-2D4F-9CC5-7617D1A0B0BF}" type="presParOf" srcId="{9709DCCB-B8A8-47BC-A303-F9EC41DA889E}" destId="{14D1633C-A097-4A5A-8269-B04E98857E56}" srcOrd="1" destOrd="0" presId="urn:diagrams.loki3.com/BracketList"/>
    <dgm:cxn modelId="{23DD0C53-FB3F-694D-9B71-782F622EDCF5}" type="presParOf" srcId="{9709DCCB-B8A8-47BC-A303-F9EC41DA889E}" destId="{82B38D6F-2AA7-4339-A71D-28AA55699178}" srcOrd="2" destOrd="0" presId="urn:diagrams.loki3.com/BracketList"/>
    <dgm:cxn modelId="{C6454758-53A6-8B47-8580-39AF45D7B993}" type="presParOf" srcId="{9709DCCB-B8A8-47BC-A303-F9EC41DA889E}" destId="{FFFD7BD8-195B-4FA4-9414-4F4C582F5570}" srcOrd="3" destOrd="0" presId="urn:diagrams.loki3.com/BracketList"/>
    <dgm:cxn modelId="{72321BF4-D921-A44A-A0D0-583C50EEB5B5}" type="presParOf" srcId="{EFEB1020-9C17-48DC-BBE0-54FA743F9F75}" destId="{D3A122A3-FC4C-4845-B4FF-0E74CF3D50D3}" srcOrd="5" destOrd="0" presId="urn:diagrams.loki3.com/BracketList"/>
    <dgm:cxn modelId="{2BC63DE1-5028-B546-A80A-AF36FF75D25A}" type="presParOf" srcId="{EFEB1020-9C17-48DC-BBE0-54FA743F9F75}" destId="{CCB5FDA4-BEC8-4CA1-835A-2A3BEEBEC456}" srcOrd="6" destOrd="0" presId="urn:diagrams.loki3.com/BracketList"/>
    <dgm:cxn modelId="{85CE33F2-D94F-A644-AA0C-82A77F88AAAA}" type="presParOf" srcId="{CCB5FDA4-BEC8-4CA1-835A-2A3BEEBEC456}" destId="{9312B733-3AEB-49F6-8245-08553BA2949B}" srcOrd="0" destOrd="0" presId="urn:diagrams.loki3.com/BracketList"/>
    <dgm:cxn modelId="{C1F1D0DA-4BA2-914F-80BD-F65B98FB7B38}" type="presParOf" srcId="{CCB5FDA4-BEC8-4CA1-835A-2A3BEEBEC456}" destId="{435AB433-2559-485A-A03D-C32F36288071}" srcOrd="1" destOrd="0" presId="urn:diagrams.loki3.com/BracketList"/>
    <dgm:cxn modelId="{DC3CA64F-FB41-2D4E-A2F4-6068C0D50459}" type="presParOf" srcId="{CCB5FDA4-BEC8-4CA1-835A-2A3BEEBEC456}" destId="{C13B9160-72D5-46E0-A1C0-91E8634DFAE2}" srcOrd="2" destOrd="0" presId="urn:diagrams.loki3.com/BracketList"/>
    <dgm:cxn modelId="{4F1CBD54-CBE0-944C-A4F2-8746196A2648}" type="presParOf" srcId="{CCB5FDA4-BEC8-4CA1-835A-2A3BEEBEC456}" destId="{9893D59A-7FEC-486D-89C4-D28135F6121C}" srcOrd="3" destOrd="0" presId="urn:diagrams.loki3.com/BracketList"/>
    <dgm:cxn modelId="{A6402E04-76F1-5644-8D19-D2F8A82EE83C}" type="presParOf" srcId="{EFEB1020-9C17-48DC-BBE0-54FA743F9F75}" destId="{A421D242-ABBF-45EB-97FD-83930430328F}" srcOrd="7" destOrd="0" presId="urn:diagrams.loki3.com/BracketList"/>
    <dgm:cxn modelId="{C693DAAC-88A0-9F42-9BB3-BB57D93865D2}" type="presParOf" srcId="{EFEB1020-9C17-48DC-BBE0-54FA743F9F75}" destId="{F0DED400-B200-4EA2-AB34-CCFF58E07A6E}" srcOrd="8" destOrd="0" presId="urn:diagrams.loki3.com/BracketList"/>
    <dgm:cxn modelId="{AFEBB0BD-AD6C-C945-8F3B-0F8DD741DE6D}" type="presParOf" srcId="{F0DED400-B200-4EA2-AB34-CCFF58E07A6E}" destId="{EFAACCF6-3A6A-4536-89B0-F0A7C44F6BE1}" srcOrd="0" destOrd="0" presId="urn:diagrams.loki3.com/BracketList"/>
    <dgm:cxn modelId="{958C1C05-DAF8-C64B-813F-896E3BD70F17}" type="presParOf" srcId="{F0DED400-B200-4EA2-AB34-CCFF58E07A6E}" destId="{6497CA82-45EE-4BD1-AEB4-CC3961FBFB74}" srcOrd="1" destOrd="0" presId="urn:diagrams.loki3.com/BracketList"/>
    <dgm:cxn modelId="{A5E57BD9-BB83-EC4B-9B1C-6582240E14F1}" type="presParOf" srcId="{F0DED400-B200-4EA2-AB34-CCFF58E07A6E}" destId="{CD7548DD-1E84-4DA7-B1D0-28F3E4EBFF82}" srcOrd="2" destOrd="0" presId="urn:diagrams.loki3.com/BracketList"/>
    <dgm:cxn modelId="{F6801A6B-624B-4F42-BA2B-24C493511ACA}" type="presParOf" srcId="{F0DED400-B200-4EA2-AB34-CCFF58E07A6E}" destId="{9A05939C-6B40-4C32-897A-4A6DC3E71E5B}" srcOrd="3" destOrd="0" presId="urn:diagrams.loki3.com/BracketList"/>
    <dgm:cxn modelId="{DF7B7E3B-4509-3247-BDCA-447A12C254EC}" type="presParOf" srcId="{EFEB1020-9C17-48DC-BBE0-54FA743F9F75}" destId="{569EA799-9807-4770-B698-79D3EF79120B}" srcOrd="9" destOrd="0" presId="urn:diagrams.loki3.com/BracketList"/>
    <dgm:cxn modelId="{A7A36103-29BD-1446-96E4-74F8EF8F7431}" type="presParOf" srcId="{EFEB1020-9C17-48DC-BBE0-54FA743F9F75}" destId="{2B991069-479A-498A-AF83-5B33CD9F12C6}" srcOrd="10" destOrd="0" presId="urn:diagrams.loki3.com/BracketList"/>
    <dgm:cxn modelId="{51B62967-3126-FA46-9BDD-38BA0FECB07D}" type="presParOf" srcId="{2B991069-479A-498A-AF83-5B33CD9F12C6}" destId="{939B76D1-BB33-4E50-9ECD-839FB5787B95}" srcOrd="0" destOrd="0" presId="urn:diagrams.loki3.com/BracketList"/>
    <dgm:cxn modelId="{6BD8F0C6-0341-BC49-AD9E-05046651C43F}" type="presParOf" srcId="{2B991069-479A-498A-AF83-5B33CD9F12C6}" destId="{7845F59F-6101-48DE-ABCC-EC5351843F5B}" srcOrd="1" destOrd="0" presId="urn:diagrams.loki3.com/BracketList"/>
    <dgm:cxn modelId="{7028F8FB-861C-D143-8250-845FE19EB975}" type="presParOf" srcId="{2B991069-479A-498A-AF83-5B33CD9F12C6}" destId="{8DC06B04-AA78-4007-96F1-AC66800E204E}" srcOrd="2" destOrd="0" presId="urn:diagrams.loki3.com/BracketList"/>
    <dgm:cxn modelId="{567CF2C3-D614-F548-B454-462C084698F0}" type="presParOf" srcId="{2B991069-479A-498A-AF83-5B33CD9F12C6}" destId="{B43D6F8D-5103-4DCA-8971-053A6B7A987B}" srcOrd="3" destOrd="0" presId="urn:diagrams.loki3.com/BracketList"/>
    <dgm:cxn modelId="{25FE9490-37DA-324E-9FB8-4F8D655A556E}" type="presParOf" srcId="{EFEB1020-9C17-48DC-BBE0-54FA743F9F75}" destId="{1DEFA11E-9373-40F9-A3AA-EE96EB176FFC}" srcOrd="11" destOrd="0" presId="urn:diagrams.loki3.com/BracketList"/>
    <dgm:cxn modelId="{B73EB76D-A168-9B47-8B91-AFA9F179B9B0}" type="presParOf" srcId="{EFEB1020-9C17-48DC-BBE0-54FA743F9F75}" destId="{4B12A308-E2AF-4F45-882B-691EF4FA1B43}" srcOrd="12" destOrd="0" presId="urn:diagrams.loki3.com/BracketList"/>
    <dgm:cxn modelId="{4EFA57DA-93C8-E044-9B74-EF1E938BAFA6}" type="presParOf" srcId="{4B12A308-E2AF-4F45-882B-691EF4FA1B43}" destId="{B471A916-B6F4-4017-A447-E2C98CEE19B9}" srcOrd="0" destOrd="0" presId="urn:diagrams.loki3.com/BracketList"/>
    <dgm:cxn modelId="{D929FBD1-15D3-6540-B31E-8BD3DFF0C5A9}" type="presParOf" srcId="{4B12A308-E2AF-4F45-882B-691EF4FA1B43}" destId="{7F976215-9D17-4223-A92A-D3302071B429}" srcOrd="1" destOrd="0" presId="urn:diagrams.loki3.com/BracketList"/>
    <dgm:cxn modelId="{A21BF539-E311-F749-B54D-EBC614FEDD3D}" type="presParOf" srcId="{4B12A308-E2AF-4F45-882B-691EF4FA1B43}" destId="{C984C73F-7C05-410A-B91E-AD111AE0E45B}" srcOrd="2" destOrd="0" presId="urn:diagrams.loki3.com/BracketList"/>
    <dgm:cxn modelId="{4A01C6AD-08BE-EB4D-A324-BA0661ECCC19}" type="presParOf" srcId="{4B12A308-E2AF-4F45-882B-691EF4FA1B43}" destId="{260E7D26-6540-4407-AA35-D081FC05F135}" srcOrd="3" destOrd="0" presId="urn:diagrams.loki3.com/BracketList"/>
    <dgm:cxn modelId="{5D50697C-5974-A043-9852-46E90C7BA71F}" type="presParOf" srcId="{EFEB1020-9C17-48DC-BBE0-54FA743F9F75}" destId="{87942DC7-D611-481D-85C3-17E9EE928CC9}" srcOrd="13" destOrd="0" presId="urn:diagrams.loki3.com/BracketList"/>
    <dgm:cxn modelId="{9C867D74-B6C0-0948-948C-300A710A87B1}" type="presParOf" srcId="{EFEB1020-9C17-48DC-BBE0-54FA743F9F75}" destId="{5A582BDF-EB51-42B9-AFE8-1D18A89089BC}" srcOrd="14" destOrd="0" presId="urn:diagrams.loki3.com/BracketList"/>
    <dgm:cxn modelId="{CBF8CFC6-8C8B-4A46-89E0-8165414DC47D}" type="presParOf" srcId="{5A582BDF-EB51-42B9-AFE8-1D18A89089BC}" destId="{320B77C6-F8A0-4CEB-8B55-79E4A1BAF9E9}" srcOrd="0" destOrd="0" presId="urn:diagrams.loki3.com/BracketList"/>
    <dgm:cxn modelId="{1687B67F-BD6C-B248-A644-E10174CF9CCE}" type="presParOf" srcId="{5A582BDF-EB51-42B9-AFE8-1D18A89089BC}" destId="{803A06C6-F698-48F4-A91D-0B2B17EECBA4}" srcOrd="1" destOrd="0" presId="urn:diagrams.loki3.com/BracketList"/>
    <dgm:cxn modelId="{3C5DA276-514F-044D-81E3-9687F6FFC287}" type="presParOf" srcId="{5A582BDF-EB51-42B9-AFE8-1D18A89089BC}" destId="{4A43BD3F-83F2-4A36-B8AE-CC5DC27FAC9E}" srcOrd="2" destOrd="0" presId="urn:diagrams.loki3.com/BracketList"/>
    <dgm:cxn modelId="{EF8DEAE7-9CCE-5843-B99E-714E7091892A}" type="presParOf" srcId="{5A582BDF-EB51-42B9-AFE8-1D18A89089BC}" destId="{E8E0050D-5592-4FFB-BC24-07DF887B3DF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80E6FE-75F8-455F-B00D-388A62CAD87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x-none"/>
        </a:p>
      </dgm:t>
    </dgm:pt>
    <dgm:pt modelId="{3AEAB1B5-D9EF-4981-86BF-BCD6908D01E5}">
      <dgm:prSet phldrT="[Text]"/>
      <dgm:spPr/>
      <dgm:t>
        <a:bodyPr/>
        <a:lstStyle/>
        <a:p>
          <a:r>
            <a:rPr lang="x-none" dirty="0"/>
            <a:t>Ukupno</a:t>
          </a:r>
          <a:r>
            <a:rPr lang="x-none" baseline="0" dirty="0"/>
            <a:t> izvršeni rashodi i izdaci 1.103.522.241,00</a:t>
          </a:r>
          <a:endParaRPr lang="x-none" dirty="0"/>
        </a:p>
      </dgm:t>
    </dgm:pt>
    <dgm:pt modelId="{9B790053-042C-4178-B099-0AA1E213BC4B}" type="parTrans" cxnId="{3003CA8A-6DE4-45F8-9E95-9DBBCD00E8BC}">
      <dgm:prSet/>
      <dgm:spPr/>
      <dgm:t>
        <a:bodyPr/>
        <a:lstStyle/>
        <a:p>
          <a:endParaRPr lang="x-none"/>
        </a:p>
      </dgm:t>
    </dgm:pt>
    <dgm:pt modelId="{DB173785-DEAA-40A6-91BF-CB61950A6CE4}" type="sibTrans" cxnId="{3003CA8A-6DE4-45F8-9E95-9DBBCD00E8BC}">
      <dgm:prSet/>
      <dgm:spPr/>
      <dgm:t>
        <a:bodyPr/>
        <a:lstStyle/>
        <a:p>
          <a:endParaRPr lang="x-none"/>
        </a:p>
      </dgm:t>
    </dgm:pt>
    <dgm:pt modelId="{2885F644-5E9D-46B6-8CAF-6E5B22E43DBC}">
      <dgm:prSet phldrT="[Text]"/>
      <dgm:spPr/>
      <dgm:t>
        <a:bodyPr/>
        <a:lstStyle/>
        <a:p>
          <a:r>
            <a:rPr lang="x-none" dirty="0"/>
            <a:t>Rashodi za zaposlene 258.009.702,00</a:t>
          </a:r>
        </a:p>
      </dgm:t>
    </dgm:pt>
    <dgm:pt modelId="{D533F1E8-9F58-46F3-B8A8-163A0327F5DA}" type="parTrans" cxnId="{16CBEC61-89ED-4D59-A282-62F769E1908D}">
      <dgm:prSet/>
      <dgm:spPr/>
      <dgm:t>
        <a:bodyPr/>
        <a:lstStyle/>
        <a:p>
          <a:endParaRPr lang="x-none"/>
        </a:p>
      </dgm:t>
    </dgm:pt>
    <dgm:pt modelId="{08FEAE6E-9170-4490-9C95-2D5CA2D0B642}" type="sibTrans" cxnId="{16CBEC61-89ED-4D59-A282-62F769E1908D}">
      <dgm:prSet/>
      <dgm:spPr/>
      <dgm:t>
        <a:bodyPr/>
        <a:lstStyle/>
        <a:p>
          <a:endParaRPr lang="x-none"/>
        </a:p>
      </dgm:t>
    </dgm:pt>
    <dgm:pt modelId="{66BFF05E-3F6D-4EED-9D30-10583093E473}">
      <dgm:prSet phldrT="[Text]"/>
      <dgm:spPr/>
      <dgm:t>
        <a:bodyPr/>
        <a:lstStyle/>
        <a:p>
          <a:r>
            <a:rPr lang="x-none" dirty="0"/>
            <a:t>Korišćenje roba i usluga 288.665.356,0,00</a:t>
          </a:r>
        </a:p>
      </dgm:t>
    </dgm:pt>
    <dgm:pt modelId="{C76D26A3-42A4-45FA-AE9E-872BDE3C951D}" type="parTrans" cxnId="{D16FC27F-26CF-49E6-BB61-9DCD56E3A476}">
      <dgm:prSet/>
      <dgm:spPr/>
      <dgm:t>
        <a:bodyPr/>
        <a:lstStyle/>
        <a:p>
          <a:endParaRPr lang="x-none"/>
        </a:p>
      </dgm:t>
    </dgm:pt>
    <dgm:pt modelId="{348C766C-48F1-4B0B-A06E-1091D883FBD8}" type="sibTrans" cxnId="{D16FC27F-26CF-49E6-BB61-9DCD56E3A476}">
      <dgm:prSet/>
      <dgm:spPr/>
      <dgm:t>
        <a:bodyPr/>
        <a:lstStyle/>
        <a:p>
          <a:endParaRPr lang="x-none"/>
        </a:p>
      </dgm:t>
    </dgm:pt>
    <dgm:pt modelId="{6ADE78B8-6A90-409A-93EC-2E1018038D39}">
      <dgm:prSet phldrT="[Text]"/>
      <dgm:spPr/>
      <dgm:t>
        <a:bodyPr/>
        <a:lstStyle/>
        <a:p>
          <a:r>
            <a:rPr lang="x-none" dirty="0"/>
            <a:t>Otplata kamata </a:t>
          </a:r>
        </a:p>
        <a:p>
          <a:r>
            <a:rPr lang="x-none" dirty="0"/>
            <a:t>6.633.288,00 </a:t>
          </a:r>
        </a:p>
      </dgm:t>
    </dgm:pt>
    <dgm:pt modelId="{AE60744F-14AC-4F64-83C4-5205FA88679D}" type="parTrans" cxnId="{EAB41089-F315-4B8D-B7AC-5714AF51E9B3}">
      <dgm:prSet/>
      <dgm:spPr/>
      <dgm:t>
        <a:bodyPr/>
        <a:lstStyle/>
        <a:p>
          <a:endParaRPr lang="x-none"/>
        </a:p>
      </dgm:t>
    </dgm:pt>
    <dgm:pt modelId="{02410A3D-942F-454B-9780-587F226915E4}" type="sibTrans" cxnId="{EAB41089-F315-4B8D-B7AC-5714AF51E9B3}">
      <dgm:prSet/>
      <dgm:spPr/>
      <dgm:t>
        <a:bodyPr/>
        <a:lstStyle/>
        <a:p>
          <a:endParaRPr lang="x-none"/>
        </a:p>
      </dgm:t>
    </dgm:pt>
    <dgm:pt modelId="{6CDE4B7E-694A-4CC6-9380-C110FA4F3107}">
      <dgm:prSet phldrT="[Text]"/>
      <dgm:spPr/>
      <dgm:t>
        <a:bodyPr/>
        <a:lstStyle/>
        <a:p>
          <a:r>
            <a:rPr lang="x-none" dirty="0"/>
            <a:t>Subvencije 18.000.000,00</a:t>
          </a:r>
        </a:p>
      </dgm:t>
    </dgm:pt>
    <dgm:pt modelId="{F6B9A79C-4C1D-4A52-B265-8E3F0143E45F}" type="parTrans" cxnId="{76783F61-67EF-4F78-BF97-9BF8CB5CED0A}">
      <dgm:prSet/>
      <dgm:spPr/>
      <dgm:t>
        <a:bodyPr/>
        <a:lstStyle/>
        <a:p>
          <a:endParaRPr lang="x-none"/>
        </a:p>
      </dgm:t>
    </dgm:pt>
    <dgm:pt modelId="{89616386-E022-453E-A834-B06CA95E8124}" type="sibTrans" cxnId="{76783F61-67EF-4F78-BF97-9BF8CB5CED0A}">
      <dgm:prSet/>
      <dgm:spPr/>
      <dgm:t>
        <a:bodyPr/>
        <a:lstStyle/>
        <a:p>
          <a:endParaRPr lang="x-none"/>
        </a:p>
      </dgm:t>
    </dgm:pt>
    <dgm:pt modelId="{A7E4F091-602A-4737-8CA1-3DFC1E61B9AF}">
      <dgm:prSet phldrT="[Text]"/>
      <dgm:spPr/>
      <dgm:t>
        <a:bodyPr/>
        <a:lstStyle/>
        <a:p>
          <a:r>
            <a:rPr lang="x-none" dirty="0"/>
            <a:t>Donacije</a:t>
          </a:r>
          <a:r>
            <a:rPr lang="x-none" baseline="0" dirty="0"/>
            <a:t> i transferi </a:t>
          </a:r>
        </a:p>
        <a:p>
          <a:r>
            <a:rPr lang="x-none" baseline="0" dirty="0"/>
            <a:t>117.129.437,00</a:t>
          </a:r>
          <a:endParaRPr lang="x-none" dirty="0"/>
        </a:p>
      </dgm:t>
    </dgm:pt>
    <dgm:pt modelId="{54791C53-C18A-486B-AD6A-B58EA3B2E4EC}" type="parTrans" cxnId="{AF2685DF-4E71-4D0F-9415-6CB502DCD77E}">
      <dgm:prSet/>
      <dgm:spPr/>
      <dgm:t>
        <a:bodyPr/>
        <a:lstStyle/>
        <a:p>
          <a:endParaRPr lang="x-none"/>
        </a:p>
      </dgm:t>
    </dgm:pt>
    <dgm:pt modelId="{6B2E87BA-09CD-44D4-A2CB-E7F84771F039}" type="sibTrans" cxnId="{AF2685DF-4E71-4D0F-9415-6CB502DCD77E}">
      <dgm:prSet/>
      <dgm:spPr/>
      <dgm:t>
        <a:bodyPr/>
        <a:lstStyle/>
        <a:p>
          <a:endParaRPr lang="x-none"/>
        </a:p>
      </dgm:t>
    </dgm:pt>
    <dgm:pt modelId="{D74D097A-7206-4D6A-8D6E-A923AB420E95}">
      <dgm:prSet phldrT="[Text]"/>
      <dgm:spPr/>
      <dgm:t>
        <a:bodyPr/>
        <a:lstStyle/>
        <a:p>
          <a:r>
            <a:rPr lang="x-none" dirty="0"/>
            <a:t>Socijalna</a:t>
          </a:r>
          <a:r>
            <a:rPr lang="x-none" baseline="0" dirty="0"/>
            <a:t> pomoć</a:t>
          </a:r>
        </a:p>
        <a:p>
          <a:r>
            <a:rPr lang="x-none" baseline="0" dirty="0"/>
            <a:t>3.482.888,00</a:t>
          </a:r>
          <a:endParaRPr lang="x-none" dirty="0"/>
        </a:p>
      </dgm:t>
    </dgm:pt>
    <dgm:pt modelId="{A57142E9-F6A0-4AF0-8C02-A76885714A5D}" type="parTrans" cxnId="{D527AE9A-7BB9-4E10-A508-F823D8C489D0}">
      <dgm:prSet/>
      <dgm:spPr/>
      <dgm:t>
        <a:bodyPr/>
        <a:lstStyle/>
        <a:p>
          <a:endParaRPr lang="x-none"/>
        </a:p>
      </dgm:t>
    </dgm:pt>
    <dgm:pt modelId="{3A8BD741-66ED-49AE-BA0C-5557DF1FE861}" type="sibTrans" cxnId="{D527AE9A-7BB9-4E10-A508-F823D8C489D0}">
      <dgm:prSet/>
      <dgm:spPr/>
      <dgm:t>
        <a:bodyPr/>
        <a:lstStyle/>
        <a:p>
          <a:endParaRPr lang="x-none"/>
        </a:p>
      </dgm:t>
    </dgm:pt>
    <dgm:pt modelId="{25554638-F945-433E-8CB2-C5E67290A396}">
      <dgm:prSet phldrT="[Text]"/>
      <dgm:spPr/>
      <dgm:t>
        <a:bodyPr/>
        <a:lstStyle/>
        <a:p>
          <a:r>
            <a:rPr lang="x-none" dirty="0"/>
            <a:t>Ostali</a:t>
          </a:r>
          <a:r>
            <a:rPr lang="x-none" baseline="0" dirty="0"/>
            <a:t> rashodi</a:t>
          </a:r>
        </a:p>
        <a:p>
          <a:r>
            <a:rPr lang="x-none" baseline="0" dirty="0"/>
            <a:t>36.484.255,00</a:t>
          </a:r>
          <a:endParaRPr lang="x-none" dirty="0"/>
        </a:p>
      </dgm:t>
    </dgm:pt>
    <dgm:pt modelId="{03AAF2B2-8D4E-4D7C-8F0D-98B044737E9F}" type="parTrans" cxnId="{49602602-2F55-48B2-A2B2-AF9AB75568E0}">
      <dgm:prSet/>
      <dgm:spPr/>
      <dgm:t>
        <a:bodyPr/>
        <a:lstStyle/>
        <a:p>
          <a:endParaRPr lang="x-none"/>
        </a:p>
      </dgm:t>
    </dgm:pt>
    <dgm:pt modelId="{CF5804E1-87A2-44DF-AE5F-825E27D96A8B}" type="sibTrans" cxnId="{49602602-2F55-48B2-A2B2-AF9AB75568E0}">
      <dgm:prSet/>
      <dgm:spPr/>
      <dgm:t>
        <a:bodyPr/>
        <a:lstStyle/>
        <a:p>
          <a:endParaRPr lang="x-none"/>
        </a:p>
      </dgm:t>
    </dgm:pt>
    <dgm:pt modelId="{65514349-6E86-492D-AE52-BDECF778D345}">
      <dgm:prSet phldrT="[Text]"/>
      <dgm:spPr/>
      <dgm:t>
        <a:bodyPr/>
        <a:lstStyle/>
        <a:p>
          <a:r>
            <a:rPr lang="x-none" dirty="0"/>
            <a:t>Kapitalni izdaci</a:t>
          </a:r>
        </a:p>
        <a:p>
          <a:r>
            <a:rPr lang="x-none" dirty="0"/>
            <a:t>323.925.134,00</a:t>
          </a:r>
        </a:p>
      </dgm:t>
    </dgm:pt>
    <dgm:pt modelId="{9D13D754-8EFF-4461-87F5-0789000F4CA0}" type="parTrans" cxnId="{2FF1A183-6CB5-43CC-8F11-299D5784FBF3}">
      <dgm:prSet/>
      <dgm:spPr/>
      <dgm:t>
        <a:bodyPr/>
        <a:lstStyle/>
        <a:p>
          <a:endParaRPr lang="x-none"/>
        </a:p>
      </dgm:t>
    </dgm:pt>
    <dgm:pt modelId="{1C13DFA0-7027-4362-B1FB-F4C7A5444917}" type="sibTrans" cxnId="{2FF1A183-6CB5-43CC-8F11-299D5784FBF3}">
      <dgm:prSet/>
      <dgm:spPr/>
      <dgm:t>
        <a:bodyPr/>
        <a:lstStyle/>
        <a:p>
          <a:endParaRPr lang="x-none"/>
        </a:p>
      </dgm:t>
    </dgm:pt>
    <dgm:pt modelId="{369B0735-6149-450A-9BCB-6A2964DC18D3}">
      <dgm:prSet phldrT="[Text]"/>
      <dgm:spPr/>
      <dgm:t>
        <a:bodyPr/>
        <a:lstStyle/>
        <a:p>
          <a:r>
            <a:rPr lang="x-none" dirty="0"/>
            <a:t>Izdaci za otplatu glavnice</a:t>
          </a:r>
        </a:p>
        <a:p>
          <a:r>
            <a:rPr lang="x-none" dirty="0"/>
            <a:t>51.192.181,00</a:t>
          </a:r>
        </a:p>
      </dgm:t>
    </dgm:pt>
    <dgm:pt modelId="{84AF6784-2BA0-450D-8341-D81892AAA897}" type="parTrans" cxnId="{12B26C7F-CA61-4F40-8BA0-66A3E6E7DCF0}">
      <dgm:prSet/>
      <dgm:spPr/>
      <dgm:t>
        <a:bodyPr/>
        <a:lstStyle/>
        <a:p>
          <a:endParaRPr lang="x-none"/>
        </a:p>
      </dgm:t>
    </dgm:pt>
    <dgm:pt modelId="{1C216C0F-D310-4B43-AC46-0875DC93D6B6}" type="sibTrans" cxnId="{12B26C7F-CA61-4F40-8BA0-66A3E6E7DCF0}">
      <dgm:prSet/>
      <dgm:spPr/>
      <dgm:t>
        <a:bodyPr/>
        <a:lstStyle/>
        <a:p>
          <a:endParaRPr lang="x-none"/>
        </a:p>
      </dgm:t>
    </dgm:pt>
    <dgm:pt modelId="{96E931F0-5EFE-4E17-A815-1832C52507E3}" type="pres">
      <dgm:prSet presAssocID="{4080E6FE-75F8-455F-B00D-388A62CAD878}" presName="composite" presStyleCnt="0">
        <dgm:presLayoutVars>
          <dgm:chMax val="1"/>
          <dgm:dir/>
          <dgm:resizeHandles val="exact"/>
        </dgm:presLayoutVars>
      </dgm:prSet>
      <dgm:spPr/>
      <dgm:t>
        <a:bodyPr/>
        <a:lstStyle/>
        <a:p>
          <a:endParaRPr lang="en-US"/>
        </a:p>
      </dgm:t>
    </dgm:pt>
    <dgm:pt modelId="{6A03509E-2D2C-4701-877A-3DD8C8C452B3}" type="pres">
      <dgm:prSet presAssocID="{4080E6FE-75F8-455F-B00D-388A62CAD878}" presName="radial" presStyleCnt="0">
        <dgm:presLayoutVars>
          <dgm:animLvl val="ctr"/>
        </dgm:presLayoutVars>
      </dgm:prSet>
      <dgm:spPr/>
    </dgm:pt>
    <dgm:pt modelId="{23F30694-D224-4AFD-83D0-A9B26CD4AE63}" type="pres">
      <dgm:prSet presAssocID="{3AEAB1B5-D9EF-4981-86BF-BCD6908D01E5}" presName="centerShape" presStyleLbl="vennNode1" presStyleIdx="0" presStyleCnt="10"/>
      <dgm:spPr/>
      <dgm:t>
        <a:bodyPr/>
        <a:lstStyle/>
        <a:p>
          <a:endParaRPr lang="en-US"/>
        </a:p>
      </dgm:t>
    </dgm:pt>
    <dgm:pt modelId="{581D9C24-D691-4644-99EB-4A6B1D74C269}" type="pres">
      <dgm:prSet presAssocID="{2885F644-5E9D-46B6-8CAF-6E5B22E43DBC}" presName="node" presStyleLbl="vennNode1" presStyleIdx="1" presStyleCnt="10">
        <dgm:presLayoutVars>
          <dgm:bulletEnabled val="1"/>
        </dgm:presLayoutVars>
      </dgm:prSet>
      <dgm:spPr/>
      <dgm:t>
        <a:bodyPr/>
        <a:lstStyle/>
        <a:p>
          <a:endParaRPr lang="en-US"/>
        </a:p>
      </dgm:t>
    </dgm:pt>
    <dgm:pt modelId="{00760FBC-BB29-4E8F-A3FA-0B8C20635B76}" type="pres">
      <dgm:prSet presAssocID="{66BFF05E-3F6D-4EED-9D30-10583093E473}" presName="node" presStyleLbl="vennNode1" presStyleIdx="2" presStyleCnt="10">
        <dgm:presLayoutVars>
          <dgm:bulletEnabled val="1"/>
        </dgm:presLayoutVars>
      </dgm:prSet>
      <dgm:spPr/>
      <dgm:t>
        <a:bodyPr/>
        <a:lstStyle/>
        <a:p>
          <a:endParaRPr lang="en-US"/>
        </a:p>
      </dgm:t>
    </dgm:pt>
    <dgm:pt modelId="{6E484F8A-3CF3-4AFF-9FB8-1AE41894B273}" type="pres">
      <dgm:prSet presAssocID="{6ADE78B8-6A90-409A-93EC-2E1018038D39}" presName="node" presStyleLbl="vennNode1" presStyleIdx="3" presStyleCnt="10">
        <dgm:presLayoutVars>
          <dgm:bulletEnabled val="1"/>
        </dgm:presLayoutVars>
      </dgm:prSet>
      <dgm:spPr/>
      <dgm:t>
        <a:bodyPr/>
        <a:lstStyle/>
        <a:p>
          <a:endParaRPr lang="en-US"/>
        </a:p>
      </dgm:t>
    </dgm:pt>
    <dgm:pt modelId="{34B43685-141A-4461-AE6A-301BAC908C60}" type="pres">
      <dgm:prSet presAssocID="{6CDE4B7E-694A-4CC6-9380-C110FA4F3107}" presName="node" presStyleLbl="vennNode1" presStyleIdx="4" presStyleCnt="10">
        <dgm:presLayoutVars>
          <dgm:bulletEnabled val="1"/>
        </dgm:presLayoutVars>
      </dgm:prSet>
      <dgm:spPr/>
      <dgm:t>
        <a:bodyPr/>
        <a:lstStyle/>
        <a:p>
          <a:endParaRPr lang="en-US"/>
        </a:p>
      </dgm:t>
    </dgm:pt>
    <dgm:pt modelId="{EEF973BF-B90E-4D0F-AC07-BB28F004C6A7}" type="pres">
      <dgm:prSet presAssocID="{A7E4F091-602A-4737-8CA1-3DFC1E61B9AF}" presName="node" presStyleLbl="vennNode1" presStyleIdx="5" presStyleCnt="10">
        <dgm:presLayoutVars>
          <dgm:bulletEnabled val="1"/>
        </dgm:presLayoutVars>
      </dgm:prSet>
      <dgm:spPr/>
      <dgm:t>
        <a:bodyPr/>
        <a:lstStyle/>
        <a:p>
          <a:endParaRPr lang="en-US"/>
        </a:p>
      </dgm:t>
    </dgm:pt>
    <dgm:pt modelId="{281404DC-9187-40D0-97FF-0D818AB2F366}" type="pres">
      <dgm:prSet presAssocID="{D74D097A-7206-4D6A-8D6E-A923AB420E95}" presName="node" presStyleLbl="vennNode1" presStyleIdx="6" presStyleCnt="10">
        <dgm:presLayoutVars>
          <dgm:bulletEnabled val="1"/>
        </dgm:presLayoutVars>
      </dgm:prSet>
      <dgm:spPr/>
      <dgm:t>
        <a:bodyPr/>
        <a:lstStyle/>
        <a:p>
          <a:endParaRPr lang="en-US"/>
        </a:p>
      </dgm:t>
    </dgm:pt>
    <dgm:pt modelId="{ADDA55F8-68B2-4192-A0FF-92D5AADED3EF}" type="pres">
      <dgm:prSet presAssocID="{25554638-F945-433E-8CB2-C5E67290A396}" presName="node" presStyleLbl="vennNode1" presStyleIdx="7" presStyleCnt="10">
        <dgm:presLayoutVars>
          <dgm:bulletEnabled val="1"/>
        </dgm:presLayoutVars>
      </dgm:prSet>
      <dgm:spPr/>
      <dgm:t>
        <a:bodyPr/>
        <a:lstStyle/>
        <a:p>
          <a:endParaRPr lang="en-US"/>
        </a:p>
      </dgm:t>
    </dgm:pt>
    <dgm:pt modelId="{68D8E666-A4BC-49C9-9193-F48DBF84BB6B}" type="pres">
      <dgm:prSet presAssocID="{65514349-6E86-492D-AE52-BDECF778D345}" presName="node" presStyleLbl="vennNode1" presStyleIdx="8" presStyleCnt="10">
        <dgm:presLayoutVars>
          <dgm:bulletEnabled val="1"/>
        </dgm:presLayoutVars>
      </dgm:prSet>
      <dgm:spPr/>
      <dgm:t>
        <a:bodyPr/>
        <a:lstStyle/>
        <a:p>
          <a:endParaRPr lang="en-US"/>
        </a:p>
      </dgm:t>
    </dgm:pt>
    <dgm:pt modelId="{32B55D38-2023-4C98-82BD-8CEDFD10705F}" type="pres">
      <dgm:prSet presAssocID="{369B0735-6149-450A-9BCB-6A2964DC18D3}" presName="node" presStyleLbl="vennNode1" presStyleIdx="9" presStyleCnt="10">
        <dgm:presLayoutVars>
          <dgm:bulletEnabled val="1"/>
        </dgm:presLayoutVars>
      </dgm:prSet>
      <dgm:spPr/>
      <dgm:t>
        <a:bodyPr/>
        <a:lstStyle/>
        <a:p>
          <a:endParaRPr lang="en-US"/>
        </a:p>
      </dgm:t>
    </dgm:pt>
  </dgm:ptLst>
  <dgm:cxnLst>
    <dgm:cxn modelId="{16CBEC61-89ED-4D59-A282-62F769E1908D}" srcId="{3AEAB1B5-D9EF-4981-86BF-BCD6908D01E5}" destId="{2885F644-5E9D-46B6-8CAF-6E5B22E43DBC}" srcOrd="0" destOrd="0" parTransId="{D533F1E8-9F58-46F3-B8A8-163A0327F5DA}" sibTransId="{08FEAE6E-9170-4490-9C95-2D5CA2D0B642}"/>
    <dgm:cxn modelId="{12B26C7F-CA61-4F40-8BA0-66A3E6E7DCF0}" srcId="{3AEAB1B5-D9EF-4981-86BF-BCD6908D01E5}" destId="{369B0735-6149-450A-9BCB-6A2964DC18D3}" srcOrd="8" destOrd="0" parTransId="{84AF6784-2BA0-450D-8341-D81892AAA897}" sibTransId="{1C216C0F-D310-4B43-AC46-0875DC93D6B6}"/>
    <dgm:cxn modelId="{8191F8B5-047B-4ACB-927F-9C694E16DDCB}" type="presOf" srcId="{65514349-6E86-492D-AE52-BDECF778D345}" destId="{68D8E666-A4BC-49C9-9193-F48DBF84BB6B}" srcOrd="0" destOrd="0" presId="urn:microsoft.com/office/officeart/2005/8/layout/radial3"/>
    <dgm:cxn modelId="{3003CA8A-6DE4-45F8-9E95-9DBBCD00E8BC}" srcId="{4080E6FE-75F8-455F-B00D-388A62CAD878}" destId="{3AEAB1B5-D9EF-4981-86BF-BCD6908D01E5}" srcOrd="0" destOrd="0" parTransId="{9B790053-042C-4178-B099-0AA1E213BC4B}" sibTransId="{DB173785-DEAA-40A6-91BF-CB61950A6CE4}"/>
    <dgm:cxn modelId="{2FF1A183-6CB5-43CC-8F11-299D5784FBF3}" srcId="{3AEAB1B5-D9EF-4981-86BF-BCD6908D01E5}" destId="{65514349-6E86-492D-AE52-BDECF778D345}" srcOrd="7" destOrd="0" parTransId="{9D13D754-8EFF-4461-87F5-0789000F4CA0}" sibTransId="{1C13DFA0-7027-4362-B1FB-F4C7A5444917}"/>
    <dgm:cxn modelId="{AF971DB3-EEE9-4A9D-954B-59C68EB6A98A}" type="presOf" srcId="{A7E4F091-602A-4737-8CA1-3DFC1E61B9AF}" destId="{EEF973BF-B90E-4D0F-AC07-BB28F004C6A7}" srcOrd="0" destOrd="0" presId="urn:microsoft.com/office/officeart/2005/8/layout/radial3"/>
    <dgm:cxn modelId="{16422BBA-81AC-45CB-9E77-077D6EBD64D8}" type="presOf" srcId="{369B0735-6149-450A-9BCB-6A2964DC18D3}" destId="{32B55D38-2023-4C98-82BD-8CEDFD10705F}" srcOrd="0" destOrd="0" presId="urn:microsoft.com/office/officeart/2005/8/layout/radial3"/>
    <dgm:cxn modelId="{D16FC27F-26CF-49E6-BB61-9DCD56E3A476}" srcId="{3AEAB1B5-D9EF-4981-86BF-BCD6908D01E5}" destId="{66BFF05E-3F6D-4EED-9D30-10583093E473}" srcOrd="1" destOrd="0" parTransId="{C76D26A3-42A4-45FA-AE9E-872BDE3C951D}" sibTransId="{348C766C-48F1-4B0B-A06E-1091D883FBD8}"/>
    <dgm:cxn modelId="{E64822DD-F712-429B-B727-3A02EE06E13F}" type="presOf" srcId="{6ADE78B8-6A90-409A-93EC-2E1018038D39}" destId="{6E484F8A-3CF3-4AFF-9FB8-1AE41894B273}" srcOrd="0" destOrd="0" presId="urn:microsoft.com/office/officeart/2005/8/layout/radial3"/>
    <dgm:cxn modelId="{D527AE9A-7BB9-4E10-A508-F823D8C489D0}" srcId="{3AEAB1B5-D9EF-4981-86BF-BCD6908D01E5}" destId="{D74D097A-7206-4D6A-8D6E-A923AB420E95}" srcOrd="5" destOrd="0" parTransId="{A57142E9-F6A0-4AF0-8C02-A76885714A5D}" sibTransId="{3A8BD741-66ED-49AE-BA0C-5557DF1FE861}"/>
    <dgm:cxn modelId="{76783F61-67EF-4F78-BF97-9BF8CB5CED0A}" srcId="{3AEAB1B5-D9EF-4981-86BF-BCD6908D01E5}" destId="{6CDE4B7E-694A-4CC6-9380-C110FA4F3107}" srcOrd="3" destOrd="0" parTransId="{F6B9A79C-4C1D-4A52-B265-8E3F0143E45F}" sibTransId="{89616386-E022-453E-A834-B06CA95E8124}"/>
    <dgm:cxn modelId="{A7DB6ADF-7D33-4806-87D0-F12847C0E271}" type="presOf" srcId="{4080E6FE-75F8-455F-B00D-388A62CAD878}" destId="{96E931F0-5EFE-4E17-A815-1832C52507E3}" srcOrd="0" destOrd="0" presId="urn:microsoft.com/office/officeart/2005/8/layout/radial3"/>
    <dgm:cxn modelId="{B10F84B9-0FD7-4FCF-9672-1AE8EEBAEB48}" type="presOf" srcId="{25554638-F945-433E-8CB2-C5E67290A396}" destId="{ADDA55F8-68B2-4192-A0FF-92D5AADED3EF}" srcOrd="0" destOrd="0" presId="urn:microsoft.com/office/officeart/2005/8/layout/radial3"/>
    <dgm:cxn modelId="{49602602-2F55-48B2-A2B2-AF9AB75568E0}" srcId="{3AEAB1B5-D9EF-4981-86BF-BCD6908D01E5}" destId="{25554638-F945-433E-8CB2-C5E67290A396}" srcOrd="6" destOrd="0" parTransId="{03AAF2B2-8D4E-4D7C-8F0D-98B044737E9F}" sibTransId="{CF5804E1-87A2-44DF-AE5F-825E27D96A8B}"/>
    <dgm:cxn modelId="{BD5519AF-09E4-440A-9BFE-988528E88698}" type="presOf" srcId="{D74D097A-7206-4D6A-8D6E-A923AB420E95}" destId="{281404DC-9187-40D0-97FF-0D818AB2F366}" srcOrd="0" destOrd="0" presId="urn:microsoft.com/office/officeart/2005/8/layout/radial3"/>
    <dgm:cxn modelId="{EAB41089-F315-4B8D-B7AC-5714AF51E9B3}" srcId="{3AEAB1B5-D9EF-4981-86BF-BCD6908D01E5}" destId="{6ADE78B8-6A90-409A-93EC-2E1018038D39}" srcOrd="2" destOrd="0" parTransId="{AE60744F-14AC-4F64-83C4-5205FA88679D}" sibTransId="{02410A3D-942F-454B-9780-587F226915E4}"/>
    <dgm:cxn modelId="{0047E1F0-65B3-4F3B-9730-B9171373FF2C}" type="presOf" srcId="{66BFF05E-3F6D-4EED-9D30-10583093E473}" destId="{00760FBC-BB29-4E8F-A3FA-0B8C20635B76}" srcOrd="0" destOrd="0" presId="urn:microsoft.com/office/officeart/2005/8/layout/radial3"/>
    <dgm:cxn modelId="{9EE03477-8930-4F7D-AAF4-D9C901C7FA03}" type="presOf" srcId="{3AEAB1B5-D9EF-4981-86BF-BCD6908D01E5}" destId="{23F30694-D224-4AFD-83D0-A9B26CD4AE63}" srcOrd="0" destOrd="0" presId="urn:microsoft.com/office/officeart/2005/8/layout/radial3"/>
    <dgm:cxn modelId="{929135D5-DEFC-46C5-A4EA-12DA9F9CA754}" type="presOf" srcId="{2885F644-5E9D-46B6-8CAF-6E5B22E43DBC}" destId="{581D9C24-D691-4644-99EB-4A6B1D74C269}" srcOrd="0" destOrd="0" presId="urn:microsoft.com/office/officeart/2005/8/layout/radial3"/>
    <dgm:cxn modelId="{AF2685DF-4E71-4D0F-9415-6CB502DCD77E}" srcId="{3AEAB1B5-D9EF-4981-86BF-BCD6908D01E5}" destId="{A7E4F091-602A-4737-8CA1-3DFC1E61B9AF}" srcOrd="4" destOrd="0" parTransId="{54791C53-C18A-486B-AD6A-B58EA3B2E4EC}" sibTransId="{6B2E87BA-09CD-44D4-A2CB-E7F84771F039}"/>
    <dgm:cxn modelId="{88FB1B89-2553-4EAA-99DF-5E5B0B404190}" type="presOf" srcId="{6CDE4B7E-694A-4CC6-9380-C110FA4F3107}" destId="{34B43685-141A-4461-AE6A-301BAC908C60}" srcOrd="0" destOrd="0" presId="urn:microsoft.com/office/officeart/2005/8/layout/radial3"/>
    <dgm:cxn modelId="{AC98B054-7092-4D8B-BD32-09C32F53D2EC}" type="presParOf" srcId="{96E931F0-5EFE-4E17-A815-1832C52507E3}" destId="{6A03509E-2D2C-4701-877A-3DD8C8C452B3}" srcOrd="0" destOrd="0" presId="urn:microsoft.com/office/officeart/2005/8/layout/radial3"/>
    <dgm:cxn modelId="{FF57B3A6-E339-464B-A608-BAA1E3CD2BB6}" type="presParOf" srcId="{6A03509E-2D2C-4701-877A-3DD8C8C452B3}" destId="{23F30694-D224-4AFD-83D0-A9B26CD4AE63}" srcOrd="0" destOrd="0" presId="urn:microsoft.com/office/officeart/2005/8/layout/radial3"/>
    <dgm:cxn modelId="{D58B5F47-DFB5-4FE4-A060-4178DC541561}" type="presParOf" srcId="{6A03509E-2D2C-4701-877A-3DD8C8C452B3}" destId="{581D9C24-D691-4644-99EB-4A6B1D74C269}" srcOrd="1" destOrd="0" presId="urn:microsoft.com/office/officeart/2005/8/layout/radial3"/>
    <dgm:cxn modelId="{56D9B212-8BC2-4948-86A6-CF8579B820C7}" type="presParOf" srcId="{6A03509E-2D2C-4701-877A-3DD8C8C452B3}" destId="{00760FBC-BB29-4E8F-A3FA-0B8C20635B76}" srcOrd="2" destOrd="0" presId="urn:microsoft.com/office/officeart/2005/8/layout/radial3"/>
    <dgm:cxn modelId="{D0C7A3AB-50F7-48AF-99CE-641AD33B2D0D}" type="presParOf" srcId="{6A03509E-2D2C-4701-877A-3DD8C8C452B3}" destId="{6E484F8A-3CF3-4AFF-9FB8-1AE41894B273}" srcOrd="3" destOrd="0" presId="urn:microsoft.com/office/officeart/2005/8/layout/radial3"/>
    <dgm:cxn modelId="{BE06B7FE-A648-498D-81D2-75F3B296AB16}" type="presParOf" srcId="{6A03509E-2D2C-4701-877A-3DD8C8C452B3}" destId="{34B43685-141A-4461-AE6A-301BAC908C60}" srcOrd="4" destOrd="0" presId="urn:microsoft.com/office/officeart/2005/8/layout/radial3"/>
    <dgm:cxn modelId="{32F88B08-7BD0-4127-9E14-7398407FFCE9}" type="presParOf" srcId="{6A03509E-2D2C-4701-877A-3DD8C8C452B3}" destId="{EEF973BF-B90E-4D0F-AC07-BB28F004C6A7}" srcOrd="5" destOrd="0" presId="urn:microsoft.com/office/officeart/2005/8/layout/radial3"/>
    <dgm:cxn modelId="{5AD81E39-7627-4175-B642-6A9D4809AD7F}" type="presParOf" srcId="{6A03509E-2D2C-4701-877A-3DD8C8C452B3}" destId="{281404DC-9187-40D0-97FF-0D818AB2F366}" srcOrd="6" destOrd="0" presId="urn:microsoft.com/office/officeart/2005/8/layout/radial3"/>
    <dgm:cxn modelId="{4162099C-ED6A-4DC2-90CD-57057E83C620}" type="presParOf" srcId="{6A03509E-2D2C-4701-877A-3DD8C8C452B3}" destId="{ADDA55F8-68B2-4192-A0FF-92D5AADED3EF}" srcOrd="7" destOrd="0" presId="urn:microsoft.com/office/officeart/2005/8/layout/radial3"/>
    <dgm:cxn modelId="{B05B0BCB-BCC2-45B0-8800-5DB2D7671FBB}" type="presParOf" srcId="{6A03509E-2D2C-4701-877A-3DD8C8C452B3}" destId="{68D8E666-A4BC-49C9-9193-F48DBF84BB6B}" srcOrd="8" destOrd="0" presId="urn:microsoft.com/office/officeart/2005/8/layout/radial3"/>
    <dgm:cxn modelId="{ECE4FD92-2D3E-4191-BC51-AF640C617D56}" type="presParOf" srcId="{6A03509E-2D2C-4701-877A-3DD8C8C452B3}" destId="{32B55D38-2023-4C98-82BD-8CEDFD10705F}"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C5DE72-8CF2-40AB-8B49-8819A50992B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x-none"/>
        </a:p>
      </dgm:t>
    </dgm:pt>
    <dgm:pt modelId="{545D899E-2DE4-459A-BF7D-C99EDBE05EFD}">
      <dgm:prSet phldrT="[Text]"/>
      <dgm:spPr/>
      <dgm:t>
        <a:bodyPr/>
        <a:lstStyle/>
        <a:p>
          <a:r>
            <a:rPr lang="x-none" dirty="0"/>
            <a:t>Skupština opštine  13.910.320,00</a:t>
          </a:r>
        </a:p>
      </dgm:t>
    </dgm:pt>
    <dgm:pt modelId="{64C76799-0A05-44C3-83D6-7BAAE8239C54}" type="parTrans" cxnId="{137D5147-93E2-4685-BB9C-054AADE99E8C}">
      <dgm:prSet/>
      <dgm:spPr/>
      <dgm:t>
        <a:bodyPr/>
        <a:lstStyle/>
        <a:p>
          <a:endParaRPr lang="x-none"/>
        </a:p>
      </dgm:t>
    </dgm:pt>
    <dgm:pt modelId="{5C3EB513-05CD-4A95-9BE1-B27258B08473}" type="sibTrans" cxnId="{137D5147-93E2-4685-BB9C-054AADE99E8C}">
      <dgm:prSet/>
      <dgm:spPr/>
      <dgm:t>
        <a:bodyPr/>
        <a:lstStyle/>
        <a:p>
          <a:endParaRPr lang="x-none"/>
        </a:p>
      </dgm:t>
    </dgm:pt>
    <dgm:pt modelId="{71B63F15-AE19-43F2-893A-6E58085B5D83}">
      <dgm:prSet phldrT="[Text]"/>
      <dgm:spPr/>
      <dgm:t>
        <a:bodyPr/>
        <a:lstStyle/>
        <a:p>
          <a:r>
            <a:rPr lang="x-none" dirty="0"/>
            <a:t>Predsednik opštine 18.357.148,00</a:t>
          </a:r>
        </a:p>
      </dgm:t>
    </dgm:pt>
    <dgm:pt modelId="{4131A312-5CE8-4F59-A1E8-4A83D7979C22}" type="parTrans" cxnId="{862629CD-6114-4145-9C89-B96C2CAC7436}">
      <dgm:prSet/>
      <dgm:spPr/>
      <dgm:t>
        <a:bodyPr/>
        <a:lstStyle/>
        <a:p>
          <a:endParaRPr lang="x-none"/>
        </a:p>
      </dgm:t>
    </dgm:pt>
    <dgm:pt modelId="{EA63E1AE-A791-46D9-8D0D-27AC6CDD92F8}" type="sibTrans" cxnId="{862629CD-6114-4145-9C89-B96C2CAC7436}">
      <dgm:prSet/>
      <dgm:spPr/>
      <dgm:t>
        <a:bodyPr/>
        <a:lstStyle/>
        <a:p>
          <a:endParaRPr lang="x-none"/>
        </a:p>
      </dgm:t>
    </dgm:pt>
    <dgm:pt modelId="{A13F68E7-B48C-4E54-A881-0AEE1E71F24F}">
      <dgm:prSet phldrT="[Text]"/>
      <dgm:spPr/>
      <dgm:t>
        <a:bodyPr/>
        <a:lstStyle/>
        <a:p>
          <a:r>
            <a:rPr lang="x-none" dirty="0"/>
            <a:t>Pravobranilaštvo 7.866.996,00</a:t>
          </a:r>
        </a:p>
      </dgm:t>
    </dgm:pt>
    <dgm:pt modelId="{3642BB7A-4FEE-4DBA-8D9E-614CF1B325E6}" type="parTrans" cxnId="{B4D577E5-3D80-4C9B-B94D-86059E2A8AF7}">
      <dgm:prSet/>
      <dgm:spPr/>
      <dgm:t>
        <a:bodyPr/>
        <a:lstStyle/>
        <a:p>
          <a:endParaRPr lang="x-none"/>
        </a:p>
      </dgm:t>
    </dgm:pt>
    <dgm:pt modelId="{6165C657-E9FE-4126-AEB5-0E0758BA4C3B}" type="sibTrans" cxnId="{B4D577E5-3D80-4C9B-B94D-86059E2A8AF7}">
      <dgm:prSet/>
      <dgm:spPr/>
      <dgm:t>
        <a:bodyPr/>
        <a:lstStyle/>
        <a:p>
          <a:endParaRPr lang="x-none"/>
        </a:p>
      </dgm:t>
    </dgm:pt>
    <dgm:pt modelId="{AA63660C-481E-4D20-98ED-5FFE42C4F00B}">
      <dgm:prSet phldrT="[Text]"/>
      <dgm:spPr/>
      <dgm:t>
        <a:bodyPr/>
        <a:lstStyle/>
        <a:p>
          <a:r>
            <a:rPr lang="x-none" dirty="0"/>
            <a:t>Osnovno obrazovanje  56.571.284,00 </a:t>
          </a:r>
        </a:p>
      </dgm:t>
    </dgm:pt>
    <dgm:pt modelId="{887FE4B2-8A30-4DA9-B74A-59070D415D80}" type="parTrans" cxnId="{8525A748-9769-4C3E-89A8-ABC6FB58AD08}">
      <dgm:prSet/>
      <dgm:spPr/>
      <dgm:t>
        <a:bodyPr/>
        <a:lstStyle/>
        <a:p>
          <a:endParaRPr lang="x-none"/>
        </a:p>
      </dgm:t>
    </dgm:pt>
    <dgm:pt modelId="{E60DC59E-C6D6-4945-9539-67C35043DB15}" type="sibTrans" cxnId="{8525A748-9769-4C3E-89A8-ABC6FB58AD08}">
      <dgm:prSet/>
      <dgm:spPr/>
      <dgm:t>
        <a:bodyPr/>
        <a:lstStyle/>
        <a:p>
          <a:endParaRPr lang="x-none"/>
        </a:p>
      </dgm:t>
    </dgm:pt>
    <dgm:pt modelId="{5FEA3695-4CF2-48C9-AD8A-298CB9951B18}">
      <dgm:prSet phldrT="[Text]"/>
      <dgm:spPr/>
      <dgm:t>
        <a:bodyPr/>
        <a:lstStyle/>
        <a:p>
          <a:r>
            <a:rPr lang="x-none" dirty="0"/>
            <a:t>Opštinsko vijeće 1.850.402,00</a:t>
          </a:r>
        </a:p>
      </dgm:t>
    </dgm:pt>
    <dgm:pt modelId="{AC70088E-DBB4-44BC-98DA-B383B196B3DD}" type="sibTrans" cxnId="{B407950F-5453-48D9-9A52-1F2A148A88B3}">
      <dgm:prSet/>
      <dgm:spPr/>
      <dgm:t>
        <a:bodyPr/>
        <a:lstStyle/>
        <a:p>
          <a:endParaRPr lang="x-none"/>
        </a:p>
      </dgm:t>
    </dgm:pt>
    <dgm:pt modelId="{2091B540-8325-4A62-A1A9-8889C33768C7}" type="parTrans" cxnId="{B407950F-5453-48D9-9A52-1F2A148A88B3}">
      <dgm:prSet/>
      <dgm:spPr/>
      <dgm:t>
        <a:bodyPr/>
        <a:lstStyle/>
        <a:p>
          <a:endParaRPr lang="x-none"/>
        </a:p>
      </dgm:t>
    </dgm:pt>
    <dgm:pt modelId="{B66CEBDE-CB2D-4D4E-ABAF-4A54A85A970C}">
      <dgm:prSet phldrT="[Text]"/>
      <dgm:spPr/>
      <dgm:t>
        <a:bodyPr/>
        <a:lstStyle/>
        <a:p>
          <a:r>
            <a:rPr lang="x-none" dirty="0"/>
            <a:t>Opštinska uprava 835.797.543,00</a:t>
          </a:r>
        </a:p>
      </dgm:t>
    </dgm:pt>
    <dgm:pt modelId="{71E54AFD-0B1C-4BE6-9923-16E2AFBC18CF}" type="parTrans" cxnId="{7BD14F93-8BFC-4D38-8EDC-1714D11E6F56}">
      <dgm:prSet/>
      <dgm:spPr/>
      <dgm:t>
        <a:bodyPr/>
        <a:lstStyle/>
        <a:p>
          <a:endParaRPr lang="en-US"/>
        </a:p>
      </dgm:t>
    </dgm:pt>
    <dgm:pt modelId="{F91284A5-6F25-4F57-B962-2FE850D4268C}" type="sibTrans" cxnId="{7BD14F93-8BFC-4D38-8EDC-1714D11E6F56}">
      <dgm:prSet/>
      <dgm:spPr/>
      <dgm:t>
        <a:bodyPr/>
        <a:lstStyle/>
        <a:p>
          <a:endParaRPr lang="en-US"/>
        </a:p>
      </dgm:t>
    </dgm:pt>
    <dgm:pt modelId="{CAB48AF0-16CA-4F34-9AE2-7188DA5B5529}">
      <dgm:prSet phldrT="[Text]"/>
      <dgm:spPr/>
      <dgm:t>
        <a:bodyPr/>
        <a:lstStyle/>
        <a:p>
          <a:r>
            <a:rPr lang="x-none" dirty="0"/>
            <a:t>Mesne zajednice 3.672.950,00</a:t>
          </a:r>
        </a:p>
      </dgm:t>
    </dgm:pt>
    <dgm:pt modelId="{90CA1891-19B2-443B-8948-782D53C42055}" type="parTrans" cxnId="{D136FCCE-DF61-48F3-8FF1-98B80B6495A9}">
      <dgm:prSet/>
      <dgm:spPr/>
      <dgm:t>
        <a:bodyPr/>
        <a:lstStyle/>
        <a:p>
          <a:endParaRPr lang="en-US"/>
        </a:p>
      </dgm:t>
    </dgm:pt>
    <dgm:pt modelId="{6A7CF63A-ABA2-4A90-B01F-CD01C4F56386}" type="sibTrans" cxnId="{D136FCCE-DF61-48F3-8FF1-98B80B6495A9}">
      <dgm:prSet/>
      <dgm:spPr/>
      <dgm:t>
        <a:bodyPr/>
        <a:lstStyle/>
        <a:p>
          <a:endParaRPr lang="en-US"/>
        </a:p>
      </dgm:t>
    </dgm:pt>
    <dgm:pt modelId="{4789DE22-83F4-4BBD-80E1-68DE9A3A20E3}">
      <dgm:prSet phldrT="[Text]"/>
      <dgm:spPr/>
      <dgm:t>
        <a:bodyPr/>
        <a:lstStyle/>
        <a:p>
          <a:r>
            <a:rPr lang="x-none" dirty="0"/>
            <a:t>PU Habiba Stočević </a:t>
          </a:r>
          <a:r>
            <a:rPr lang="en-US" dirty="0"/>
            <a:t>115</a:t>
          </a:r>
          <a:r>
            <a:rPr lang="x-none" dirty="0"/>
            <a:t>.</a:t>
          </a:r>
          <a:r>
            <a:rPr lang="en-US" dirty="0"/>
            <a:t>985</a:t>
          </a:r>
          <a:r>
            <a:rPr lang="x-none" dirty="0"/>
            <a:t>.</a:t>
          </a:r>
          <a:r>
            <a:rPr lang="en-US" dirty="0"/>
            <a:t>760</a:t>
          </a:r>
          <a:r>
            <a:rPr lang="x-none" dirty="0"/>
            <a:t>,00</a:t>
          </a:r>
        </a:p>
      </dgm:t>
    </dgm:pt>
    <dgm:pt modelId="{D8270FC9-C784-4255-803D-A2E02613B32B}" type="parTrans" cxnId="{64089974-E04B-42C0-A8BB-F5B170B15727}">
      <dgm:prSet/>
      <dgm:spPr/>
      <dgm:t>
        <a:bodyPr/>
        <a:lstStyle/>
        <a:p>
          <a:endParaRPr lang="en-US"/>
        </a:p>
      </dgm:t>
    </dgm:pt>
    <dgm:pt modelId="{FF26893E-B66B-4FEE-A92D-5F437C13BA1C}" type="sibTrans" cxnId="{64089974-E04B-42C0-A8BB-F5B170B15727}">
      <dgm:prSet/>
      <dgm:spPr/>
      <dgm:t>
        <a:bodyPr/>
        <a:lstStyle/>
        <a:p>
          <a:endParaRPr lang="en-US"/>
        </a:p>
      </dgm:t>
    </dgm:pt>
    <dgm:pt modelId="{1AAA0DC7-49E9-425C-B202-6799CEAA3BDE}">
      <dgm:prSet phldrT="[Text]"/>
      <dgm:spPr/>
      <dgm:t>
        <a:bodyPr/>
        <a:lstStyle/>
        <a:p>
          <a:r>
            <a:rPr lang="x-none" dirty="0"/>
            <a:t>NB DR Ejup Mušović 10.330.195,00</a:t>
          </a:r>
        </a:p>
      </dgm:t>
    </dgm:pt>
    <dgm:pt modelId="{52463A04-1CCB-4757-BE22-D7988B5D5EB5}" type="parTrans" cxnId="{93A7499B-AE30-4096-96AC-AB7CA7AC5C95}">
      <dgm:prSet/>
      <dgm:spPr/>
      <dgm:t>
        <a:bodyPr/>
        <a:lstStyle/>
        <a:p>
          <a:endParaRPr lang="en-US"/>
        </a:p>
      </dgm:t>
    </dgm:pt>
    <dgm:pt modelId="{3807EE5D-1C8A-4304-9932-82ACFF55ECDD}" type="sibTrans" cxnId="{93A7499B-AE30-4096-96AC-AB7CA7AC5C95}">
      <dgm:prSet/>
      <dgm:spPr/>
      <dgm:t>
        <a:bodyPr/>
        <a:lstStyle/>
        <a:p>
          <a:endParaRPr lang="en-US"/>
        </a:p>
      </dgm:t>
    </dgm:pt>
    <dgm:pt modelId="{CFD69530-219C-4E5C-A506-9250EA6F2012}">
      <dgm:prSet phldrT="[Text]"/>
      <dgm:spPr/>
      <dgm:t>
        <a:bodyPr/>
        <a:lstStyle/>
        <a:p>
          <a:r>
            <a:rPr lang="x-none" dirty="0"/>
            <a:t>Centar za kulturu, turizam , omladinu i sport</a:t>
          </a:r>
          <a:r>
            <a:rPr lang="en-US" dirty="0"/>
            <a:t> 24.869.210,00</a:t>
          </a:r>
          <a:r>
            <a:rPr lang="x-none" dirty="0"/>
            <a:t> </a:t>
          </a:r>
        </a:p>
      </dgm:t>
    </dgm:pt>
    <dgm:pt modelId="{7D8AAB60-B92C-4D7D-B352-55F374089B1A}" type="parTrans" cxnId="{062266BD-F22E-4285-80DA-A0411D6C2ED2}">
      <dgm:prSet/>
      <dgm:spPr/>
      <dgm:t>
        <a:bodyPr/>
        <a:lstStyle/>
        <a:p>
          <a:endParaRPr lang="en-US"/>
        </a:p>
      </dgm:t>
    </dgm:pt>
    <dgm:pt modelId="{7BF825A7-56F8-4095-993E-731A96D862D3}" type="sibTrans" cxnId="{062266BD-F22E-4285-80DA-A0411D6C2ED2}">
      <dgm:prSet/>
      <dgm:spPr/>
      <dgm:t>
        <a:bodyPr/>
        <a:lstStyle/>
        <a:p>
          <a:endParaRPr lang="en-US"/>
        </a:p>
      </dgm:t>
    </dgm:pt>
    <dgm:pt modelId="{D650D214-4CF1-4BDC-B65B-D11D27BB3B3B}">
      <dgm:prSet phldrT="[Text]"/>
      <dgm:spPr/>
      <dgm:t>
        <a:bodyPr/>
        <a:lstStyle/>
        <a:p>
          <a:r>
            <a:rPr lang="x-none" dirty="0"/>
            <a:t>Srednje obrazovanje 14.055.116,00</a:t>
          </a:r>
        </a:p>
      </dgm:t>
    </dgm:pt>
    <dgm:pt modelId="{0EFF8A40-FC69-42BB-A57E-202E01B3AA41}" type="parTrans" cxnId="{2DE3492F-2B47-45E0-871D-E43BFE1A07C8}">
      <dgm:prSet/>
      <dgm:spPr/>
      <dgm:t>
        <a:bodyPr/>
        <a:lstStyle/>
        <a:p>
          <a:endParaRPr lang="en-US"/>
        </a:p>
      </dgm:t>
    </dgm:pt>
    <dgm:pt modelId="{DEB440A4-E76D-4897-974B-DF3572D07028}" type="sibTrans" cxnId="{2DE3492F-2B47-45E0-871D-E43BFE1A07C8}">
      <dgm:prSet/>
      <dgm:spPr/>
      <dgm:t>
        <a:bodyPr/>
        <a:lstStyle/>
        <a:p>
          <a:endParaRPr lang="en-US"/>
        </a:p>
      </dgm:t>
    </dgm:pt>
    <dgm:pt modelId="{322EFD3F-0ED6-4097-92ED-3254D37D8F91}">
      <dgm:prSet phldrT="[Text]"/>
      <dgm:spPr/>
      <dgm:t>
        <a:bodyPr/>
        <a:lstStyle/>
        <a:p>
          <a:r>
            <a:rPr lang="x-none" dirty="0"/>
            <a:t>Dom zdravlja 12.945.800,00</a:t>
          </a:r>
        </a:p>
      </dgm:t>
    </dgm:pt>
    <dgm:pt modelId="{25329088-0783-4873-ACC1-5C760AB3C64B}" type="parTrans" cxnId="{1F9BB0BF-DC65-49E6-AA36-F07D5FA043A6}">
      <dgm:prSet/>
      <dgm:spPr/>
      <dgm:t>
        <a:bodyPr/>
        <a:lstStyle/>
        <a:p>
          <a:endParaRPr lang="en-US"/>
        </a:p>
      </dgm:t>
    </dgm:pt>
    <dgm:pt modelId="{61B99C14-D7ED-4E53-B79D-E0FD6D28DAF3}" type="sibTrans" cxnId="{1F9BB0BF-DC65-49E6-AA36-F07D5FA043A6}">
      <dgm:prSet/>
      <dgm:spPr/>
      <dgm:t>
        <a:bodyPr/>
        <a:lstStyle/>
        <a:p>
          <a:endParaRPr lang="en-US"/>
        </a:p>
      </dgm:t>
    </dgm:pt>
    <dgm:pt modelId="{0468E902-EB67-4E50-A4F8-47B7337947EE}">
      <dgm:prSet phldrT="[Text]"/>
      <dgm:spPr/>
      <dgm:t>
        <a:bodyPr/>
        <a:lstStyle/>
        <a:p>
          <a:r>
            <a:rPr lang="x-none" dirty="0"/>
            <a:t>Centar za socijalni rad  7.749.517,00</a:t>
          </a:r>
        </a:p>
      </dgm:t>
    </dgm:pt>
    <dgm:pt modelId="{8A76A82D-69A3-4E12-BDB0-1C43E6FE23FC}" type="parTrans" cxnId="{33C8C5A8-1D8E-426F-BBD3-AE0D6157A18F}">
      <dgm:prSet/>
      <dgm:spPr/>
      <dgm:t>
        <a:bodyPr/>
        <a:lstStyle/>
        <a:p>
          <a:endParaRPr lang="en-US"/>
        </a:p>
      </dgm:t>
    </dgm:pt>
    <dgm:pt modelId="{D7A52E26-3433-4163-A89D-38567FA78D1A}" type="sibTrans" cxnId="{33C8C5A8-1D8E-426F-BBD3-AE0D6157A18F}">
      <dgm:prSet/>
      <dgm:spPr/>
      <dgm:t>
        <a:bodyPr/>
        <a:lstStyle/>
        <a:p>
          <a:endParaRPr lang="en-US"/>
        </a:p>
      </dgm:t>
    </dgm:pt>
    <dgm:pt modelId="{443DC345-68A1-4FC9-BEE8-5241307C7B9E}" type="pres">
      <dgm:prSet presAssocID="{82C5DE72-8CF2-40AB-8B49-8819A50992BB}" presName="linear" presStyleCnt="0">
        <dgm:presLayoutVars>
          <dgm:animLvl val="lvl"/>
          <dgm:resizeHandles val="exact"/>
        </dgm:presLayoutVars>
      </dgm:prSet>
      <dgm:spPr/>
      <dgm:t>
        <a:bodyPr/>
        <a:lstStyle/>
        <a:p>
          <a:endParaRPr lang="en-US"/>
        </a:p>
      </dgm:t>
    </dgm:pt>
    <dgm:pt modelId="{70E14685-D10B-4B29-91AB-C6FC175B31EC}" type="pres">
      <dgm:prSet presAssocID="{545D899E-2DE4-459A-BF7D-C99EDBE05EFD}" presName="parentText" presStyleLbl="node1" presStyleIdx="0" presStyleCnt="13" custLinFactNeighborY="76329">
        <dgm:presLayoutVars>
          <dgm:chMax val="0"/>
          <dgm:bulletEnabled val="1"/>
        </dgm:presLayoutVars>
      </dgm:prSet>
      <dgm:spPr/>
      <dgm:t>
        <a:bodyPr/>
        <a:lstStyle/>
        <a:p>
          <a:endParaRPr lang="en-US"/>
        </a:p>
      </dgm:t>
    </dgm:pt>
    <dgm:pt modelId="{E6C41E69-B282-4DF0-A590-7D43844113EB}" type="pres">
      <dgm:prSet presAssocID="{5C3EB513-05CD-4A95-9BE1-B27258B08473}" presName="spacer" presStyleCnt="0"/>
      <dgm:spPr/>
    </dgm:pt>
    <dgm:pt modelId="{028A2227-DCFD-4275-A343-45E37F2FABF9}" type="pres">
      <dgm:prSet presAssocID="{71B63F15-AE19-43F2-893A-6E58085B5D83}" presName="parentText" presStyleLbl="node1" presStyleIdx="1" presStyleCnt="13" custLinFactNeighborX="1852" custLinFactNeighborY="-10992">
        <dgm:presLayoutVars>
          <dgm:chMax val="0"/>
          <dgm:bulletEnabled val="1"/>
        </dgm:presLayoutVars>
      </dgm:prSet>
      <dgm:spPr/>
      <dgm:t>
        <a:bodyPr/>
        <a:lstStyle/>
        <a:p>
          <a:endParaRPr lang="en-US"/>
        </a:p>
      </dgm:t>
    </dgm:pt>
    <dgm:pt modelId="{C587E682-B2EF-47E9-912C-7C3E3152A44F}" type="pres">
      <dgm:prSet presAssocID="{EA63E1AE-A791-46D9-8D0D-27AC6CDD92F8}" presName="spacer" presStyleCnt="0"/>
      <dgm:spPr/>
    </dgm:pt>
    <dgm:pt modelId="{35B138CB-8D65-4F13-9754-45444C5F6BEB}" type="pres">
      <dgm:prSet presAssocID="{5FEA3695-4CF2-48C9-AD8A-298CB9951B18}" presName="parentText" presStyleLbl="node1" presStyleIdx="2" presStyleCnt="13">
        <dgm:presLayoutVars>
          <dgm:chMax val="0"/>
          <dgm:bulletEnabled val="1"/>
        </dgm:presLayoutVars>
      </dgm:prSet>
      <dgm:spPr/>
      <dgm:t>
        <a:bodyPr/>
        <a:lstStyle/>
        <a:p>
          <a:endParaRPr lang="en-US"/>
        </a:p>
      </dgm:t>
    </dgm:pt>
    <dgm:pt modelId="{057B6993-EC4D-46B0-8755-3E37CE06C162}" type="pres">
      <dgm:prSet presAssocID="{AC70088E-DBB4-44BC-98DA-B383B196B3DD}" presName="spacer" presStyleCnt="0"/>
      <dgm:spPr/>
    </dgm:pt>
    <dgm:pt modelId="{603A0AF7-542B-4464-B3D0-BA61688E8443}" type="pres">
      <dgm:prSet presAssocID="{A13F68E7-B48C-4E54-A881-0AEE1E71F24F}" presName="parentText" presStyleLbl="node1" presStyleIdx="3" presStyleCnt="13">
        <dgm:presLayoutVars>
          <dgm:chMax val="0"/>
          <dgm:bulletEnabled val="1"/>
        </dgm:presLayoutVars>
      </dgm:prSet>
      <dgm:spPr/>
      <dgm:t>
        <a:bodyPr/>
        <a:lstStyle/>
        <a:p>
          <a:endParaRPr lang="en-US"/>
        </a:p>
      </dgm:t>
    </dgm:pt>
    <dgm:pt modelId="{874B9292-856C-42BB-8D8F-599B141BF9D4}" type="pres">
      <dgm:prSet presAssocID="{6165C657-E9FE-4126-AEB5-0E0758BA4C3B}" presName="spacer" presStyleCnt="0"/>
      <dgm:spPr/>
    </dgm:pt>
    <dgm:pt modelId="{43952CF7-A509-46D3-BDA3-51143330966C}" type="pres">
      <dgm:prSet presAssocID="{B66CEBDE-CB2D-4D4E-ABAF-4A54A85A970C}" presName="parentText" presStyleLbl="node1" presStyleIdx="4" presStyleCnt="13" custLinFactY="1041" custLinFactNeighborY="100000">
        <dgm:presLayoutVars>
          <dgm:chMax val="0"/>
          <dgm:bulletEnabled val="1"/>
        </dgm:presLayoutVars>
      </dgm:prSet>
      <dgm:spPr/>
      <dgm:t>
        <a:bodyPr/>
        <a:lstStyle/>
        <a:p>
          <a:endParaRPr lang="en-US"/>
        </a:p>
      </dgm:t>
    </dgm:pt>
    <dgm:pt modelId="{780BBCC0-19B1-4E48-B296-01BFF6978A87}" type="pres">
      <dgm:prSet presAssocID="{F91284A5-6F25-4F57-B962-2FE850D4268C}" presName="spacer" presStyleCnt="0"/>
      <dgm:spPr/>
    </dgm:pt>
    <dgm:pt modelId="{1754603C-0476-4598-B1C0-0F96F9214FFA}" type="pres">
      <dgm:prSet presAssocID="{CAB48AF0-16CA-4F34-9AE2-7188DA5B5529}" presName="parentText" presStyleLbl="node1" presStyleIdx="5" presStyleCnt="13">
        <dgm:presLayoutVars>
          <dgm:chMax val="0"/>
          <dgm:bulletEnabled val="1"/>
        </dgm:presLayoutVars>
      </dgm:prSet>
      <dgm:spPr/>
      <dgm:t>
        <a:bodyPr/>
        <a:lstStyle/>
        <a:p>
          <a:endParaRPr lang="en-US"/>
        </a:p>
      </dgm:t>
    </dgm:pt>
    <dgm:pt modelId="{9D727CBB-A1A5-48BA-A2D8-A8EBBA179988}" type="pres">
      <dgm:prSet presAssocID="{6A7CF63A-ABA2-4A90-B01F-CD01C4F56386}" presName="spacer" presStyleCnt="0"/>
      <dgm:spPr/>
    </dgm:pt>
    <dgm:pt modelId="{D9ABB3D3-74BE-4CDF-A9F0-37F02A464522}" type="pres">
      <dgm:prSet presAssocID="{4789DE22-83F4-4BBD-80E1-68DE9A3A20E3}" presName="parentText" presStyleLbl="node1" presStyleIdx="6" presStyleCnt="13">
        <dgm:presLayoutVars>
          <dgm:chMax val="0"/>
          <dgm:bulletEnabled val="1"/>
        </dgm:presLayoutVars>
      </dgm:prSet>
      <dgm:spPr/>
      <dgm:t>
        <a:bodyPr/>
        <a:lstStyle/>
        <a:p>
          <a:endParaRPr lang="en-US"/>
        </a:p>
      </dgm:t>
    </dgm:pt>
    <dgm:pt modelId="{A1D476AB-B63C-413D-BD48-0ECA717131D5}" type="pres">
      <dgm:prSet presAssocID="{FF26893E-B66B-4FEE-A92D-5F437C13BA1C}" presName="spacer" presStyleCnt="0"/>
      <dgm:spPr/>
    </dgm:pt>
    <dgm:pt modelId="{BE406A52-F714-4EE8-A353-F99FB3F30467}" type="pres">
      <dgm:prSet presAssocID="{1AAA0DC7-49E9-425C-B202-6799CEAA3BDE}" presName="parentText" presStyleLbl="node1" presStyleIdx="7" presStyleCnt="13">
        <dgm:presLayoutVars>
          <dgm:chMax val="0"/>
          <dgm:bulletEnabled val="1"/>
        </dgm:presLayoutVars>
      </dgm:prSet>
      <dgm:spPr/>
      <dgm:t>
        <a:bodyPr/>
        <a:lstStyle/>
        <a:p>
          <a:endParaRPr lang="en-US"/>
        </a:p>
      </dgm:t>
    </dgm:pt>
    <dgm:pt modelId="{A7C6F63D-B134-4095-9807-9BDB51C8F48B}" type="pres">
      <dgm:prSet presAssocID="{3807EE5D-1C8A-4304-9932-82ACFF55ECDD}" presName="spacer" presStyleCnt="0"/>
      <dgm:spPr/>
    </dgm:pt>
    <dgm:pt modelId="{D8C34F0F-645C-43F4-AD53-1F1E84C41768}" type="pres">
      <dgm:prSet presAssocID="{CFD69530-219C-4E5C-A506-9250EA6F2012}" presName="parentText" presStyleLbl="node1" presStyleIdx="8" presStyleCnt="13">
        <dgm:presLayoutVars>
          <dgm:chMax val="0"/>
          <dgm:bulletEnabled val="1"/>
        </dgm:presLayoutVars>
      </dgm:prSet>
      <dgm:spPr/>
      <dgm:t>
        <a:bodyPr/>
        <a:lstStyle/>
        <a:p>
          <a:endParaRPr lang="en-US"/>
        </a:p>
      </dgm:t>
    </dgm:pt>
    <dgm:pt modelId="{F0758FD6-6C34-4458-8615-794EAC2EC480}" type="pres">
      <dgm:prSet presAssocID="{7BF825A7-56F8-4095-993E-731A96D862D3}" presName="spacer" presStyleCnt="0"/>
      <dgm:spPr/>
    </dgm:pt>
    <dgm:pt modelId="{A7C74100-3CFB-4D4C-B899-E56D018584E5}" type="pres">
      <dgm:prSet presAssocID="{AA63660C-481E-4D20-98ED-5FFE42C4F00B}" presName="parentText" presStyleLbl="node1" presStyleIdx="9" presStyleCnt="13">
        <dgm:presLayoutVars>
          <dgm:chMax val="0"/>
          <dgm:bulletEnabled val="1"/>
        </dgm:presLayoutVars>
      </dgm:prSet>
      <dgm:spPr/>
      <dgm:t>
        <a:bodyPr/>
        <a:lstStyle/>
        <a:p>
          <a:endParaRPr lang="en-US"/>
        </a:p>
      </dgm:t>
    </dgm:pt>
    <dgm:pt modelId="{89C2FAD9-CE96-478A-9F11-7997EE7B0E8C}" type="pres">
      <dgm:prSet presAssocID="{E60DC59E-C6D6-4945-9539-67C35043DB15}" presName="spacer" presStyleCnt="0"/>
      <dgm:spPr/>
    </dgm:pt>
    <dgm:pt modelId="{063CD851-1C7A-4AA7-8B20-A8CCB892B030}" type="pres">
      <dgm:prSet presAssocID="{D650D214-4CF1-4BDC-B65B-D11D27BB3B3B}" presName="parentText" presStyleLbl="node1" presStyleIdx="10" presStyleCnt="13" custLinFactY="-11592" custLinFactNeighborY="-100000">
        <dgm:presLayoutVars>
          <dgm:chMax val="0"/>
          <dgm:bulletEnabled val="1"/>
        </dgm:presLayoutVars>
      </dgm:prSet>
      <dgm:spPr/>
      <dgm:t>
        <a:bodyPr/>
        <a:lstStyle/>
        <a:p>
          <a:endParaRPr lang="en-US"/>
        </a:p>
      </dgm:t>
    </dgm:pt>
    <dgm:pt modelId="{C8BC8106-FBE0-4F4B-9DB0-380871543C6E}" type="pres">
      <dgm:prSet presAssocID="{DEB440A4-E76D-4897-974B-DF3572D07028}" presName="spacer" presStyleCnt="0"/>
      <dgm:spPr/>
    </dgm:pt>
    <dgm:pt modelId="{52916EC9-0F01-415B-ABDA-584F24AE1FF7}" type="pres">
      <dgm:prSet presAssocID="{322EFD3F-0ED6-4097-92ED-3254D37D8F91}" presName="parentText" presStyleLbl="node1" presStyleIdx="11" presStyleCnt="13">
        <dgm:presLayoutVars>
          <dgm:chMax val="0"/>
          <dgm:bulletEnabled val="1"/>
        </dgm:presLayoutVars>
      </dgm:prSet>
      <dgm:spPr/>
      <dgm:t>
        <a:bodyPr/>
        <a:lstStyle/>
        <a:p>
          <a:endParaRPr lang="en-US"/>
        </a:p>
      </dgm:t>
    </dgm:pt>
    <dgm:pt modelId="{1BC86926-37C4-401C-AAC8-1A98E42DBB12}" type="pres">
      <dgm:prSet presAssocID="{61B99C14-D7ED-4E53-B79D-E0FD6D28DAF3}" presName="spacer" presStyleCnt="0"/>
      <dgm:spPr/>
    </dgm:pt>
    <dgm:pt modelId="{3E0884D4-9314-495D-930B-824A85989697}" type="pres">
      <dgm:prSet presAssocID="{0468E902-EB67-4E50-A4F8-47B7337947EE}" presName="parentText" presStyleLbl="node1" presStyleIdx="12" presStyleCnt="13">
        <dgm:presLayoutVars>
          <dgm:chMax val="0"/>
          <dgm:bulletEnabled val="1"/>
        </dgm:presLayoutVars>
      </dgm:prSet>
      <dgm:spPr/>
      <dgm:t>
        <a:bodyPr/>
        <a:lstStyle/>
        <a:p>
          <a:endParaRPr lang="en-US"/>
        </a:p>
      </dgm:t>
    </dgm:pt>
  </dgm:ptLst>
  <dgm:cxnLst>
    <dgm:cxn modelId="{EDD769C4-9FC5-4E27-AE89-7C7845A47284}" type="presOf" srcId="{CFD69530-219C-4E5C-A506-9250EA6F2012}" destId="{D8C34F0F-645C-43F4-AD53-1F1E84C41768}" srcOrd="0" destOrd="0" presId="urn:microsoft.com/office/officeart/2005/8/layout/vList2"/>
    <dgm:cxn modelId="{1F9BB0BF-DC65-49E6-AA36-F07D5FA043A6}" srcId="{82C5DE72-8CF2-40AB-8B49-8819A50992BB}" destId="{322EFD3F-0ED6-4097-92ED-3254D37D8F91}" srcOrd="11" destOrd="0" parTransId="{25329088-0783-4873-ACC1-5C760AB3C64B}" sibTransId="{61B99C14-D7ED-4E53-B79D-E0FD6D28DAF3}"/>
    <dgm:cxn modelId="{B38A6280-9224-4823-A516-C55980615564}" type="presOf" srcId="{0468E902-EB67-4E50-A4F8-47B7337947EE}" destId="{3E0884D4-9314-495D-930B-824A85989697}" srcOrd="0" destOrd="0" presId="urn:microsoft.com/office/officeart/2005/8/layout/vList2"/>
    <dgm:cxn modelId="{2DE3492F-2B47-45E0-871D-E43BFE1A07C8}" srcId="{82C5DE72-8CF2-40AB-8B49-8819A50992BB}" destId="{D650D214-4CF1-4BDC-B65B-D11D27BB3B3B}" srcOrd="10" destOrd="0" parTransId="{0EFF8A40-FC69-42BB-A57E-202E01B3AA41}" sibTransId="{DEB440A4-E76D-4897-974B-DF3572D07028}"/>
    <dgm:cxn modelId="{7BD14F93-8BFC-4D38-8EDC-1714D11E6F56}" srcId="{82C5DE72-8CF2-40AB-8B49-8819A50992BB}" destId="{B66CEBDE-CB2D-4D4E-ABAF-4A54A85A970C}" srcOrd="4" destOrd="0" parTransId="{71E54AFD-0B1C-4BE6-9923-16E2AFBC18CF}" sibTransId="{F91284A5-6F25-4F57-B962-2FE850D4268C}"/>
    <dgm:cxn modelId="{64089974-E04B-42C0-A8BB-F5B170B15727}" srcId="{82C5DE72-8CF2-40AB-8B49-8819A50992BB}" destId="{4789DE22-83F4-4BBD-80E1-68DE9A3A20E3}" srcOrd="6" destOrd="0" parTransId="{D8270FC9-C784-4255-803D-A2E02613B32B}" sibTransId="{FF26893E-B66B-4FEE-A92D-5F437C13BA1C}"/>
    <dgm:cxn modelId="{B4D577E5-3D80-4C9B-B94D-86059E2A8AF7}" srcId="{82C5DE72-8CF2-40AB-8B49-8819A50992BB}" destId="{A13F68E7-B48C-4E54-A881-0AEE1E71F24F}" srcOrd="3" destOrd="0" parTransId="{3642BB7A-4FEE-4DBA-8D9E-614CF1B325E6}" sibTransId="{6165C657-E9FE-4126-AEB5-0E0758BA4C3B}"/>
    <dgm:cxn modelId="{60E0A497-0183-4CDE-92D2-BCD05B474C40}" type="presOf" srcId="{B66CEBDE-CB2D-4D4E-ABAF-4A54A85A970C}" destId="{43952CF7-A509-46D3-BDA3-51143330966C}" srcOrd="0" destOrd="0" presId="urn:microsoft.com/office/officeart/2005/8/layout/vList2"/>
    <dgm:cxn modelId="{8525A748-9769-4C3E-89A8-ABC6FB58AD08}" srcId="{82C5DE72-8CF2-40AB-8B49-8819A50992BB}" destId="{AA63660C-481E-4D20-98ED-5FFE42C4F00B}" srcOrd="9" destOrd="0" parTransId="{887FE4B2-8A30-4DA9-B74A-59070D415D80}" sibTransId="{E60DC59E-C6D6-4945-9539-67C35043DB15}"/>
    <dgm:cxn modelId="{79A9BF38-AC85-433C-977E-0BDFD410DA33}" type="presOf" srcId="{1AAA0DC7-49E9-425C-B202-6799CEAA3BDE}" destId="{BE406A52-F714-4EE8-A353-F99FB3F30467}" srcOrd="0" destOrd="0" presId="urn:microsoft.com/office/officeart/2005/8/layout/vList2"/>
    <dgm:cxn modelId="{2A387B16-C5C2-4CD6-8537-2F97467B3F6F}" type="presOf" srcId="{D650D214-4CF1-4BDC-B65B-D11D27BB3B3B}" destId="{063CD851-1C7A-4AA7-8B20-A8CCB892B030}" srcOrd="0" destOrd="0" presId="urn:microsoft.com/office/officeart/2005/8/layout/vList2"/>
    <dgm:cxn modelId="{D136FCCE-DF61-48F3-8FF1-98B80B6495A9}" srcId="{82C5DE72-8CF2-40AB-8B49-8819A50992BB}" destId="{CAB48AF0-16CA-4F34-9AE2-7188DA5B5529}" srcOrd="5" destOrd="0" parTransId="{90CA1891-19B2-443B-8948-782D53C42055}" sibTransId="{6A7CF63A-ABA2-4A90-B01F-CD01C4F56386}"/>
    <dgm:cxn modelId="{93A7499B-AE30-4096-96AC-AB7CA7AC5C95}" srcId="{82C5DE72-8CF2-40AB-8B49-8819A50992BB}" destId="{1AAA0DC7-49E9-425C-B202-6799CEAA3BDE}" srcOrd="7" destOrd="0" parTransId="{52463A04-1CCB-4757-BE22-D7988B5D5EB5}" sibTransId="{3807EE5D-1C8A-4304-9932-82ACFF55ECDD}"/>
    <dgm:cxn modelId="{4FB96549-6EC1-46E7-B7F9-B7D0EE899C8E}" type="presOf" srcId="{CAB48AF0-16CA-4F34-9AE2-7188DA5B5529}" destId="{1754603C-0476-4598-B1C0-0F96F9214FFA}" srcOrd="0" destOrd="0" presId="urn:microsoft.com/office/officeart/2005/8/layout/vList2"/>
    <dgm:cxn modelId="{9963048D-DDC4-414E-85FF-01F89F5FC1CB}" type="presOf" srcId="{A13F68E7-B48C-4E54-A881-0AEE1E71F24F}" destId="{603A0AF7-542B-4464-B3D0-BA61688E8443}" srcOrd="0" destOrd="0" presId="urn:microsoft.com/office/officeart/2005/8/layout/vList2"/>
    <dgm:cxn modelId="{62E9BB68-C5C3-43BC-AFDF-8C0560C988BB}" type="presOf" srcId="{4789DE22-83F4-4BBD-80E1-68DE9A3A20E3}" destId="{D9ABB3D3-74BE-4CDF-A9F0-37F02A464522}" srcOrd="0" destOrd="0" presId="urn:microsoft.com/office/officeart/2005/8/layout/vList2"/>
    <dgm:cxn modelId="{83BACCA1-C81A-42AB-A915-803672C272A3}" type="presOf" srcId="{545D899E-2DE4-459A-BF7D-C99EDBE05EFD}" destId="{70E14685-D10B-4B29-91AB-C6FC175B31EC}" srcOrd="0" destOrd="0" presId="urn:microsoft.com/office/officeart/2005/8/layout/vList2"/>
    <dgm:cxn modelId="{062266BD-F22E-4285-80DA-A0411D6C2ED2}" srcId="{82C5DE72-8CF2-40AB-8B49-8819A50992BB}" destId="{CFD69530-219C-4E5C-A506-9250EA6F2012}" srcOrd="8" destOrd="0" parTransId="{7D8AAB60-B92C-4D7D-B352-55F374089B1A}" sibTransId="{7BF825A7-56F8-4095-993E-731A96D862D3}"/>
    <dgm:cxn modelId="{862629CD-6114-4145-9C89-B96C2CAC7436}" srcId="{82C5DE72-8CF2-40AB-8B49-8819A50992BB}" destId="{71B63F15-AE19-43F2-893A-6E58085B5D83}" srcOrd="1" destOrd="0" parTransId="{4131A312-5CE8-4F59-A1E8-4A83D7979C22}" sibTransId="{EA63E1AE-A791-46D9-8D0D-27AC6CDD92F8}"/>
    <dgm:cxn modelId="{33C8C5A8-1D8E-426F-BBD3-AE0D6157A18F}" srcId="{82C5DE72-8CF2-40AB-8B49-8819A50992BB}" destId="{0468E902-EB67-4E50-A4F8-47B7337947EE}" srcOrd="12" destOrd="0" parTransId="{8A76A82D-69A3-4E12-BDB0-1C43E6FE23FC}" sibTransId="{D7A52E26-3433-4163-A89D-38567FA78D1A}"/>
    <dgm:cxn modelId="{B407950F-5453-48D9-9A52-1F2A148A88B3}" srcId="{82C5DE72-8CF2-40AB-8B49-8819A50992BB}" destId="{5FEA3695-4CF2-48C9-AD8A-298CB9951B18}" srcOrd="2" destOrd="0" parTransId="{2091B540-8325-4A62-A1A9-8889C33768C7}" sibTransId="{AC70088E-DBB4-44BC-98DA-B383B196B3DD}"/>
    <dgm:cxn modelId="{3E75BCA6-F104-4208-8BE4-DE2A5F868591}" type="presOf" srcId="{82C5DE72-8CF2-40AB-8B49-8819A50992BB}" destId="{443DC345-68A1-4FC9-BEE8-5241307C7B9E}" srcOrd="0" destOrd="0" presId="urn:microsoft.com/office/officeart/2005/8/layout/vList2"/>
    <dgm:cxn modelId="{08EBD8FA-23A8-4A77-ACD2-4C20D9F85145}" type="presOf" srcId="{322EFD3F-0ED6-4097-92ED-3254D37D8F91}" destId="{52916EC9-0F01-415B-ABDA-584F24AE1FF7}" srcOrd="0" destOrd="0" presId="urn:microsoft.com/office/officeart/2005/8/layout/vList2"/>
    <dgm:cxn modelId="{BA9D942D-3D0C-4559-8C41-8570E4EBA1DD}" type="presOf" srcId="{AA63660C-481E-4D20-98ED-5FFE42C4F00B}" destId="{A7C74100-3CFB-4D4C-B899-E56D018584E5}" srcOrd="0" destOrd="0" presId="urn:microsoft.com/office/officeart/2005/8/layout/vList2"/>
    <dgm:cxn modelId="{0F1AF6F9-376E-4412-B16E-53A45A8FD743}" type="presOf" srcId="{71B63F15-AE19-43F2-893A-6E58085B5D83}" destId="{028A2227-DCFD-4275-A343-45E37F2FABF9}" srcOrd="0" destOrd="0" presId="urn:microsoft.com/office/officeart/2005/8/layout/vList2"/>
    <dgm:cxn modelId="{137D5147-93E2-4685-BB9C-054AADE99E8C}" srcId="{82C5DE72-8CF2-40AB-8B49-8819A50992BB}" destId="{545D899E-2DE4-459A-BF7D-C99EDBE05EFD}" srcOrd="0" destOrd="0" parTransId="{64C76799-0A05-44C3-83D6-7BAAE8239C54}" sibTransId="{5C3EB513-05CD-4A95-9BE1-B27258B08473}"/>
    <dgm:cxn modelId="{544D5839-38A4-43F4-BCB8-286585773D2C}" type="presOf" srcId="{5FEA3695-4CF2-48C9-AD8A-298CB9951B18}" destId="{35B138CB-8D65-4F13-9754-45444C5F6BEB}" srcOrd="0" destOrd="0" presId="urn:microsoft.com/office/officeart/2005/8/layout/vList2"/>
    <dgm:cxn modelId="{CA8B8247-005C-442A-B0D0-AE7EDB5EF46E}" type="presParOf" srcId="{443DC345-68A1-4FC9-BEE8-5241307C7B9E}" destId="{70E14685-D10B-4B29-91AB-C6FC175B31EC}" srcOrd="0" destOrd="0" presId="urn:microsoft.com/office/officeart/2005/8/layout/vList2"/>
    <dgm:cxn modelId="{E82BECED-7700-45F2-B9BE-97382DFEE863}" type="presParOf" srcId="{443DC345-68A1-4FC9-BEE8-5241307C7B9E}" destId="{E6C41E69-B282-4DF0-A590-7D43844113EB}" srcOrd="1" destOrd="0" presId="urn:microsoft.com/office/officeart/2005/8/layout/vList2"/>
    <dgm:cxn modelId="{5AC4F907-198B-45D9-9A3B-16631FE44571}" type="presParOf" srcId="{443DC345-68A1-4FC9-BEE8-5241307C7B9E}" destId="{028A2227-DCFD-4275-A343-45E37F2FABF9}" srcOrd="2" destOrd="0" presId="urn:microsoft.com/office/officeart/2005/8/layout/vList2"/>
    <dgm:cxn modelId="{0B41D2CE-D081-418E-9E51-F25DF76B7C7F}" type="presParOf" srcId="{443DC345-68A1-4FC9-BEE8-5241307C7B9E}" destId="{C587E682-B2EF-47E9-912C-7C3E3152A44F}" srcOrd="3" destOrd="0" presId="urn:microsoft.com/office/officeart/2005/8/layout/vList2"/>
    <dgm:cxn modelId="{7DAC0CBE-68AA-41FB-BC1C-028C5D792DAE}" type="presParOf" srcId="{443DC345-68A1-4FC9-BEE8-5241307C7B9E}" destId="{35B138CB-8D65-4F13-9754-45444C5F6BEB}" srcOrd="4" destOrd="0" presId="urn:microsoft.com/office/officeart/2005/8/layout/vList2"/>
    <dgm:cxn modelId="{A962AA93-06CF-46F2-AFE5-0BE664FB621B}" type="presParOf" srcId="{443DC345-68A1-4FC9-BEE8-5241307C7B9E}" destId="{057B6993-EC4D-46B0-8755-3E37CE06C162}" srcOrd="5" destOrd="0" presId="urn:microsoft.com/office/officeart/2005/8/layout/vList2"/>
    <dgm:cxn modelId="{CBCE2F9F-CAC2-4335-99B4-CCD8B6B29DC1}" type="presParOf" srcId="{443DC345-68A1-4FC9-BEE8-5241307C7B9E}" destId="{603A0AF7-542B-4464-B3D0-BA61688E8443}" srcOrd="6" destOrd="0" presId="urn:microsoft.com/office/officeart/2005/8/layout/vList2"/>
    <dgm:cxn modelId="{D9F3528E-AA02-4AD5-9FC9-AAE627C8BC88}" type="presParOf" srcId="{443DC345-68A1-4FC9-BEE8-5241307C7B9E}" destId="{874B9292-856C-42BB-8D8F-599B141BF9D4}" srcOrd="7" destOrd="0" presId="urn:microsoft.com/office/officeart/2005/8/layout/vList2"/>
    <dgm:cxn modelId="{6EB9F752-4DEB-47B8-911D-943A5F4DBBAE}" type="presParOf" srcId="{443DC345-68A1-4FC9-BEE8-5241307C7B9E}" destId="{43952CF7-A509-46D3-BDA3-51143330966C}" srcOrd="8" destOrd="0" presId="urn:microsoft.com/office/officeart/2005/8/layout/vList2"/>
    <dgm:cxn modelId="{6D57793A-36D6-469E-9076-82212793D370}" type="presParOf" srcId="{443DC345-68A1-4FC9-BEE8-5241307C7B9E}" destId="{780BBCC0-19B1-4E48-B296-01BFF6978A87}" srcOrd="9" destOrd="0" presId="urn:microsoft.com/office/officeart/2005/8/layout/vList2"/>
    <dgm:cxn modelId="{DFEC8076-4DEA-486F-9125-200B1E567FFD}" type="presParOf" srcId="{443DC345-68A1-4FC9-BEE8-5241307C7B9E}" destId="{1754603C-0476-4598-B1C0-0F96F9214FFA}" srcOrd="10" destOrd="0" presId="urn:microsoft.com/office/officeart/2005/8/layout/vList2"/>
    <dgm:cxn modelId="{6E299A84-D6ED-4162-8A4E-73F287F231F3}" type="presParOf" srcId="{443DC345-68A1-4FC9-BEE8-5241307C7B9E}" destId="{9D727CBB-A1A5-48BA-A2D8-A8EBBA179988}" srcOrd="11" destOrd="0" presId="urn:microsoft.com/office/officeart/2005/8/layout/vList2"/>
    <dgm:cxn modelId="{94579540-F3A3-4BE9-8ED5-B420D2585926}" type="presParOf" srcId="{443DC345-68A1-4FC9-BEE8-5241307C7B9E}" destId="{D9ABB3D3-74BE-4CDF-A9F0-37F02A464522}" srcOrd="12" destOrd="0" presId="urn:microsoft.com/office/officeart/2005/8/layout/vList2"/>
    <dgm:cxn modelId="{400117EB-F2D1-4572-8D89-96F192988FAE}" type="presParOf" srcId="{443DC345-68A1-4FC9-BEE8-5241307C7B9E}" destId="{A1D476AB-B63C-413D-BD48-0ECA717131D5}" srcOrd="13" destOrd="0" presId="urn:microsoft.com/office/officeart/2005/8/layout/vList2"/>
    <dgm:cxn modelId="{76ABEEC9-F954-479C-9D52-AE1AF2978B4C}" type="presParOf" srcId="{443DC345-68A1-4FC9-BEE8-5241307C7B9E}" destId="{BE406A52-F714-4EE8-A353-F99FB3F30467}" srcOrd="14" destOrd="0" presId="urn:microsoft.com/office/officeart/2005/8/layout/vList2"/>
    <dgm:cxn modelId="{46C62AA2-7F3D-4548-8D59-D7113B3F74F1}" type="presParOf" srcId="{443DC345-68A1-4FC9-BEE8-5241307C7B9E}" destId="{A7C6F63D-B134-4095-9807-9BDB51C8F48B}" srcOrd="15" destOrd="0" presId="urn:microsoft.com/office/officeart/2005/8/layout/vList2"/>
    <dgm:cxn modelId="{6A665E4B-2C2D-402B-9ECE-ABC16C06F289}" type="presParOf" srcId="{443DC345-68A1-4FC9-BEE8-5241307C7B9E}" destId="{D8C34F0F-645C-43F4-AD53-1F1E84C41768}" srcOrd="16" destOrd="0" presId="urn:microsoft.com/office/officeart/2005/8/layout/vList2"/>
    <dgm:cxn modelId="{679C011D-6AD9-4DE4-B8C4-81C813794F0A}" type="presParOf" srcId="{443DC345-68A1-4FC9-BEE8-5241307C7B9E}" destId="{F0758FD6-6C34-4458-8615-794EAC2EC480}" srcOrd="17" destOrd="0" presId="urn:microsoft.com/office/officeart/2005/8/layout/vList2"/>
    <dgm:cxn modelId="{8E205705-6DEB-4EAD-B7A6-28EEED07553E}" type="presParOf" srcId="{443DC345-68A1-4FC9-BEE8-5241307C7B9E}" destId="{A7C74100-3CFB-4D4C-B899-E56D018584E5}" srcOrd="18" destOrd="0" presId="urn:microsoft.com/office/officeart/2005/8/layout/vList2"/>
    <dgm:cxn modelId="{C51B713D-6458-4879-A805-37174FC191BA}" type="presParOf" srcId="{443DC345-68A1-4FC9-BEE8-5241307C7B9E}" destId="{89C2FAD9-CE96-478A-9F11-7997EE7B0E8C}" srcOrd="19" destOrd="0" presId="urn:microsoft.com/office/officeart/2005/8/layout/vList2"/>
    <dgm:cxn modelId="{5D5A561F-DA0A-486E-8BF6-D70DAA278D77}" type="presParOf" srcId="{443DC345-68A1-4FC9-BEE8-5241307C7B9E}" destId="{063CD851-1C7A-4AA7-8B20-A8CCB892B030}" srcOrd="20" destOrd="0" presId="urn:microsoft.com/office/officeart/2005/8/layout/vList2"/>
    <dgm:cxn modelId="{A4D51E0E-4E30-4652-B659-7D58DD1A423B}" type="presParOf" srcId="{443DC345-68A1-4FC9-BEE8-5241307C7B9E}" destId="{C8BC8106-FBE0-4F4B-9DB0-380871543C6E}" srcOrd="21" destOrd="0" presId="urn:microsoft.com/office/officeart/2005/8/layout/vList2"/>
    <dgm:cxn modelId="{59FF76E6-439B-424B-91A7-B1147D84226E}" type="presParOf" srcId="{443DC345-68A1-4FC9-BEE8-5241307C7B9E}" destId="{52916EC9-0F01-415B-ABDA-584F24AE1FF7}" srcOrd="22" destOrd="0" presId="urn:microsoft.com/office/officeart/2005/8/layout/vList2"/>
    <dgm:cxn modelId="{3D908122-F6E4-42E7-B85E-0AB95622FFC0}" type="presParOf" srcId="{443DC345-68A1-4FC9-BEE8-5241307C7B9E}" destId="{1BC86926-37C4-401C-AAC8-1A98E42DBB12}" srcOrd="23" destOrd="0" presId="urn:microsoft.com/office/officeart/2005/8/layout/vList2"/>
    <dgm:cxn modelId="{E0B4D18B-0F8E-44E7-996E-CAED7D213F48}" type="presParOf" srcId="{443DC345-68A1-4FC9-BEE8-5241307C7B9E}" destId="{3E0884D4-9314-495D-930B-824A85989697}"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4153" y="147134"/>
          <a:ext cx="2124745"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sr-Latn-CS" sz="1800" b="1" kern="1200" dirty="0" smtClean="0"/>
            <a:t>Poreski prihodi</a:t>
          </a:r>
          <a:endParaRPr lang="en-US" sz="1800" b="1" kern="1200" dirty="0"/>
        </a:p>
      </dsp:txBody>
      <dsp:txXfrm>
        <a:off x="4153" y="147134"/>
        <a:ext cx="2124745" cy="356400"/>
      </dsp:txXfrm>
    </dsp:sp>
    <dsp:sp modelId="{02385D1D-92EB-445D-B736-940004751C79}">
      <dsp:nvSpPr>
        <dsp:cNvPr id="0" name=""/>
        <dsp:cNvSpPr/>
      </dsp:nvSpPr>
      <dsp:spPr>
        <a:xfrm>
          <a:off x="2128898" y="74740"/>
          <a:ext cx="424949" cy="501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723827" y="74740"/>
          <a:ext cx="5779306" cy="50118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hr-HR" altLang="en-US" sz="1400" kern="1200" dirty="0" smtClean="0">
              <a:latin typeface="Calibri" panose="020F0502020204030204" pitchFamily="34" charset="0"/>
            </a:rPr>
            <a:t>Vrsta javnih prihoda koji se prikupljaju obaveznim plaćanjima poreskih obveznika bez obaveze izvršenja specijalne usluge zauzvrat.</a:t>
          </a:r>
          <a:endParaRPr lang="en-US" sz="1400" kern="1200" dirty="0"/>
        </a:p>
      </dsp:txBody>
      <dsp:txXfrm>
        <a:off x="2723827" y="74740"/>
        <a:ext cx="5779306" cy="501187"/>
      </dsp:txXfrm>
    </dsp:sp>
    <dsp:sp modelId="{F40D94EA-52E0-4740-A924-EAF350BDF213}">
      <dsp:nvSpPr>
        <dsp:cNvPr id="0" name=""/>
        <dsp:cNvSpPr/>
      </dsp:nvSpPr>
      <dsp:spPr>
        <a:xfrm>
          <a:off x="4153" y="1008265"/>
          <a:ext cx="2124745"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sr-Latn-CS" sz="1800" b="1" kern="1200" dirty="0" smtClean="0"/>
            <a:t>Donacije i transferi</a:t>
          </a:r>
          <a:endParaRPr lang="en-US" sz="1800" b="1" kern="1200" dirty="0"/>
        </a:p>
      </dsp:txBody>
      <dsp:txXfrm>
        <a:off x="4153" y="1008265"/>
        <a:ext cx="2124745" cy="356400"/>
      </dsp:txXfrm>
    </dsp:sp>
    <dsp:sp modelId="{0E930D30-96BC-4D43-B65A-EE88C46DBE48}">
      <dsp:nvSpPr>
        <dsp:cNvPr id="0" name=""/>
        <dsp:cNvSpPr/>
      </dsp:nvSpPr>
      <dsp:spPr>
        <a:xfrm>
          <a:off x="2128898" y="640727"/>
          <a:ext cx="424949" cy="10914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723827" y="640727"/>
          <a:ext cx="5779306" cy="109147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hr-HR" sz="1400" b="1" i="0" kern="1200" dirty="0" smtClean="0"/>
            <a:t>Donacije se dobijaju od domaćih i međunarodnih donatora i organizacija za različite projekte. Transferi podrazumevaju prenos sredstava od nivoa Republike Srbije opštinskom nivou vlasti. Mogu biti namenski (za tačno utvrđene namene) ili nenamenski (nije im unapred utvrđena namena te se mogu u skladu sa zakonom koristiti za bilo koje svrhe).</a:t>
          </a:r>
          <a:endParaRPr lang="en-US" sz="1400" i="0" kern="1200" dirty="0"/>
        </a:p>
      </dsp:txBody>
      <dsp:txXfrm>
        <a:off x="2723827" y="640727"/>
        <a:ext cx="5779306" cy="1091475"/>
      </dsp:txXfrm>
    </dsp:sp>
    <dsp:sp modelId="{CCB8139E-CA19-491D-9FCD-6BF28923C725}">
      <dsp:nvSpPr>
        <dsp:cNvPr id="0" name=""/>
        <dsp:cNvSpPr/>
      </dsp:nvSpPr>
      <dsp:spPr>
        <a:xfrm>
          <a:off x="4153" y="1969634"/>
          <a:ext cx="2124745"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sr-Latn-CS" sz="1800" b="1" kern="1200" dirty="0" smtClean="0"/>
            <a:t>Neporeski prihodi</a:t>
          </a:r>
          <a:endParaRPr lang="en-US" sz="1800" b="1" kern="1200" dirty="0"/>
        </a:p>
      </dsp:txBody>
      <dsp:txXfrm>
        <a:off x="4153" y="1969634"/>
        <a:ext cx="2124745" cy="356400"/>
      </dsp:txXfrm>
    </dsp:sp>
    <dsp:sp modelId="{14D1633C-A097-4A5A-8269-B04E98857E56}">
      <dsp:nvSpPr>
        <dsp:cNvPr id="0" name=""/>
        <dsp:cNvSpPr/>
      </dsp:nvSpPr>
      <dsp:spPr>
        <a:xfrm>
          <a:off x="2128898" y="1797002"/>
          <a:ext cx="424949" cy="70166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723827" y="1797002"/>
          <a:ext cx="5779306" cy="701662"/>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hr-HR" altLang="en-US" sz="1400" kern="1200" dirty="0" smtClean="0">
              <a:latin typeface="Calibri" panose="020F0502020204030204" pitchFamily="34" charset="0"/>
            </a:rPr>
            <a:t>Vrsta javnih prihoda koji se naplaćuju za korišćenje javnih dobara (naknade), pružanje javnih usluga (takse) ili zbog  koršenja ugovornih ili zakonskih odredbi (kazne i penali).</a:t>
          </a:r>
          <a:endParaRPr lang="en-US" sz="1400" kern="1200" dirty="0"/>
        </a:p>
      </dsp:txBody>
      <dsp:txXfrm>
        <a:off x="2723827" y="1797002"/>
        <a:ext cx="5779306" cy="701662"/>
      </dsp:txXfrm>
    </dsp:sp>
    <dsp:sp modelId="{9312B733-3AEB-49F6-8245-08553BA2949B}">
      <dsp:nvSpPr>
        <dsp:cNvPr id="0" name=""/>
        <dsp:cNvSpPr/>
      </dsp:nvSpPr>
      <dsp:spPr>
        <a:xfrm>
          <a:off x="4153" y="2563465"/>
          <a:ext cx="2124745"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sr-Latn-CS" sz="1800" b="1" kern="1200" dirty="0" smtClean="0"/>
            <a:t>Primanja od prodaje nefinansijske imovine</a:t>
          </a:r>
          <a:endParaRPr lang="en-US" sz="1800" b="1" kern="1200" dirty="0"/>
        </a:p>
      </dsp:txBody>
      <dsp:txXfrm>
        <a:off x="4153" y="2563465"/>
        <a:ext cx="2124745" cy="1113750"/>
      </dsp:txXfrm>
    </dsp:sp>
    <dsp:sp modelId="{435AB433-2559-485A-A03D-C32F36288071}">
      <dsp:nvSpPr>
        <dsp:cNvPr id="0" name=""/>
        <dsp:cNvSpPr/>
      </dsp:nvSpPr>
      <dsp:spPr>
        <a:xfrm>
          <a:off x="2128898" y="2563465"/>
          <a:ext cx="424949" cy="1113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723827" y="2563465"/>
          <a:ext cx="5779306" cy="1113750"/>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hr-HR" sz="1400" kern="1200" dirty="0" smtClean="0">
              <a:solidFill>
                <a:schemeClr val="accent1">
                  <a:lumMod val="40000"/>
                  <a:lumOff val="60000"/>
                </a:schemeClr>
              </a:solidFill>
            </a:rPr>
            <a:t>Ova primanja se ostvaruju prodajom nepokretnosti i pokretnih stvari u vlasništvu grada.</a:t>
          </a:r>
          <a:endParaRPr lang="en-US" sz="1400" kern="1200" dirty="0">
            <a:solidFill>
              <a:schemeClr val="accent1">
                <a:lumMod val="40000"/>
                <a:lumOff val="60000"/>
              </a:schemeClr>
            </a:solidFill>
          </a:endParaRPr>
        </a:p>
      </dsp:txBody>
      <dsp:txXfrm>
        <a:off x="2723827" y="2563465"/>
        <a:ext cx="5779306" cy="1113750"/>
      </dsp:txXfrm>
    </dsp:sp>
    <dsp:sp modelId="{EFAACCF6-3A6A-4536-89B0-F0A7C44F6BE1}">
      <dsp:nvSpPr>
        <dsp:cNvPr id="0" name=""/>
        <dsp:cNvSpPr/>
      </dsp:nvSpPr>
      <dsp:spPr>
        <a:xfrm>
          <a:off x="4153" y="3742015"/>
          <a:ext cx="2124745"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sr-Latn-CS" sz="1800" b="1" kern="1200" dirty="0" smtClean="0"/>
            <a:t>Primanja od zaduživanja i prodaje finansijske imovine</a:t>
          </a:r>
          <a:endParaRPr lang="en-US" sz="1800" b="1" kern="1200" dirty="0"/>
        </a:p>
      </dsp:txBody>
      <dsp:txXfrm>
        <a:off x="4153" y="3742015"/>
        <a:ext cx="2124745" cy="1113750"/>
      </dsp:txXfrm>
    </dsp:sp>
    <dsp:sp modelId="{6497CA82-45EE-4BD1-AEB4-CC3961FBFB74}">
      <dsp:nvSpPr>
        <dsp:cNvPr id="0" name=""/>
        <dsp:cNvSpPr/>
      </dsp:nvSpPr>
      <dsp:spPr>
        <a:xfrm>
          <a:off x="2128898" y="3742015"/>
          <a:ext cx="424949" cy="1113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723827" y="3742015"/>
          <a:ext cx="5779306" cy="111375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hr-HR" sz="1400" b="0" i="0" kern="1200" dirty="0" smtClean="0"/>
            <a:t>Primanja od zaduživanja predstavljaju prilive po osnovu primanja od zaduživanja kod poslovnih banaka u zemlji u korist nivoa gradova. Primanja od prodaje finansijske imovine  predstavljaju prilive po osnovu prodaje domaćih akcija i ostalog kapitala u korist nivoa gradova</a:t>
          </a:r>
          <a:endParaRPr lang="en-US" sz="1400" kern="1200" dirty="0"/>
        </a:p>
      </dsp:txBody>
      <dsp:txXfrm>
        <a:off x="2723827" y="3742015"/>
        <a:ext cx="5779306" cy="1113750"/>
      </dsp:txXfrm>
    </dsp:sp>
    <dsp:sp modelId="{939B76D1-BB33-4E50-9ECD-839FB5787B95}">
      <dsp:nvSpPr>
        <dsp:cNvPr id="0" name=""/>
        <dsp:cNvSpPr/>
      </dsp:nvSpPr>
      <dsp:spPr>
        <a:xfrm>
          <a:off x="4153" y="4920565"/>
          <a:ext cx="2124745"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sr-Latn-CS" sz="1800" b="1" kern="1200" dirty="0" smtClean="0"/>
            <a:t>Preneta sredstva iz ranijih godina</a:t>
          </a:r>
          <a:endParaRPr lang="en-US" sz="1800" b="1" kern="1200" dirty="0"/>
        </a:p>
      </dsp:txBody>
      <dsp:txXfrm>
        <a:off x="4153" y="4920565"/>
        <a:ext cx="2124745" cy="601425"/>
      </dsp:txXfrm>
    </dsp:sp>
    <dsp:sp modelId="{7845F59F-6101-48DE-ABCC-EC5351843F5B}">
      <dsp:nvSpPr>
        <dsp:cNvPr id="0" name=""/>
        <dsp:cNvSpPr/>
      </dsp:nvSpPr>
      <dsp:spPr>
        <a:xfrm>
          <a:off x="2128898" y="4920565"/>
          <a:ext cx="424949" cy="60142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723827" y="4920565"/>
          <a:ext cx="5779306" cy="601425"/>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x-none" altLang="en-US" sz="1400" kern="1200" dirty="0"/>
            <a:t> </a:t>
          </a:r>
          <a:r>
            <a:rPr lang="hr-HR" altLang="en-US" sz="1400" kern="1200" dirty="0" smtClean="0"/>
            <a:t>Predstavljaju višak prihoda budžeta grada koji nisu potrošeni u prethodnoj  budžetskoj godini.</a:t>
          </a:r>
          <a:endParaRPr lang="en-US" sz="1400" kern="1200" dirty="0"/>
        </a:p>
      </dsp:txBody>
      <dsp:txXfrm>
        <a:off x="2723827" y="4920565"/>
        <a:ext cx="5779306" cy="601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0F709-AB07-42B9-B8EB-1B2E8746EE72}">
      <dsp:nvSpPr>
        <dsp:cNvPr id="0" name=""/>
        <dsp:cNvSpPr/>
      </dsp:nvSpPr>
      <dsp:spPr>
        <a:xfrm>
          <a:off x="3078175" y="987424"/>
          <a:ext cx="2738561" cy="273856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x-none" sz="1600" kern="1200" dirty="0"/>
            <a:t>Ukupno ostvareni budžetski prihodi i primanja </a:t>
          </a:r>
        </a:p>
        <a:p>
          <a:pPr lvl="0" algn="ctr" defTabSz="711200">
            <a:lnSpc>
              <a:spcPct val="90000"/>
            </a:lnSpc>
            <a:spcBef>
              <a:spcPct val="0"/>
            </a:spcBef>
            <a:spcAft>
              <a:spcPct val="35000"/>
            </a:spcAft>
          </a:pPr>
          <a:r>
            <a:rPr lang="x-none" sz="1600" kern="1200" dirty="0"/>
            <a:t>1.135.700.108,00</a:t>
          </a:r>
        </a:p>
      </dsp:txBody>
      <dsp:txXfrm>
        <a:off x="3479228" y="1388477"/>
        <a:ext cx="1936455" cy="1936455"/>
      </dsp:txXfrm>
    </dsp:sp>
    <dsp:sp modelId="{1E48DC28-EBDC-4BE0-9094-D51E4D1A8576}">
      <dsp:nvSpPr>
        <dsp:cNvPr id="0" name=""/>
        <dsp:cNvSpPr/>
      </dsp:nvSpPr>
      <dsp:spPr>
        <a:xfrm>
          <a:off x="3612722" y="488"/>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x-none" sz="1100" kern="1200" dirty="0"/>
            <a:t>Prihodi</a:t>
          </a:r>
          <a:r>
            <a:rPr lang="x-none" sz="1100" kern="1200" baseline="0" dirty="0"/>
            <a:t> od poreza</a:t>
          </a:r>
        </a:p>
        <a:p>
          <a:pPr lvl="0" algn="ctr" defTabSz="488950">
            <a:lnSpc>
              <a:spcPct val="90000"/>
            </a:lnSpc>
            <a:spcBef>
              <a:spcPct val="0"/>
            </a:spcBef>
            <a:spcAft>
              <a:spcPct val="35000"/>
            </a:spcAft>
          </a:pPr>
          <a:r>
            <a:rPr lang="x-none" sz="1100" kern="1200" baseline="0" dirty="0"/>
            <a:t>228.559.562,00</a:t>
          </a:r>
          <a:endParaRPr lang="x-none" sz="1100" kern="1200" dirty="0"/>
        </a:p>
      </dsp:txBody>
      <dsp:txXfrm>
        <a:off x="3813248" y="201014"/>
        <a:ext cx="968228" cy="968228"/>
      </dsp:txXfrm>
    </dsp:sp>
    <dsp:sp modelId="{EB89CB60-213E-431F-B611-84321B4647B1}">
      <dsp:nvSpPr>
        <dsp:cNvPr id="0" name=""/>
        <dsp:cNvSpPr/>
      </dsp:nvSpPr>
      <dsp:spPr>
        <a:xfrm>
          <a:off x="5157220" y="89220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x-none" sz="1100" kern="1200" dirty="0"/>
            <a:t>Dotacije</a:t>
          </a:r>
          <a:r>
            <a:rPr lang="x-none" sz="1100" kern="1200" baseline="0" dirty="0"/>
            <a:t> i transferi </a:t>
          </a:r>
        </a:p>
        <a:p>
          <a:pPr lvl="0" algn="ctr" defTabSz="488950">
            <a:lnSpc>
              <a:spcPct val="90000"/>
            </a:lnSpc>
            <a:spcBef>
              <a:spcPct val="0"/>
            </a:spcBef>
            <a:spcAft>
              <a:spcPct val="35000"/>
            </a:spcAft>
          </a:pPr>
          <a:r>
            <a:rPr lang="x-none" sz="1100" kern="1200" baseline="0" dirty="0"/>
            <a:t>557.003.143,00</a:t>
          </a:r>
          <a:endParaRPr lang="x-none" sz="1100" kern="1200" dirty="0"/>
        </a:p>
      </dsp:txBody>
      <dsp:txXfrm>
        <a:off x="5357746" y="1092731"/>
        <a:ext cx="968228" cy="968228"/>
      </dsp:txXfrm>
    </dsp:sp>
    <dsp:sp modelId="{5E756D5E-9AFF-4693-AE03-CDC062CA5968}">
      <dsp:nvSpPr>
        <dsp:cNvPr id="0" name=""/>
        <dsp:cNvSpPr/>
      </dsp:nvSpPr>
      <dsp:spPr>
        <a:xfrm>
          <a:off x="5135570" y="274002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x-none" sz="1100" kern="1200" dirty="0"/>
            <a:t>Drugi prihodi </a:t>
          </a:r>
        </a:p>
        <a:p>
          <a:pPr lvl="0" algn="ctr" defTabSz="488950">
            <a:lnSpc>
              <a:spcPct val="90000"/>
            </a:lnSpc>
            <a:spcBef>
              <a:spcPct val="0"/>
            </a:spcBef>
            <a:spcAft>
              <a:spcPct val="35000"/>
            </a:spcAft>
          </a:pPr>
          <a:r>
            <a:rPr lang="x-none" sz="1100" kern="1200" dirty="0"/>
            <a:t>43.531.522,00 </a:t>
          </a:r>
        </a:p>
      </dsp:txBody>
      <dsp:txXfrm>
        <a:off x="5336096" y="2940551"/>
        <a:ext cx="968228" cy="968228"/>
      </dsp:txXfrm>
    </dsp:sp>
    <dsp:sp modelId="{6E2D8596-3A8B-4B87-841E-D772DEAFF40C}">
      <dsp:nvSpPr>
        <dsp:cNvPr id="0" name=""/>
        <dsp:cNvSpPr/>
      </dsp:nvSpPr>
      <dsp:spPr>
        <a:xfrm>
          <a:off x="3612722" y="356735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x-none" sz="1100" kern="1200" dirty="0"/>
            <a:t>Primanje od prodaje nefinansijske imovine</a:t>
          </a:r>
        </a:p>
        <a:p>
          <a:pPr lvl="0" algn="ctr" defTabSz="488950">
            <a:lnSpc>
              <a:spcPct val="90000"/>
            </a:lnSpc>
            <a:spcBef>
              <a:spcPct val="0"/>
            </a:spcBef>
            <a:spcAft>
              <a:spcPct val="35000"/>
            </a:spcAft>
          </a:pPr>
          <a:r>
            <a:rPr lang="x-none" sz="1100" kern="1200" dirty="0"/>
            <a:t>177.461.027,00</a:t>
          </a:r>
        </a:p>
      </dsp:txBody>
      <dsp:txXfrm>
        <a:off x="3813248" y="3767881"/>
        <a:ext cx="968228" cy="968228"/>
      </dsp:txXfrm>
    </dsp:sp>
    <dsp:sp modelId="{D87C8F6A-22E8-4CA1-A551-C282CE3CC8A2}">
      <dsp:nvSpPr>
        <dsp:cNvPr id="0" name=""/>
        <dsp:cNvSpPr/>
      </dsp:nvSpPr>
      <dsp:spPr>
        <a:xfrm>
          <a:off x="2037162" y="2702702"/>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x-none" sz="1100" kern="1200" dirty="0"/>
            <a:t>Primanja od zaduženja</a:t>
          </a:r>
        </a:p>
        <a:p>
          <a:pPr lvl="0" algn="ctr" defTabSz="488950">
            <a:lnSpc>
              <a:spcPct val="90000"/>
            </a:lnSpc>
            <a:spcBef>
              <a:spcPct val="0"/>
            </a:spcBef>
            <a:spcAft>
              <a:spcPct val="35000"/>
            </a:spcAft>
          </a:pPr>
          <a:r>
            <a:rPr lang="x-none" sz="1100" kern="1200" dirty="0"/>
            <a:t>108.169.200,00</a:t>
          </a:r>
        </a:p>
      </dsp:txBody>
      <dsp:txXfrm>
        <a:off x="2237688" y="2903228"/>
        <a:ext cx="968228" cy="968228"/>
      </dsp:txXfrm>
    </dsp:sp>
    <dsp:sp modelId="{98873ED6-4C8B-48E3-B5A5-5DBA5C00143C}">
      <dsp:nvSpPr>
        <dsp:cNvPr id="0" name=""/>
        <dsp:cNvSpPr/>
      </dsp:nvSpPr>
      <dsp:spPr>
        <a:xfrm>
          <a:off x="2068223" y="89220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x-none" sz="1100" kern="1200" dirty="0"/>
            <a:t>Preneta sredstva iz predhodne godine</a:t>
          </a:r>
        </a:p>
        <a:p>
          <a:pPr lvl="0" algn="ctr" defTabSz="488950">
            <a:lnSpc>
              <a:spcPct val="90000"/>
            </a:lnSpc>
            <a:spcBef>
              <a:spcPct val="0"/>
            </a:spcBef>
            <a:spcAft>
              <a:spcPct val="35000"/>
            </a:spcAft>
          </a:pPr>
          <a:r>
            <a:rPr lang="x-none" sz="1100" kern="1200" dirty="0"/>
            <a:t>20.975.654,00</a:t>
          </a:r>
        </a:p>
      </dsp:txBody>
      <dsp:txXfrm>
        <a:off x="2268749" y="1092731"/>
        <a:ext cx="968228" cy="968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0" y="42748"/>
          <a:ext cx="2055390" cy="65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x-none" sz="2000" b="1" kern="1200" dirty="0" smtClean="0"/>
            <a:t>Rashodi za zaposlene</a:t>
          </a:r>
          <a:endParaRPr lang="en-US" sz="2000" b="1" kern="1200" dirty="0"/>
        </a:p>
      </dsp:txBody>
      <dsp:txXfrm>
        <a:off x="0" y="42748"/>
        <a:ext cx="2055390" cy="655875"/>
      </dsp:txXfrm>
    </dsp:sp>
    <dsp:sp modelId="{02385D1D-92EB-445D-B736-940004751C79}">
      <dsp:nvSpPr>
        <dsp:cNvPr id="0" name=""/>
        <dsp:cNvSpPr/>
      </dsp:nvSpPr>
      <dsp:spPr>
        <a:xfrm>
          <a:off x="2055390" y="42748"/>
          <a:ext cx="411078" cy="6558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630900" y="42748"/>
          <a:ext cx="5590663" cy="655875"/>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x-none" sz="1400" b="1" kern="1200" noProof="0" dirty="0" smtClean="0"/>
            <a:t>Rashodi za zaposlene </a:t>
          </a:r>
          <a:r>
            <a:rPr lang="x-none" sz="1400" kern="1200" noProof="0" dirty="0" smtClean="0"/>
            <a:t>predstavljaju sve troškove za zaposlene, kako u upravi tako i kod budžetskih korisnika </a:t>
          </a:r>
          <a:endParaRPr lang="x-none" sz="1400" kern="1200" noProof="0" dirty="0"/>
        </a:p>
      </dsp:txBody>
      <dsp:txXfrm>
        <a:off x="2630900" y="42748"/>
        <a:ext cx="5590663" cy="655875"/>
      </dsp:txXfrm>
    </dsp:sp>
    <dsp:sp modelId="{F40D94EA-52E0-4740-A924-EAF350BDF213}">
      <dsp:nvSpPr>
        <dsp:cNvPr id="0" name=""/>
        <dsp:cNvSpPr/>
      </dsp:nvSpPr>
      <dsp:spPr>
        <a:xfrm>
          <a:off x="0" y="791119"/>
          <a:ext cx="2055390" cy="65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x-none" sz="2000" b="1" kern="1200" dirty="0" smtClean="0"/>
            <a:t>Korišćenje</a:t>
          </a:r>
          <a:br>
            <a:rPr lang="x-none" sz="2000" b="1" kern="1200" dirty="0" smtClean="0"/>
          </a:br>
          <a:r>
            <a:rPr lang="x-none" sz="2000" b="1" kern="1200" dirty="0" smtClean="0"/>
            <a:t>roba i usluga </a:t>
          </a:r>
          <a:endParaRPr lang="en-US" sz="2000" kern="1200" dirty="0"/>
        </a:p>
      </dsp:txBody>
      <dsp:txXfrm>
        <a:off x="0" y="791119"/>
        <a:ext cx="2055390" cy="655875"/>
      </dsp:txXfrm>
    </dsp:sp>
    <dsp:sp modelId="{0E930D30-96BC-4D43-B65A-EE88C46DBE48}">
      <dsp:nvSpPr>
        <dsp:cNvPr id="0" name=""/>
        <dsp:cNvSpPr/>
      </dsp:nvSpPr>
      <dsp:spPr>
        <a:xfrm>
          <a:off x="2055390" y="770623"/>
          <a:ext cx="411078" cy="69686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630900" y="770623"/>
          <a:ext cx="5590663" cy="69686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x-none" sz="1400" b="1" kern="1200" noProof="0" dirty="0" smtClean="0"/>
            <a:t>Korišćenje roba i usluga </a:t>
          </a:r>
          <a:r>
            <a:rPr lang="x-none" sz="1400" b="0" kern="1200" noProof="0" dirty="0" smtClean="0"/>
            <a:t>obuhvataju stalne troškove, putne troškove, usluge po ugovoru, specijalizovane usluge, troškove materijala i tekuće popravke i održavanje.</a:t>
          </a:r>
          <a:endParaRPr lang="x-none" sz="1400" b="0" kern="1200" noProof="0" dirty="0"/>
        </a:p>
      </dsp:txBody>
      <dsp:txXfrm>
        <a:off x="2630900" y="770623"/>
        <a:ext cx="5590663" cy="696867"/>
      </dsp:txXfrm>
    </dsp:sp>
    <dsp:sp modelId="{CCB8139E-CA19-491D-9FCD-6BF28923C725}">
      <dsp:nvSpPr>
        <dsp:cNvPr id="0" name=""/>
        <dsp:cNvSpPr/>
      </dsp:nvSpPr>
      <dsp:spPr>
        <a:xfrm>
          <a:off x="0" y="1559986"/>
          <a:ext cx="2055390" cy="65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x-none" sz="2000" b="1" kern="1200" dirty="0" smtClean="0"/>
            <a:t>Dotacije i transferi</a:t>
          </a:r>
          <a:endParaRPr lang="en-US" sz="2000" b="1" kern="1200" dirty="0"/>
        </a:p>
      </dsp:txBody>
      <dsp:txXfrm>
        <a:off x="0" y="1559986"/>
        <a:ext cx="2055390" cy="655875"/>
      </dsp:txXfrm>
    </dsp:sp>
    <dsp:sp modelId="{14D1633C-A097-4A5A-8269-B04E98857E56}">
      <dsp:nvSpPr>
        <dsp:cNvPr id="0" name=""/>
        <dsp:cNvSpPr/>
      </dsp:nvSpPr>
      <dsp:spPr>
        <a:xfrm>
          <a:off x="2055390" y="1539490"/>
          <a:ext cx="411078" cy="69686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630900" y="1539490"/>
          <a:ext cx="5590663" cy="69686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x-none" sz="1400" b="1" kern="1200" noProof="0" dirty="0" smtClean="0"/>
            <a:t>Dotacije i transferi </a:t>
          </a:r>
          <a:r>
            <a:rPr lang="x-none" sz="1400" kern="1200" noProof="0" dirty="0" smtClean="0"/>
            <a:t>su troškovi koje lokalna samouprava ima za isplatu institucijama koje su u primarnoj nadležnosti centralnog/pokrajinskog nivoa kao što su škole, centar za socijalni rad, dom zdravlja.</a:t>
          </a:r>
          <a:endParaRPr lang="x-none" sz="1400" kern="1200" noProof="0" dirty="0"/>
        </a:p>
      </dsp:txBody>
      <dsp:txXfrm>
        <a:off x="2630900" y="1539490"/>
        <a:ext cx="5590663" cy="696867"/>
      </dsp:txXfrm>
    </dsp:sp>
    <dsp:sp modelId="{9312B733-3AEB-49F6-8245-08553BA2949B}">
      <dsp:nvSpPr>
        <dsp:cNvPr id="0" name=""/>
        <dsp:cNvSpPr/>
      </dsp:nvSpPr>
      <dsp:spPr>
        <a:xfrm>
          <a:off x="0" y="2357857"/>
          <a:ext cx="205740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x-none" sz="2000" b="1" kern="1200" dirty="0" smtClean="0"/>
            <a:t>Ostali rashodi</a:t>
          </a:r>
          <a:endParaRPr lang="en-US" sz="2000" b="1" kern="1200" dirty="0"/>
        </a:p>
      </dsp:txBody>
      <dsp:txXfrm>
        <a:off x="0" y="2357857"/>
        <a:ext cx="2057400" cy="396000"/>
      </dsp:txXfrm>
    </dsp:sp>
    <dsp:sp modelId="{435AB433-2559-485A-A03D-C32F36288071}">
      <dsp:nvSpPr>
        <dsp:cNvPr id="0" name=""/>
        <dsp:cNvSpPr/>
      </dsp:nvSpPr>
      <dsp:spPr>
        <a:xfrm>
          <a:off x="2057399" y="2308357"/>
          <a:ext cx="411480" cy="495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633471" y="2308357"/>
          <a:ext cx="5596128" cy="49500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x-none" sz="1400" b="1" kern="1200" noProof="0" dirty="0" smtClean="0"/>
            <a:t>Ostali rashodi </a:t>
          </a:r>
          <a:r>
            <a:rPr lang="x-none" sz="1400" b="0" kern="1200" noProof="0" dirty="0" smtClean="0"/>
            <a:t>obuhvataju dotacije nevladinim organizacijama, poreze, takse, novčane kazne. </a:t>
          </a:r>
          <a:endParaRPr lang="x-none" sz="1400" b="0" kern="1200" noProof="0" dirty="0"/>
        </a:p>
      </dsp:txBody>
      <dsp:txXfrm>
        <a:off x="2633471" y="2308357"/>
        <a:ext cx="5596128" cy="495000"/>
      </dsp:txXfrm>
    </dsp:sp>
    <dsp:sp modelId="{EFAACCF6-3A6A-4536-89B0-F0A7C44F6BE1}">
      <dsp:nvSpPr>
        <dsp:cNvPr id="0" name=""/>
        <dsp:cNvSpPr/>
      </dsp:nvSpPr>
      <dsp:spPr>
        <a:xfrm>
          <a:off x="0" y="2924857"/>
          <a:ext cx="205740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x-none" sz="2000" b="1" kern="1200" dirty="0" smtClean="0"/>
            <a:t>Sibvencije</a:t>
          </a:r>
          <a:endParaRPr lang="en-US" sz="2000" b="1" kern="1200" dirty="0"/>
        </a:p>
      </dsp:txBody>
      <dsp:txXfrm>
        <a:off x="0" y="2924857"/>
        <a:ext cx="2057400" cy="396000"/>
      </dsp:txXfrm>
    </dsp:sp>
    <dsp:sp modelId="{6497CA82-45EE-4BD1-AEB4-CC3961FBFB74}">
      <dsp:nvSpPr>
        <dsp:cNvPr id="0" name=""/>
        <dsp:cNvSpPr/>
      </dsp:nvSpPr>
      <dsp:spPr>
        <a:xfrm>
          <a:off x="2057399" y="2875357"/>
          <a:ext cx="411480" cy="495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633471" y="2875357"/>
          <a:ext cx="5596128" cy="495000"/>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vi-VN" sz="1400" b="1" kern="1200" dirty="0" smtClean="0">
              <a:latin typeface="Calibri" pitchFamily="34" charset="0"/>
              <a:cs typeface="Calibri" pitchFamily="34" charset="0"/>
            </a:rPr>
            <a:t>Subvencije </a:t>
          </a:r>
          <a:r>
            <a:rPr lang="vi-VN" sz="1400" b="0" kern="1200" dirty="0" smtClean="0">
              <a:latin typeface="Calibri" pitchFamily="34" charset="0"/>
              <a:cs typeface="Calibri" pitchFamily="34" charset="0"/>
            </a:rPr>
            <a:t>se odobravaju za funkcionisanje međumesnog prevoza i  poljoprivrednim proizvođačima.</a:t>
          </a:r>
          <a:endParaRPr lang="en-US" sz="1400" b="0" kern="1200" dirty="0">
            <a:latin typeface="Calibri" pitchFamily="34" charset="0"/>
            <a:cs typeface="Calibri" pitchFamily="34" charset="0"/>
          </a:endParaRPr>
        </a:p>
      </dsp:txBody>
      <dsp:txXfrm>
        <a:off x="2633471" y="2875357"/>
        <a:ext cx="5596128" cy="495000"/>
      </dsp:txXfrm>
    </dsp:sp>
    <dsp:sp modelId="{939B76D1-BB33-4E50-9ECD-839FB5787B95}">
      <dsp:nvSpPr>
        <dsp:cNvPr id="0" name=""/>
        <dsp:cNvSpPr/>
      </dsp:nvSpPr>
      <dsp:spPr>
        <a:xfrm>
          <a:off x="0" y="3442357"/>
          <a:ext cx="2055390" cy="65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x-none" sz="2000" b="1" kern="1200" dirty="0" smtClean="0"/>
            <a:t>Socijalna</a:t>
          </a:r>
          <a:br>
            <a:rPr lang="x-none" sz="2000" b="1" kern="1200" dirty="0" smtClean="0"/>
          </a:br>
          <a:r>
            <a:rPr lang="x-none" sz="2000" b="1" kern="1200" dirty="0" smtClean="0"/>
            <a:t>zaštita</a:t>
          </a:r>
          <a:endParaRPr lang="en-US" sz="2000" b="1" kern="1200" dirty="0"/>
        </a:p>
      </dsp:txBody>
      <dsp:txXfrm>
        <a:off x="0" y="3442357"/>
        <a:ext cx="2055390" cy="655875"/>
      </dsp:txXfrm>
    </dsp:sp>
    <dsp:sp modelId="{7845F59F-6101-48DE-ABCC-EC5351843F5B}">
      <dsp:nvSpPr>
        <dsp:cNvPr id="0" name=""/>
        <dsp:cNvSpPr/>
      </dsp:nvSpPr>
      <dsp:spPr>
        <a:xfrm>
          <a:off x="2055390" y="3442357"/>
          <a:ext cx="411078" cy="6558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630900" y="3442357"/>
          <a:ext cx="5590663" cy="6558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vi-VN" sz="1400" b="1" kern="1200" dirty="0" smtClean="0">
              <a:latin typeface="Calibri" pitchFamily="34" charset="0"/>
              <a:cs typeface="Calibri" pitchFamily="34" charset="0"/>
            </a:rPr>
            <a:t>Socijalna zaštita </a:t>
          </a:r>
          <a:r>
            <a:rPr lang="vi-VN" sz="1400" b="0" kern="1200" dirty="0" smtClean="0">
              <a:latin typeface="Calibri" pitchFamily="34" charset="0"/>
              <a:cs typeface="Calibri" pitchFamily="34" charset="0"/>
            </a:rPr>
            <a:t>obuhvata sve troškove isplate socijalne pomoći za različite kategorije građana.  </a:t>
          </a:r>
          <a:endParaRPr lang="en-US" sz="1400" b="0" kern="1200" dirty="0">
            <a:latin typeface="Calibri" pitchFamily="34" charset="0"/>
            <a:cs typeface="Calibri" pitchFamily="34" charset="0"/>
          </a:endParaRPr>
        </a:p>
      </dsp:txBody>
      <dsp:txXfrm>
        <a:off x="2630900" y="3442357"/>
        <a:ext cx="5590663" cy="655875"/>
      </dsp:txXfrm>
    </dsp:sp>
    <dsp:sp modelId="{B471A916-B6F4-4017-A447-E2C98CEE19B9}">
      <dsp:nvSpPr>
        <dsp:cNvPr id="0" name=""/>
        <dsp:cNvSpPr/>
      </dsp:nvSpPr>
      <dsp:spPr>
        <a:xfrm>
          <a:off x="0" y="4170232"/>
          <a:ext cx="2055390" cy="65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x-none" sz="2000" b="1" kern="1200" dirty="0" smtClean="0"/>
            <a:t>Budžetska rezerva</a:t>
          </a:r>
          <a:endParaRPr lang="en-US" sz="2000" b="1" kern="1200" dirty="0"/>
        </a:p>
      </dsp:txBody>
      <dsp:txXfrm>
        <a:off x="0" y="4170232"/>
        <a:ext cx="2055390" cy="655875"/>
      </dsp:txXfrm>
    </dsp:sp>
    <dsp:sp modelId="{7F976215-9D17-4223-A92A-D3302071B429}">
      <dsp:nvSpPr>
        <dsp:cNvPr id="0" name=""/>
        <dsp:cNvSpPr/>
      </dsp:nvSpPr>
      <dsp:spPr>
        <a:xfrm>
          <a:off x="2055390" y="4170232"/>
          <a:ext cx="411078" cy="6558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0E7D26-6540-4407-AA35-D081FC05F135}">
      <dsp:nvSpPr>
        <dsp:cNvPr id="0" name=""/>
        <dsp:cNvSpPr/>
      </dsp:nvSpPr>
      <dsp:spPr>
        <a:xfrm>
          <a:off x="2630900" y="4170232"/>
          <a:ext cx="5590663" cy="655875"/>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x-none" sz="1400" b="1" kern="1200" noProof="0" dirty="0" smtClean="0">
              <a:latin typeface="Calibri" pitchFamily="34" charset="0"/>
              <a:cs typeface="Calibri" pitchFamily="34" charset="0"/>
            </a:rPr>
            <a:t>Budžetska rezerva </a:t>
          </a:r>
          <a:r>
            <a:rPr lang="x-none" sz="1400" b="0" kern="1200" noProof="0" dirty="0" smtClean="0">
              <a:latin typeface="Calibri" pitchFamily="34" charset="0"/>
              <a:cs typeface="Calibri" pitchFamily="34" charset="0"/>
            </a:rPr>
            <a:t>predstavlja novac koji se koristi za neplanirane ili nedovoljno planirane svrhe, kao i u slučaju vanrednih okolnosti</a:t>
          </a:r>
          <a:r>
            <a:rPr lang="en-US" sz="1400" b="0" kern="1200" dirty="0" smtClean="0">
              <a:latin typeface="Calibri" pitchFamily="34" charset="0"/>
              <a:cs typeface="Calibri" pitchFamily="34" charset="0"/>
            </a:rPr>
            <a:t>. </a:t>
          </a:r>
          <a:endParaRPr lang="en-US" sz="1400" b="0" kern="1200" dirty="0">
            <a:latin typeface="Calibri" pitchFamily="34" charset="0"/>
            <a:cs typeface="Calibri" pitchFamily="34" charset="0"/>
          </a:endParaRPr>
        </a:p>
      </dsp:txBody>
      <dsp:txXfrm>
        <a:off x="2630900" y="4170232"/>
        <a:ext cx="5590663" cy="655875"/>
      </dsp:txXfrm>
    </dsp:sp>
    <dsp:sp modelId="{320B77C6-F8A0-4CEB-8B55-79E4A1BAF9E9}">
      <dsp:nvSpPr>
        <dsp:cNvPr id="0" name=""/>
        <dsp:cNvSpPr/>
      </dsp:nvSpPr>
      <dsp:spPr>
        <a:xfrm>
          <a:off x="0" y="4898107"/>
          <a:ext cx="2055390" cy="65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x-none" sz="2000" b="1" kern="1200" dirty="0" smtClean="0"/>
            <a:t>Kapitalni</a:t>
          </a:r>
          <a:br>
            <a:rPr lang="x-none" sz="2000" b="1" kern="1200" dirty="0" smtClean="0"/>
          </a:br>
          <a:r>
            <a:rPr lang="x-none" sz="2000" b="1" kern="1200" dirty="0" smtClean="0"/>
            <a:t>izdaci</a:t>
          </a:r>
          <a:endParaRPr lang="en-US" sz="2000" b="1" kern="1200" dirty="0"/>
        </a:p>
      </dsp:txBody>
      <dsp:txXfrm>
        <a:off x="0" y="4898107"/>
        <a:ext cx="2055390" cy="655875"/>
      </dsp:txXfrm>
    </dsp:sp>
    <dsp:sp modelId="{803A06C6-F698-48F4-A91D-0B2B17EECBA4}">
      <dsp:nvSpPr>
        <dsp:cNvPr id="0" name=""/>
        <dsp:cNvSpPr/>
      </dsp:nvSpPr>
      <dsp:spPr>
        <a:xfrm>
          <a:off x="2055390" y="4898107"/>
          <a:ext cx="411078" cy="6558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E0050D-5592-4FFB-BC24-07DF887B3DF2}">
      <dsp:nvSpPr>
        <dsp:cNvPr id="0" name=""/>
        <dsp:cNvSpPr/>
      </dsp:nvSpPr>
      <dsp:spPr>
        <a:xfrm>
          <a:off x="2630900" y="4898107"/>
          <a:ext cx="5590663" cy="65587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x-none" sz="1400" b="1" kern="1200" noProof="0" dirty="0" smtClean="0">
              <a:latin typeface="+mn-lt"/>
            </a:rPr>
            <a:t>Kapitalni izdaci </a:t>
          </a:r>
          <a:r>
            <a:rPr lang="x-none" sz="1400" b="0" kern="1200" noProof="0" dirty="0" smtClean="0">
              <a:latin typeface="+mn-lt"/>
            </a:rPr>
            <a:t>su troškovi za izgradnju novih, ili investiciono održavanje postojećih objekata, nabavku opreme, mašina zemljišta i slično. </a:t>
          </a:r>
          <a:endParaRPr lang="x-none" sz="1400" b="0" kern="1200" noProof="0" dirty="0">
            <a:latin typeface="+mn-lt"/>
          </a:endParaRPr>
        </a:p>
      </dsp:txBody>
      <dsp:txXfrm>
        <a:off x="2630900" y="4898107"/>
        <a:ext cx="5590663" cy="655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30694-D224-4AFD-83D0-A9B26CD4AE63}">
      <dsp:nvSpPr>
        <dsp:cNvPr id="0" name=""/>
        <dsp:cNvSpPr/>
      </dsp:nvSpPr>
      <dsp:spPr>
        <a:xfrm>
          <a:off x="2913617" y="1139206"/>
          <a:ext cx="2767489" cy="27674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x-none" sz="2100" kern="1200" dirty="0"/>
            <a:t>Ukupno</a:t>
          </a:r>
          <a:r>
            <a:rPr lang="x-none" sz="2100" kern="1200" baseline="0" dirty="0"/>
            <a:t> izvršeni rashodi i izdaci 1.103.522.241,00</a:t>
          </a:r>
          <a:endParaRPr lang="x-none" sz="2100" kern="1200" dirty="0"/>
        </a:p>
      </dsp:txBody>
      <dsp:txXfrm>
        <a:off x="3318906" y="1544495"/>
        <a:ext cx="1956911" cy="1956911"/>
      </dsp:txXfrm>
    </dsp:sp>
    <dsp:sp modelId="{581D9C24-D691-4644-99EB-4A6B1D74C269}">
      <dsp:nvSpPr>
        <dsp:cNvPr id="0" name=""/>
        <dsp:cNvSpPr/>
      </dsp:nvSpPr>
      <dsp:spPr>
        <a:xfrm>
          <a:off x="3605490" y="27364"/>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x-none" sz="1000" kern="1200" dirty="0"/>
            <a:t>Rashodi za zaposlene 258.009.702,00</a:t>
          </a:r>
        </a:p>
      </dsp:txBody>
      <dsp:txXfrm>
        <a:off x="3808135" y="230009"/>
        <a:ext cx="978454" cy="978454"/>
      </dsp:txXfrm>
    </dsp:sp>
    <dsp:sp modelId="{00760FBC-BB29-4E8F-A3FA-0B8C20635B76}">
      <dsp:nvSpPr>
        <dsp:cNvPr id="0" name=""/>
        <dsp:cNvSpPr/>
      </dsp:nvSpPr>
      <dsp:spPr>
        <a:xfrm>
          <a:off x="4764895" y="449353"/>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x-none" sz="1000" kern="1200" dirty="0"/>
            <a:t>Korišćenje roba i usluga 288.665.356,0,00</a:t>
          </a:r>
        </a:p>
      </dsp:txBody>
      <dsp:txXfrm>
        <a:off x="4967540" y="651998"/>
        <a:ext cx="978454" cy="978454"/>
      </dsp:txXfrm>
    </dsp:sp>
    <dsp:sp modelId="{6E484F8A-3CF3-4AFF-9FB8-1AE41894B273}">
      <dsp:nvSpPr>
        <dsp:cNvPr id="0" name=""/>
        <dsp:cNvSpPr/>
      </dsp:nvSpPr>
      <dsp:spPr>
        <a:xfrm>
          <a:off x="5381801" y="1517866"/>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x-none" sz="1000" kern="1200" dirty="0"/>
            <a:t>Otplata kamata </a:t>
          </a:r>
        </a:p>
        <a:p>
          <a:pPr lvl="0" algn="ctr" defTabSz="444500">
            <a:lnSpc>
              <a:spcPct val="90000"/>
            </a:lnSpc>
            <a:spcBef>
              <a:spcPct val="0"/>
            </a:spcBef>
            <a:spcAft>
              <a:spcPct val="35000"/>
            </a:spcAft>
          </a:pPr>
          <a:r>
            <a:rPr lang="x-none" sz="1000" kern="1200" dirty="0"/>
            <a:t>6.633.288,00 </a:t>
          </a:r>
        </a:p>
      </dsp:txBody>
      <dsp:txXfrm>
        <a:off x="5584446" y="1720511"/>
        <a:ext cx="978454" cy="978454"/>
      </dsp:txXfrm>
    </dsp:sp>
    <dsp:sp modelId="{34B43685-141A-4461-AE6A-301BAC908C60}">
      <dsp:nvSpPr>
        <dsp:cNvPr id="0" name=""/>
        <dsp:cNvSpPr/>
      </dsp:nvSpPr>
      <dsp:spPr>
        <a:xfrm>
          <a:off x="5167552" y="273293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x-none" sz="1000" kern="1200" dirty="0"/>
            <a:t>Subvencije 18.000.000,00</a:t>
          </a:r>
        </a:p>
      </dsp:txBody>
      <dsp:txXfrm>
        <a:off x="5370197" y="2935580"/>
        <a:ext cx="978454" cy="978454"/>
      </dsp:txXfrm>
    </dsp:sp>
    <dsp:sp modelId="{EEF973BF-B90E-4D0F-AC07-BB28F004C6A7}">
      <dsp:nvSpPr>
        <dsp:cNvPr id="0" name=""/>
        <dsp:cNvSpPr/>
      </dsp:nvSpPr>
      <dsp:spPr>
        <a:xfrm>
          <a:off x="4222396" y="352601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x-none" sz="1000" kern="1200" dirty="0"/>
            <a:t>Donacije</a:t>
          </a:r>
          <a:r>
            <a:rPr lang="x-none" sz="1000" kern="1200" baseline="0" dirty="0"/>
            <a:t> i transferi </a:t>
          </a:r>
        </a:p>
        <a:p>
          <a:pPr lvl="0" algn="ctr" defTabSz="444500">
            <a:lnSpc>
              <a:spcPct val="90000"/>
            </a:lnSpc>
            <a:spcBef>
              <a:spcPct val="0"/>
            </a:spcBef>
            <a:spcAft>
              <a:spcPct val="35000"/>
            </a:spcAft>
          </a:pPr>
          <a:r>
            <a:rPr lang="x-none" sz="1000" kern="1200" baseline="0" dirty="0"/>
            <a:t>117.129.437,00</a:t>
          </a:r>
          <a:endParaRPr lang="x-none" sz="1000" kern="1200" dirty="0"/>
        </a:p>
      </dsp:txBody>
      <dsp:txXfrm>
        <a:off x="4425041" y="3728660"/>
        <a:ext cx="978454" cy="978454"/>
      </dsp:txXfrm>
    </dsp:sp>
    <dsp:sp modelId="{281404DC-9187-40D0-97FF-0D818AB2F366}">
      <dsp:nvSpPr>
        <dsp:cNvPr id="0" name=""/>
        <dsp:cNvSpPr/>
      </dsp:nvSpPr>
      <dsp:spPr>
        <a:xfrm>
          <a:off x="2988583" y="352601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x-none" sz="1000" kern="1200" dirty="0"/>
            <a:t>Socijalna</a:t>
          </a:r>
          <a:r>
            <a:rPr lang="x-none" sz="1000" kern="1200" baseline="0" dirty="0"/>
            <a:t> pomoć</a:t>
          </a:r>
        </a:p>
        <a:p>
          <a:pPr lvl="0" algn="ctr" defTabSz="444500">
            <a:lnSpc>
              <a:spcPct val="90000"/>
            </a:lnSpc>
            <a:spcBef>
              <a:spcPct val="0"/>
            </a:spcBef>
            <a:spcAft>
              <a:spcPct val="35000"/>
            </a:spcAft>
          </a:pPr>
          <a:r>
            <a:rPr lang="x-none" sz="1000" kern="1200" baseline="0" dirty="0"/>
            <a:t>3.482.888,00</a:t>
          </a:r>
          <a:endParaRPr lang="x-none" sz="1000" kern="1200" dirty="0"/>
        </a:p>
      </dsp:txBody>
      <dsp:txXfrm>
        <a:off x="3191228" y="3728660"/>
        <a:ext cx="978454" cy="978454"/>
      </dsp:txXfrm>
    </dsp:sp>
    <dsp:sp modelId="{ADDA55F8-68B2-4192-A0FF-92D5AADED3EF}">
      <dsp:nvSpPr>
        <dsp:cNvPr id="0" name=""/>
        <dsp:cNvSpPr/>
      </dsp:nvSpPr>
      <dsp:spPr>
        <a:xfrm>
          <a:off x="2043427" y="273293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x-none" sz="1000" kern="1200" dirty="0"/>
            <a:t>Ostali</a:t>
          </a:r>
          <a:r>
            <a:rPr lang="x-none" sz="1000" kern="1200" baseline="0" dirty="0"/>
            <a:t> rashodi</a:t>
          </a:r>
        </a:p>
        <a:p>
          <a:pPr lvl="0" algn="ctr" defTabSz="444500">
            <a:lnSpc>
              <a:spcPct val="90000"/>
            </a:lnSpc>
            <a:spcBef>
              <a:spcPct val="0"/>
            </a:spcBef>
            <a:spcAft>
              <a:spcPct val="35000"/>
            </a:spcAft>
          </a:pPr>
          <a:r>
            <a:rPr lang="x-none" sz="1000" kern="1200" baseline="0" dirty="0"/>
            <a:t>36.484.255,00</a:t>
          </a:r>
          <a:endParaRPr lang="x-none" sz="1000" kern="1200" dirty="0"/>
        </a:p>
      </dsp:txBody>
      <dsp:txXfrm>
        <a:off x="2246072" y="2935580"/>
        <a:ext cx="978454" cy="978454"/>
      </dsp:txXfrm>
    </dsp:sp>
    <dsp:sp modelId="{68D8E666-A4BC-49C9-9193-F48DBF84BB6B}">
      <dsp:nvSpPr>
        <dsp:cNvPr id="0" name=""/>
        <dsp:cNvSpPr/>
      </dsp:nvSpPr>
      <dsp:spPr>
        <a:xfrm>
          <a:off x="1829178" y="1517866"/>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x-none" sz="1000" kern="1200" dirty="0"/>
            <a:t>Kapitalni izdaci</a:t>
          </a:r>
        </a:p>
        <a:p>
          <a:pPr lvl="0" algn="ctr" defTabSz="444500">
            <a:lnSpc>
              <a:spcPct val="90000"/>
            </a:lnSpc>
            <a:spcBef>
              <a:spcPct val="0"/>
            </a:spcBef>
            <a:spcAft>
              <a:spcPct val="35000"/>
            </a:spcAft>
          </a:pPr>
          <a:r>
            <a:rPr lang="x-none" sz="1000" kern="1200" dirty="0"/>
            <a:t>323.925.134,00</a:t>
          </a:r>
        </a:p>
      </dsp:txBody>
      <dsp:txXfrm>
        <a:off x="2031823" y="1720511"/>
        <a:ext cx="978454" cy="978454"/>
      </dsp:txXfrm>
    </dsp:sp>
    <dsp:sp modelId="{32B55D38-2023-4C98-82BD-8CEDFD10705F}">
      <dsp:nvSpPr>
        <dsp:cNvPr id="0" name=""/>
        <dsp:cNvSpPr/>
      </dsp:nvSpPr>
      <dsp:spPr>
        <a:xfrm>
          <a:off x="2446084" y="449353"/>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x-none" sz="1000" kern="1200" dirty="0"/>
            <a:t>Izdaci za otplatu glavnice</a:t>
          </a:r>
        </a:p>
        <a:p>
          <a:pPr lvl="0" algn="ctr" defTabSz="444500">
            <a:lnSpc>
              <a:spcPct val="90000"/>
            </a:lnSpc>
            <a:spcBef>
              <a:spcPct val="0"/>
            </a:spcBef>
            <a:spcAft>
              <a:spcPct val="35000"/>
            </a:spcAft>
          </a:pPr>
          <a:r>
            <a:rPr lang="x-none" sz="1000" kern="1200" dirty="0"/>
            <a:t>51.192.181,00</a:t>
          </a:r>
        </a:p>
      </dsp:txBody>
      <dsp:txXfrm>
        <a:off x="2648729" y="651998"/>
        <a:ext cx="978454" cy="9784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14685-D10B-4B29-91AB-C6FC175B31EC}">
      <dsp:nvSpPr>
        <dsp:cNvPr id="0" name=""/>
        <dsp:cNvSpPr/>
      </dsp:nvSpPr>
      <dsp:spPr>
        <a:xfrm>
          <a:off x="0" y="158920"/>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Skupština opštine  13.910.320,00</a:t>
          </a:r>
        </a:p>
      </dsp:txBody>
      <dsp:txXfrm>
        <a:off x="16392" y="175312"/>
        <a:ext cx="6063216" cy="303006"/>
      </dsp:txXfrm>
    </dsp:sp>
    <dsp:sp modelId="{028A2227-DCFD-4275-A343-45E37F2FABF9}">
      <dsp:nvSpPr>
        <dsp:cNvPr id="0" name=""/>
        <dsp:cNvSpPr/>
      </dsp:nvSpPr>
      <dsp:spPr>
        <a:xfrm>
          <a:off x="0" y="499823"/>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Predsednik opštine 18.357.148,00</a:t>
          </a:r>
        </a:p>
      </dsp:txBody>
      <dsp:txXfrm>
        <a:off x="16392" y="516215"/>
        <a:ext cx="6063216" cy="303006"/>
      </dsp:txXfrm>
    </dsp:sp>
    <dsp:sp modelId="{35B138CB-8D65-4F13-9754-45444C5F6BEB}">
      <dsp:nvSpPr>
        <dsp:cNvPr id="0" name=""/>
        <dsp:cNvSpPr/>
      </dsp:nvSpPr>
      <dsp:spPr>
        <a:xfrm>
          <a:off x="0" y="880364"/>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Opštinsko vijeće 1.850.402,00</a:t>
          </a:r>
        </a:p>
      </dsp:txBody>
      <dsp:txXfrm>
        <a:off x="16392" y="896756"/>
        <a:ext cx="6063216" cy="303006"/>
      </dsp:txXfrm>
    </dsp:sp>
    <dsp:sp modelId="{603A0AF7-542B-4464-B3D0-BA61688E8443}">
      <dsp:nvSpPr>
        <dsp:cNvPr id="0" name=""/>
        <dsp:cNvSpPr/>
      </dsp:nvSpPr>
      <dsp:spPr>
        <a:xfrm>
          <a:off x="0" y="1256474"/>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Pravobranilaštvo 7.866.996,00</a:t>
          </a:r>
        </a:p>
      </dsp:txBody>
      <dsp:txXfrm>
        <a:off x="16392" y="1272866"/>
        <a:ext cx="6063216" cy="303006"/>
      </dsp:txXfrm>
    </dsp:sp>
    <dsp:sp modelId="{43952CF7-A509-46D3-BDA3-51143330966C}">
      <dsp:nvSpPr>
        <dsp:cNvPr id="0" name=""/>
        <dsp:cNvSpPr/>
      </dsp:nvSpPr>
      <dsp:spPr>
        <a:xfrm>
          <a:off x="0" y="1676400"/>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Opštinska uprava 835.797.543,00</a:t>
          </a:r>
        </a:p>
      </dsp:txBody>
      <dsp:txXfrm>
        <a:off x="16392" y="1692792"/>
        <a:ext cx="6063216" cy="303006"/>
      </dsp:txXfrm>
    </dsp:sp>
    <dsp:sp modelId="{1754603C-0476-4598-B1C0-0F96F9214FFA}">
      <dsp:nvSpPr>
        <dsp:cNvPr id="0" name=""/>
        <dsp:cNvSpPr/>
      </dsp:nvSpPr>
      <dsp:spPr>
        <a:xfrm>
          <a:off x="0" y="2008694"/>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Mesne zajednice 3.672.950,00</a:t>
          </a:r>
        </a:p>
      </dsp:txBody>
      <dsp:txXfrm>
        <a:off x="16392" y="2025086"/>
        <a:ext cx="6063216" cy="303006"/>
      </dsp:txXfrm>
    </dsp:sp>
    <dsp:sp modelId="{D9ABB3D3-74BE-4CDF-A9F0-37F02A464522}">
      <dsp:nvSpPr>
        <dsp:cNvPr id="0" name=""/>
        <dsp:cNvSpPr/>
      </dsp:nvSpPr>
      <dsp:spPr>
        <a:xfrm>
          <a:off x="0" y="2384804"/>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PU Habiba Stočević </a:t>
          </a:r>
          <a:r>
            <a:rPr lang="en-US" sz="1400" kern="1200" dirty="0"/>
            <a:t>115</a:t>
          </a:r>
          <a:r>
            <a:rPr lang="x-none" sz="1400" kern="1200" dirty="0"/>
            <a:t>.</a:t>
          </a:r>
          <a:r>
            <a:rPr lang="en-US" sz="1400" kern="1200" dirty="0"/>
            <a:t>985</a:t>
          </a:r>
          <a:r>
            <a:rPr lang="x-none" sz="1400" kern="1200" dirty="0"/>
            <a:t>.</a:t>
          </a:r>
          <a:r>
            <a:rPr lang="en-US" sz="1400" kern="1200" dirty="0"/>
            <a:t>760</a:t>
          </a:r>
          <a:r>
            <a:rPr lang="x-none" sz="1400" kern="1200" dirty="0"/>
            <a:t>,00</a:t>
          </a:r>
        </a:p>
      </dsp:txBody>
      <dsp:txXfrm>
        <a:off x="16392" y="2401196"/>
        <a:ext cx="6063216" cy="303006"/>
      </dsp:txXfrm>
    </dsp:sp>
    <dsp:sp modelId="{BE406A52-F714-4EE8-A353-F99FB3F30467}">
      <dsp:nvSpPr>
        <dsp:cNvPr id="0" name=""/>
        <dsp:cNvSpPr/>
      </dsp:nvSpPr>
      <dsp:spPr>
        <a:xfrm>
          <a:off x="0" y="2760914"/>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NB DR Ejup Mušović 10.330.195,00</a:t>
          </a:r>
        </a:p>
      </dsp:txBody>
      <dsp:txXfrm>
        <a:off x="16392" y="2777306"/>
        <a:ext cx="6063216" cy="303006"/>
      </dsp:txXfrm>
    </dsp:sp>
    <dsp:sp modelId="{D8C34F0F-645C-43F4-AD53-1F1E84C41768}">
      <dsp:nvSpPr>
        <dsp:cNvPr id="0" name=""/>
        <dsp:cNvSpPr/>
      </dsp:nvSpPr>
      <dsp:spPr>
        <a:xfrm>
          <a:off x="0" y="3137024"/>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Centar za kulturu, turizam , omladinu i sport</a:t>
          </a:r>
          <a:r>
            <a:rPr lang="en-US" sz="1400" kern="1200" dirty="0"/>
            <a:t> 24.869.210,00</a:t>
          </a:r>
          <a:r>
            <a:rPr lang="x-none" sz="1400" kern="1200" dirty="0"/>
            <a:t> </a:t>
          </a:r>
        </a:p>
      </dsp:txBody>
      <dsp:txXfrm>
        <a:off x="16392" y="3153416"/>
        <a:ext cx="6063216" cy="303006"/>
      </dsp:txXfrm>
    </dsp:sp>
    <dsp:sp modelId="{A7C74100-3CFB-4D4C-B899-E56D018584E5}">
      <dsp:nvSpPr>
        <dsp:cNvPr id="0" name=""/>
        <dsp:cNvSpPr/>
      </dsp:nvSpPr>
      <dsp:spPr>
        <a:xfrm>
          <a:off x="0" y="3513135"/>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Osnovno obrazovanje  56.571.284,00 </a:t>
          </a:r>
        </a:p>
      </dsp:txBody>
      <dsp:txXfrm>
        <a:off x="16392" y="3529527"/>
        <a:ext cx="6063216" cy="303006"/>
      </dsp:txXfrm>
    </dsp:sp>
    <dsp:sp modelId="{063CD851-1C7A-4AA7-8B20-A8CCB892B030}">
      <dsp:nvSpPr>
        <dsp:cNvPr id="0" name=""/>
        <dsp:cNvSpPr/>
      </dsp:nvSpPr>
      <dsp:spPr>
        <a:xfrm>
          <a:off x="0" y="3810000"/>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Srednje obrazovanje 14.055.116,00</a:t>
          </a:r>
        </a:p>
      </dsp:txBody>
      <dsp:txXfrm>
        <a:off x="16392" y="3826392"/>
        <a:ext cx="6063216" cy="303006"/>
      </dsp:txXfrm>
    </dsp:sp>
    <dsp:sp modelId="{52916EC9-0F01-415B-ABDA-584F24AE1FF7}">
      <dsp:nvSpPr>
        <dsp:cNvPr id="0" name=""/>
        <dsp:cNvSpPr/>
      </dsp:nvSpPr>
      <dsp:spPr>
        <a:xfrm>
          <a:off x="0" y="4265355"/>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Dom zdravlja 12.945.800,00</a:t>
          </a:r>
        </a:p>
      </dsp:txBody>
      <dsp:txXfrm>
        <a:off x="16392" y="4281747"/>
        <a:ext cx="6063216" cy="303006"/>
      </dsp:txXfrm>
    </dsp:sp>
    <dsp:sp modelId="{3E0884D4-9314-495D-930B-824A85989697}">
      <dsp:nvSpPr>
        <dsp:cNvPr id="0" name=""/>
        <dsp:cNvSpPr/>
      </dsp:nvSpPr>
      <dsp:spPr>
        <a:xfrm>
          <a:off x="0" y="4641465"/>
          <a:ext cx="6096000" cy="33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x-none" sz="1400" kern="1200" dirty="0"/>
            <a:t>Centar za socijalni rad  7.749.517,00</a:t>
          </a:r>
        </a:p>
      </dsp:txBody>
      <dsp:txXfrm>
        <a:off x="16392" y="4657857"/>
        <a:ext cx="6063216" cy="303006"/>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5A9F-D05D-446D-8C7F-8DB48AB53B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9EAC8B9-0518-41D7-9FF0-0C6CF272E9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EDB3568-6FA5-4663-833A-F93AE8F04F4A}"/>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5" name="Footer Placeholder 4">
            <a:extLst>
              <a:ext uri="{FF2B5EF4-FFF2-40B4-BE49-F238E27FC236}">
                <a16:creationId xmlns:a16="http://schemas.microsoft.com/office/drawing/2014/main" id="{90E96B7A-D9B7-4D84-AED4-57A3595D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F4DDF-22EF-4E7D-B929-8F7E027A30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75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9282-0394-45D8-96E8-FCBCD5443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0C16F-ACED-4CB8-86C7-A3FEA63D52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E3B72-D77A-4B52-9FBC-D32956952BC6}"/>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5" name="Footer Placeholder 4">
            <a:extLst>
              <a:ext uri="{FF2B5EF4-FFF2-40B4-BE49-F238E27FC236}">
                <a16:creationId xmlns:a16="http://schemas.microsoft.com/office/drawing/2014/main" id="{F8887BEB-1A82-432A-9604-723635F7D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6C745-169E-4DA8-B533-97091C49ED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685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869B6-825A-4701-8933-F71822EF7A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EF401-B741-4F09-9438-8FB0F20581D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A2CDC-CA33-4EE9-B4D4-CB201DE57C88}"/>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5" name="Footer Placeholder 4">
            <a:extLst>
              <a:ext uri="{FF2B5EF4-FFF2-40B4-BE49-F238E27FC236}">
                <a16:creationId xmlns:a16="http://schemas.microsoft.com/office/drawing/2014/main" id="{92B296C7-8274-4E37-956F-1477F18E5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33594-FCF0-449B-B72E-3AFC50A4014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312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52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496EC-4D37-4B83-A4A3-1B59CDA3ECBF}" type="datetime1">
              <a:rPr lang="en-US" smtClean="0"/>
              <a:t>24.11.2020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645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43FE-14CB-453B-BB96-8EE89C2E7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25C94-3053-41C6-B2ED-CAD1E095B2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3958D-1D78-4359-BF72-CD7F5F64926F}"/>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5" name="Footer Placeholder 4">
            <a:extLst>
              <a:ext uri="{FF2B5EF4-FFF2-40B4-BE49-F238E27FC236}">
                <a16:creationId xmlns:a16="http://schemas.microsoft.com/office/drawing/2014/main" id="{EF4B2437-14DA-423C-A602-E4E321856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58A1B-A2CB-44AF-AD78-B2EB170D647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707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95F8-998C-41D1-B8CF-8DFCD910C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054285C-F415-447B-B8A8-DECFAE8BA38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2CBFED-E6B1-48F2-BB79-8AB25424F2C7}"/>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5" name="Footer Placeholder 4">
            <a:extLst>
              <a:ext uri="{FF2B5EF4-FFF2-40B4-BE49-F238E27FC236}">
                <a16:creationId xmlns:a16="http://schemas.microsoft.com/office/drawing/2014/main" id="{3AD087C8-B6FE-4F52-BCDB-19BD666AB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6432D-C938-4BDF-B39F-1F6C3DFFB9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028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B0FA-6A82-4069-9FC5-1E0CDECB7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D9507-AACB-4C10-8969-CB97A76E472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F00881-16C6-4D4D-9C7B-C31B889865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2746D-E46F-4F2E-BC09-C705F6BF0BD8}"/>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6" name="Footer Placeholder 5">
            <a:extLst>
              <a:ext uri="{FF2B5EF4-FFF2-40B4-BE49-F238E27FC236}">
                <a16:creationId xmlns:a16="http://schemas.microsoft.com/office/drawing/2014/main" id="{36EA16F6-6C7B-45E6-917E-963B0D29C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ED203-15B6-401C-B236-D1E51C8116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86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8CDE-F75E-4AF2-8227-77F950278E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86F43C-2471-41B6-9B22-216FD41DC7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7380BC8-C9B2-4C19-8B16-BDC7CF28BAB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909623-3A65-4F0B-95E4-E62C5996A5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D1982A7-18F3-41A5-93AC-75F7E92CBC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A3B94E-5561-4BED-9D3C-83603E46A789}"/>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8" name="Footer Placeholder 7">
            <a:extLst>
              <a:ext uri="{FF2B5EF4-FFF2-40B4-BE49-F238E27FC236}">
                <a16:creationId xmlns:a16="http://schemas.microsoft.com/office/drawing/2014/main" id="{40F93032-7ACE-4A51-BE56-97242235AE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F60C1F-EA96-431F-AD86-129A44A24D2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573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D340-DEF3-4221-8AF8-A0541DC4A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6E79B7-6084-434E-A50C-A84F986EC04F}"/>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4" name="Footer Placeholder 3">
            <a:extLst>
              <a:ext uri="{FF2B5EF4-FFF2-40B4-BE49-F238E27FC236}">
                <a16:creationId xmlns:a16="http://schemas.microsoft.com/office/drawing/2014/main" id="{A49E3F8B-8C71-4E71-B609-951499D6B1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D3034C-024D-4488-95F7-1745C3650B3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015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A7940-A45B-4672-96B9-35491CD4862B}"/>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3" name="Footer Placeholder 2">
            <a:extLst>
              <a:ext uri="{FF2B5EF4-FFF2-40B4-BE49-F238E27FC236}">
                <a16:creationId xmlns:a16="http://schemas.microsoft.com/office/drawing/2014/main" id="{F87A766C-4F4D-4E9C-A8CF-91B4285717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C76D47-0BC1-4AA6-96B4-83C210CB38A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89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97C7-6691-497E-AC61-D5887206DB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8F6EFC6-893A-4FA1-A92E-8A2034BE2C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3A859D-9A21-4E33-B05C-E822418417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1D4DEC3-AA9B-4487-9081-F79252A41792}"/>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6" name="Footer Placeholder 5">
            <a:extLst>
              <a:ext uri="{FF2B5EF4-FFF2-40B4-BE49-F238E27FC236}">
                <a16:creationId xmlns:a16="http://schemas.microsoft.com/office/drawing/2014/main" id="{EE4731A0-78B7-4648-987B-A574DC4E3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54CAF-4FF2-4CA3-96CF-430A495DBF6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532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0629-077B-4AFB-9F28-AA95655043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1776673-B830-4BB6-B471-DE560F364E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07771AE-157E-4AA2-992E-082236010D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2AFDA13-D9BC-46E8-8D7C-2C3465C939BC}"/>
              </a:ext>
            </a:extLst>
          </p:cNvPr>
          <p:cNvSpPr>
            <a:spLocks noGrp="1"/>
          </p:cNvSpPr>
          <p:nvPr>
            <p:ph type="dt" sz="half" idx="10"/>
          </p:nvPr>
        </p:nvSpPr>
        <p:spPr/>
        <p:txBody>
          <a:bodyPr/>
          <a:lstStyle/>
          <a:p>
            <a:fld id="{1D8BD707-D9CF-40AE-B4C6-C98DA3205C09}" type="datetimeFigureOut">
              <a:rPr lang="en-US" smtClean="0"/>
              <a:pPr/>
              <a:t>24.11.2020</a:t>
            </a:fld>
            <a:endParaRPr lang="en-US"/>
          </a:p>
        </p:txBody>
      </p:sp>
      <p:sp>
        <p:nvSpPr>
          <p:cNvPr id="6" name="Footer Placeholder 5">
            <a:extLst>
              <a:ext uri="{FF2B5EF4-FFF2-40B4-BE49-F238E27FC236}">
                <a16:creationId xmlns:a16="http://schemas.microsoft.com/office/drawing/2014/main" id="{0D23E95F-9C7D-4A35-BCAC-5A0A77A1E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F7389-155F-463D-8D30-786F62C9FEF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350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CDC8C-238F-4027-B74A-2569DBBDB8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EFCF6-E3A6-42E0-AB95-97A0B6BC0C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502FF-8689-4792-8763-5EF1227133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24.11.2020</a:t>
            </a:fld>
            <a:endParaRPr lang="en-US"/>
          </a:p>
        </p:txBody>
      </p:sp>
      <p:sp>
        <p:nvSpPr>
          <p:cNvPr id="5" name="Footer Placeholder 4">
            <a:extLst>
              <a:ext uri="{FF2B5EF4-FFF2-40B4-BE49-F238E27FC236}">
                <a16:creationId xmlns:a16="http://schemas.microsoft.com/office/drawing/2014/main" id="{5F255B5E-8D80-43A7-81D0-A4A5F34FF5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5BF4B0-D76D-4266-8C4A-F2DD028620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9463980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x-none" b="1" dirty="0">
                <a:effectLst>
                  <a:outerShdw blurRad="38100" dist="38100" dir="2700000" algn="tl">
                    <a:srgbClr val="000000">
                      <a:alpha val="43137"/>
                    </a:srgbClr>
                  </a:outerShdw>
                </a:effectLst>
              </a:rPr>
              <a:t>OPŠTINA TUTIN 20</a:t>
            </a:r>
            <a:r>
              <a:rPr lang="en-US" b="1" dirty="0">
                <a:effectLst>
                  <a:outerShdw blurRad="38100" dist="38100" dir="2700000" algn="tl">
                    <a:srgbClr val="000000">
                      <a:alpha val="43137"/>
                    </a:srgbClr>
                  </a:outerShdw>
                </a:effectLst>
              </a:rPr>
              <a:t>19</a:t>
            </a:r>
            <a:r>
              <a:rPr lang="x-none" b="1" dirty="0">
                <a:effectLst>
                  <a:outerShdw blurRad="38100" dist="38100" dir="2700000" algn="tl">
                    <a:srgbClr val="000000">
                      <a:alpha val="43137"/>
                    </a:srgbClr>
                  </a:outerShdw>
                </a:effectLst>
              </a:rPr>
              <a:t>. god</a:t>
            </a:r>
            <a:r>
              <a:rPr lang="x-none" dirty="0"/>
              <a:t>.</a:t>
            </a:r>
            <a:endParaRPr lang="en-US" dirty="0"/>
          </a:p>
        </p:txBody>
      </p:sp>
      <p:sp>
        <p:nvSpPr>
          <p:cNvPr id="2" name="Content Placeholder 1"/>
          <p:cNvSpPr>
            <a:spLocks noGrp="1"/>
          </p:cNvSpPr>
          <p:nvPr>
            <p:ph sz="quarter" idx="13"/>
          </p:nvPr>
        </p:nvSpPr>
        <p:spPr/>
        <p:txBody>
          <a:bodyPr/>
          <a:lstStyle/>
          <a:p>
            <a:endParaRPr lang="x-none" dirty="0"/>
          </a:p>
          <a:p>
            <a:endParaRPr lang="x-none" dirty="0"/>
          </a:p>
          <a:p>
            <a:pPr lvl="2">
              <a:buNone/>
            </a:pPr>
            <a:endParaRPr lang="x-none" dirty="0"/>
          </a:p>
          <a:p>
            <a:pPr lvl="2"/>
            <a:endParaRPr lang="x-none" dirty="0"/>
          </a:p>
          <a:p>
            <a:pPr marL="342202" lvl="2" indent="0">
              <a:buNone/>
            </a:pPr>
            <a:endParaRPr lang="x-none" dirty="0"/>
          </a:p>
        </p:txBody>
      </p:sp>
      <p:pic>
        <p:nvPicPr>
          <p:cNvPr id="3" name="Picture 2" descr="Grb Tutin"/>
          <p:cNvPicPr>
            <a:picLocks noChangeAspect="1" noChangeArrowheads="1"/>
          </p:cNvPicPr>
          <p:nvPr/>
        </p:nvPicPr>
        <p:blipFill>
          <a:blip r:embed="rId2"/>
          <a:srcRect t="4788" b="4256"/>
          <a:stretch>
            <a:fillRect/>
          </a:stretch>
        </p:blipFill>
        <p:spPr bwMode="auto">
          <a:xfrm>
            <a:off x="3048000" y="2438400"/>
            <a:ext cx="2743200" cy="2590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1"/>
            <a:ext cx="6858000" cy="152400"/>
          </a:xfrm>
        </p:spPr>
        <p:txBody>
          <a:bodyPr>
            <a:noAutofit/>
          </a:bodyPr>
          <a:lstStyle/>
          <a:p>
            <a:r>
              <a:rPr lang="x-none" sz="2800" i="1" dirty="0">
                <a:effectLst>
                  <a:outerShdw blurRad="38100" dist="38100" dir="2700000" algn="tl">
                    <a:srgbClr val="000000">
                      <a:alpha val="43137"/>
                    </a:srgbClr>
                  </a:outerShdw>
                </a:effectLst>
              </a:rPr>
              <a:t>Ostvarenje prihoda i primanja u odnosu na plan</a:t>
            </a:r>
            <a:endParaRPr lang="en-US" sz="2800"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1219201"/>
            <a:ext cx="6858000" cy="4038599"/>
          </a:xfrm>
        </p:spPr>
        <p:txBody>
          <a:bodyPr/>
          <a:lstStyle/>
          <a:p>
            <a:endParaRPr lang="en-US" dirty="0"/>
          </a:p>
        </p:txBody>
      </p:sp>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783356993"/>
              </p:ext>
            </p:extLst>
          </p:nvPr>
        </p:nvGraphicFramePr>
        <p:xfrm>
          <a:off x="1162051" y="1600200"/>
          <a:ext cx="6610350" cy="41814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i="1" dirty="0">
                <a:effectLst>
                  <a:outerShdw blurRad="38100" dist="38100" dir="2700000" algn="tl">
                    <a:srgbClr val="000000">
                      <a:alpha val="43137"/>
                    </a:srgbClr>
                  </a:outerShdw>
                </a:effectLst>
              </a:rPr>
              <a:t>Mesečna dinamika ostvarenih prihoda i primanja</a:t>
            </a:r>
          </a:p>
        </p:txBody>
      </p:sp>
      <p:graphicFrame>
        <p:nvGraphicFramePr>
          <p:cNvPr id="5" name="Content Placeholder 4"/>
          <p:cNvGraphicFramePr>
            <a:graphicFrameLocks noGrp="1"/>
          </p:cNvGraphicFramePr>
          <p:nvPr>
            <p:ph sz="quarter" idx="13"/>
          </p:nvPr>
        </p:nvGraphicFramePr>
        <p:xfrm>
          <a:off x="274638" y="1298575"/>
          <a:ext cx="8594725" cy="4937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000000-0008-0000-0100-000002000000}"/>
              </a:ext>
            </a:extLst>
          </p:cNvPr>
          <p:cNvGraphicFramePr>
            <a:graphicFrameLocks/>
          </p:cNvGraphicFramePr>
          <p:nvPr/>
        </p:nvGraphicFramePr>
        <p:xfrm>
          <a:off x="790574" y="1295401"/>
          <a:ext cx="7562851" cy="4672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4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75FB0A07-249F-4345-993B-6AB4700608B8}" type="slidenum">
              <a:rPr lang="en-US" smtClean="0"/>
              <a:pPr/>
              <a:t>12</a:t>
            </a:fld>
            <a:endParaRPr lang="en-US"/>
          </a:p>
        </p:txBody>
      </p:sp>
      <p:sp>
        <p:nvSpPr>
          <p:cNvPr id="6" name="Title 1"/>
          <p:cNvSpPr txBox="1">
            <a:spLocks/>
          </p:cNvSpPr>
          <p:nvPr/>
        </p:nvSpPr>
        <p:spPr>
          <a:xfrm>
            <a:off x="609600" y="263834"/>
            <a:ext cx="8229600" cy="619919"/>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x-none" dirty="0" smtClean="0"/>
              <a:t>Šta su rashodi i izdaci budžeta?</a:t>
            </a: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3215801153"/>
              </p:ext>
            </p:extLst>
          </p:nvPr>
        </p:nvGraphicFramePr>
        <p:xfrm>
          <a:off x="457200" y="1129627"/>
          <a:ext cx="8229600" cy="559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3"/>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B0A07-249F-4345-993B-6AB4700608B8}" type="slidenum">
              <a:rPr lang="en-US" smtClean="0"/>
              <a:pPr/>
              <a:t>12</a:t>
            </a:fld>
            <a:endParaRPr lang="en-US"/>
          </a:p>
        </p:txBody>
      </p:sp>
    </p:spTree>
    <p:extLst>
      <p:ext uri="{BB962C8B-B14F-4D97-AF65-F5344CB8AC3E}">
        <p14:creationId xmlns:p14="http://schemas.microsoft.com/office/powerpoint/2010/main" val="356152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CS" dirty="0"/>
              <a:t>Struktura izvršenih rashoda i izdataka </a:t>
            </a:r>
          </a:p>
        </p:txBody>
      </p:sp>
      <p:graphicFrame>
        <p:nvGraphicFramePr>
          <p:cNvPr id="5" name="Content Placeholder 4"/>
          <p:cNvGraphicFramePr>
            <a:graphicFrameLocks noGrp="1"/>
          </p:cNvGraphicFramePr>
          <p:nvPr>
            <p:ph sz="quarter" idx="13"/>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45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CS" dirty="0"/>
              <a:t>Struktura izvršenih rashoda i izdataka</a:t>
            </a:r>
          </a:p>
        </p:txBody>
      </p:sp>
      <p:graphicFrame>
        <p:nvGraphicFramePr>
          <p:cNvPr id="6" name="Content Placeholder 5">
            <a:extLst>
              <a:ext uri="{FF2B5EF4-FFF2-40B4-BE49-F238E27FC236}">
                <a16:creationId xmlns:a16="http://schemas.microsoft.com/office/drawing/2014/main" id="{00000000-0008-0000-0200-000002000000}"/>
              </a:ext>
            </a:extLst>
          </p:cNvPr>
          <p:cNvGraphicFramePr>
            <a:graphicFrameLocks noGrp="1"/>
          </p:cNvGraphicFramePr>
          <p:nvPr>
            <p:ph sz="quarter" idx="13"/>
            <p:extLst>
              <p:ext uri="{D42A27DB-BD31-4B8C-83A1-F6EECF244321}">
                <p14:modId xmlns:p14="http://schemas.microsoft.com/office/powerpoint/2010/main" val="2969568251"/>
              </p:ext>
            </p:extLst>
          </p:nvPr>
        </p:nvGraphicFramePr>
        <p:xfrm>
          <a:off x="274638" y="1298575"/>
          <a:ext cx="8594725"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798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x-none" sz="2800" i="1" dirty="0">
                <a:effectLst>
                  <a:outerShdw blurRad="38100" dist="38100" dir="2700000" algn="tl">
                    <a:srgbClr val="000000">
                      <a:alpha val="43137"/>
                    </a:srgbClr>
                  </a:outerShdw>
                </a:effectLst>
              </a:rPr>
              <a:t>Izvršenje rashoda i izdataka u odnosu na plan</a:t>
            </a:r>
            <a:r>
              <a:rPr lang="x-none" sz="2800" dirty="0"/>
              <a:t/>
            </a:r>
            <a:br>
              <a:rPr lang="x-none" sz="2800" dirty="0"/>
            </a:br>
            <a:r>
              <a:rPr lang="x-none" sz="2800" dirty="0"/>
              <a:t/>
            </a:r>
            <a:br>
              <a:rPr lang="x-none" sz="2800" dirty="0"/>
            </a:br>
            <a:endParaRPr lang="x-none" sz="2800" dirty="0"/>
          </a:p>
        </p:txBody>
      </p:sp>
      <p:graphicFrame>
        <p:nvGraphicFramePr>
          <p:cNvPr id="5" name="Content Placeholder 4">
            <a:extLst>
              <a:ext uri="{FF2B5EF4-FFF2-40B4-BE49-F238E27FC236}">
                <a16:creationId xmlns:a16="http://schemas.microsoft.com/office/drawing/2014/main" id="{00000000-0008-0000-0200-000003000000}"/>
              </a:ext>
            </a:extLst>
          </p:cNvPr>
          <p:cNvGraphicFramePr>
            <a:graphicFrameLocks noGrp="1"/>
          </p:cNvGraphicFramePr>
          <p:nvPr>
            <p:ph sz="quarter" idx="13"/>
            <p:extLst>
              <p:ext uri="{D42A27DB-BD31-4B8C-83A1-F6EECF244321}">
                <p14:modId xmlns:p14="http://schemas.microsoft.com/office/powerpoint/2010/main" val="3544724769"/>
              </p:ext>
            </p:extLst>
          </p:nvPr>
        </p:nvGraphicFramePr>
        <p:xfrm>
          <a:off x="274638" y="1298575"/>
          <a:ext cx="8594725"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531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i="1" dirty="0">
                <a:effectLst>
                  <a:outerShdw blurRad="38100" dist="38100" dir="2700000" algn="tl">
                    <a:srgbClr val="000000">
                      <a:alpha val="43137"/>
                    </a:srgbClr>
                  </a:outerShdw>
                </a:effectLst>
              </a:rPr>
              <a:t>Mesečna dinamika izvršenje rashoda</a:t>
            </a:r>
            <a:endParaRPr lang="sr-Latn-CS" i="1" dirty="0">
              <a:effectLst>
                <a:outerShdw blurRad="38100" dist="38100" dir="2700000" algn="tl">
                  <a:srgbClr val="000000">
                    <a:alpha val="43137"/>
                  </a:srgbClr>
                </a:outerShdw>
              </a:effectLst>
            </a:endParaRPr>
          </a:p>
        </p:txBody>
      </p:sp>
      <p:graphicFrame>
        <p:nvGraphicFramePr>
          <p:cNvPr id="6" name="Content Placeholder 5">
            <a:extLst>
              <a:ext uri="{FF2B5EF4-FFF2-40B4-BE49-F238E27FC236}">
                <a16:creationId xmlns:a16="http://schemas.microsoft.com/office/drawing/2014/main" id="{00000000-0008-0000-0300-000002000000}"/>
              </a:ext>
            </a:extLst>
          </p:cNvPr>
          <p:cNvGraphicFramePr>
            <a:graphicFrameLocks noGrp="1"/>
          </p:cNvGraphicFramePr>
          <p:nvPr>
            <p:ph sz="quarter" idx="13"/>
            <p:extLst>
              <p:ext uri="{D42A27DB-BD31-4B8C-83A1-F6EECF244321}">
                <p14:modId xmlns:p14="http://schemas.microsoft.com/office/powerpoint/2010/main" val="3712654331"/>
              </p:ext>
            </p:extLst>
          </p:nvPr>
        </p:nvGraphicFramePr>
        <p:xfrm>
          <a:off x="274638" y="1298575"/>
          <a:ext cx="8594725"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031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i="1" dirty="0">
                <a:effectLst>
                  <a:outerShdw blurRad="38100" dist="38100" dir="2700000" algn="tl">
                    <a:srgbClr val="000000">
                      <a:alpha val="43137"/>
                    </a:srgbClr>
                  </a:outerShdw>
                </a:effectLst>
              </a:rPr>
              <a:t>Pregled izvršenja r</a:t>
            </a:r>
            <a:r>
              <a:rPr lang="en-US" i="1" dirty="0">
                <a:effectLst>
                  <a:outerShdw blurRad="38100" dist="38100" dir="2700000" algn="tl">
                    <a:srgbClr val="000000">
                      <a:alpha val="43137"/>
                    </a:srgbClr>
                  </a:outerShdw>
                </a:effectLst>
              </a:rPr>
              <a:t>a</a:t>
            </a:r>
            <a:r>
              <a:rPr lang="sr-Latn-CS" i="1" dirty="0">
                <a:effectLst>
                  <a:outerShdw blurRad="38100" dist="38100" dir="2700000" algn="tl">
                    <a:srgbClr val="000000">
                      <a:alpha val="43137"/>
                    </a:srgbClr>
                  </a:outerShdw>
                </a:effectLst>
              </a:rPr>
              <a:t>shoda po korisnicima</a:t>
            </a:r>
          </a:p>
        </p:txBody>
      </p:sp>
      <p:graphicFrame>
        <p:nvGraphicFramePr>
          <p:cNvPr id="11" name="Content Placeholder 10"/>
          <p:cNvGraphicFramePr>
            <a:graphicFrameLocks noGrp="1"/>
          </p:cNvGraphicFramePr>
          <p:nvPr>
            <p:ph sz="quarter" idx="13"/>
            <p:extLst>
              <p:ext uri="{D42A27DB-BD31-4B8C-83A1-F6EECF244321}">
                <p14:modId xmlns:p14="http://schemas.microsoft.com/office/powerpoint/2010/main" val="576421139"/>
              </p:ext>
            </p:extLst>
          </p:nvPr>
        </p:nvGraphicFramePr>
        <p:xfrm>
          <a:off x="1676400" y="1371600"/>
          <a:ext cx="6096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746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i="1" dirty="0">
                <a:effectLst>
                  <a:outerShdw blurRad="38100" dist="38100" dir="2700000" algn="tl">
                    <a:srgbClr val="000000">
                      <a:alpha val="43137"/>
                    </a:srgbClr>
                  </a:outerShdw>
                </a:effectLst>
              </a:rPr>
              <a:t>Pregled izvršenja po korisnicima</a:t>
            </a:r>
          </a:p>
        </p:txBody>
      </p:sp>
      <p:graphicFrame>
        <p:nvGraphicFramePr>
          <p:cNvPr id="5" name="Content Placeholder 4"/>
          <p:cNvGraphicFramePr>
            <a:graphicFrameLocks noGrp="1"/>
          </p:cNvGraphicFramePr>
          <p:nvPr>
            <p:ph sz="quarter" idx="13"/>
          </p:nvPr>
        </p:nvGraphicFramePr>
        <p:xfrm>
          <a:off x="274637" y="1295401"/>
          <a:ext cx="8594725" cy="4937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576623523"/>
              </p:ext>
            </p:extLst>
          </p:nvPr>
        </p:nvGraphicFramePr>
        <p:xfrm>
          <a:off x="609600" y="1447800"/>
          <a:ext cx="8077200" cy="4805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099005792"/>
              </p:ext>
            </p:extLst>
          </p:nvPr>
        </p:nvGraphicFramePr>
        <p:xfrm>
          <a:off x="304800" y="1524000"/>
          <a:ext cx="8534400" cy="5114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902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i="1" dirty="0">
                <a:effectLst>
                  <a:outerShdw blurRad="38100" dist="38100" dir="2700000" algn="tl">
                    <a:srgbClr val="000000">
                      <a:alpha val="43137"/>
                    </a:srgbClr>
                  </a:outerShdw>
                </a:effectLst>
              </a:rPr>
              <a:t>Pregled izvršenja po programima</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060596232"/>
              </p:ext>
            </p:extLst>
          </p:nvPr>
        </p:nvGraphicFramePr>
        <p:xfrm>
          <a:off x="274638" y="1298575"/>
          <a:ext cx="8594725" cy="5178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085746328"/>
              </p:ext>
            </p:extLst>
          </p:nvPr>
        </p:nvGraphicFramePr>
        <p:xfrm>
          <a:off x="533400" y="1905000"/>
          <a:ext cx="8042275" cy="4194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9911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5943600"/>
          </a:xfrm>
        </p:spPr>
        <p:txBody>
          <a:bodyPr anchor="t">
            <a:noAutofit/>
          </a:bodyPr>
          <a:lstStyle/>
          <a:p>
            <a:r>
              <a:rPr lang="x-none" sz="5400" dirty="0"/>
              <a:t/>
            </a:r>
            <a:br>
              <a:rPr lang="x-none" sz="5400" dirty="0"/>
            </a:br>
            <a:r>
              <a:rPr lang="x-none" sz="5400" dirty="0"/>
              <a:t/>
            </a:r>
            <a:br>
              <a:rPr lang="x-none" sz="5400" dirty="0"/>
            </a:br>
            <a:r>
              <a:rPr lang="sr-Latn-CS" sz="5400" b="1" dirty="0">
                <a:effectLst>
                  <a:outerShdw blurRad="38100" dist="38100" dir="2700000" algn="tl">
                    <a:srgbClr val="000000">
                      <a:alpha val="43137"/>
                    </a:srgbClr>
                  </a:outerShdw>
                </a:effectLst>
              </a:rPr>
              <a:t>KONSOLIDOVANI ZAVRŠNI RAČUN BUDŽETA OPŠTINE TUTIN ZA 2019.GODINU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838200"/>
          </a:xfrm>
        </p:spPr>
        <p:txBody>
          <a:bodyPr>
            <a:noAutofit/>
          </a:bodyPr>
          <a:lstStyle/>
          <a:p>
            <a:r>
              <a:rPr lang="x-none" sz="2800" i="1" dirty="0">
                <a:effectLst>
                  <a:outerShdw blurRad="38100" dist="38100" dir="2700000" algn="tl">
                    <a:srgbClr val="000000">
                      <a:alpha val="43137"/>
                    </a:srgbClr>
                  </a:outerShdw>
                </a:effectLst>
              </a:rPr>
              <a:t>Program 1: Stanovanje, urbanizam i prostorno planiranje</a:t>
            </a:r>
          </a:p>
        </p:txBody>
      </p:sp>
      <p:sp>
        <p:nvSpPr>
          <p:cNvPr id="2" name="Content Placeholder 1"/>
          <p:cNvSpPr>
            <a:spLocks noGrp="1"/>
          </p:cNvSpPr>
          <p:nvPr>
            <p:ph sz="quarter" idx="13"/>
          </p:nvPr>
        </p:nvSpPr>
        <p:spPr>
          <a:xfrm>
            <a:off x="228600" y="2057400"/>
            <a:ext cx="8641080" cy="4178808"/>
          </a:xfrm>
        </p:spPr>
        <p:txBody>
          <a:bodyPr>
            <a:normAutofit/>
          </a:bodyPr>
          <a:lstStyle/>
          <a:p>
            <a:r>
              <a:rPr lang="hr-HR" i="1" dirty="0" smtClean="0">
                <a:effectLst>
                  <a:outerShdw blurRad="38100" dist="38100" dir="2700000" algn="tl">
                    <a:srgbClr val="000000">
                      <a:alpha val="43137"/>
                    </a:srgbClr>
                  </a:outerShdw>
                </a:effectLst>
              </a:rPr>
              <a:t>Ukupno planirana sredstva za ovaj program su 122.705.250,00 a realizovano je 17.469.839,98 odnosno 14,24% od planiranog.</a:t>
            </a:r>
          </a:p>
          <a:p>
            <a:r>
              <a:rPr lang="hr-HR" i="1" dirty="0" smtClean="0">
                <a:effectLst>
                  <a:outerShdw blurRad="38100" dist="38100" dir="2700000" algn="tl">
                    <a:srgbClr val="000000">
                      <a:alpha val="43137"/>
                    </a:srgbClr>
                  </a:outerShdw>
                </a:effectLst>
              </a:rPr>
              <a:t>Cela teritorija je pokrivena planskom dokumentacijom, postoji prostorni plan opštine i u toku su izrade planova deteljne regulacije.</a:t>
            </a:r>
          </a:p>
          <a:p>
            <a:pPr algn="just"/>
            <a:r>
              <a:rPr lang="hr-HR" i="1" dirty="0" smtClean="0">
                <a:effectLst>
                  <a:outerShdw blurRad="38100" dist="38100" dir="2700000" algn="tl">
                    <a:srgbClr val="000000">
                      <a:alpha val="43137"/>
                    </a:srgbClr>
                  </a:outerShdw>
                </a:effectLst>
              </a:rPr>
              <a:t> Program 1. obuhvatio je aktivnost 0001- prostorno i urabanističko planiranje , aktivnost 0003 - upravljanje gradjevinskim zemljištem, projekte P1- Eksproprijacija zemljišta, P2- JP za urbanizam i planiranje u likvidaciji, P3- Rekonstrukcija gradskog trga</a:t>
            </a:r>
            <a:r>
              <a:rPr lang="en-US" i="1" dirty="0" smtClean="0">
                <a:effectLst>
                  <a:outerShdw blurRad="38100" dist="38100" dir="2700000" algn="tl">
                    <a:srgbClr val="000000">
                      <a:alpha val="43137"/>
                    </a:srgbClr>
                  </a:outerShdw>
                </a:effectLst>
              </a:rPr>
              <a:t> </a:t>
            </a:r>
            <a:r>
              <a:rPr lang="sr-Latn-RS" i="1" dirty="0" smtClean="0">
                <a:effectLst>
                  <a:outerShdw blurRad="38100" dist="38100" dir="2700000" algn="tl">
                    <a:srgbClr val="000000">
                      <a:alpha val="43137"/>
                    </a:srgbClr>
                  </a:outerShdw>
                </a:effectLst>
              </a:rPr>
              <a:t>(u 2019. god. </a:t>
            </a:r>
            <a:r>
              <a:rPr lang="hr-HR" i="1" dirty="0">
                <a:effectLst>
                  <a:outerShdw blurRad="38100" dist="38100" dir="2700000" algn="tl">
                    <a:srgbClr val="000000">
                      <a:alpha val="43137"/>
                    </a:srgbClr>
                  </a:outerShdw>
                </a:effectLst>
              </a:rPr>
              <a:t>r</a:t>
            </a:r>
            <a:r>
              <a:rPr lang="hr-HR" i="1" dirty="0" smtClean="0">
                <a:effectLst>
                  <a:outerShdw blurRad="38100" dist="38100" dir="2700000" algn="tl">
                    <a:srgbClr val="000000">
                      <a:alpha val="43137"/>
                    </a:srgbClr>
                  </a:outerShdw>
                </a:effectLst>
              </a:rPr>
              <a:t>aspisan </a:t>
            </a:r>
            <a:r>
              <a:rPr lang="hr-HR" i="1" dirty="0">
                <a:effectLst>
                  <a:outerShdw blurRad="38100" dist="38100" dir="2700000" algn="tl">
                    <a:srgbClr val="000000">
                      <a:alpha val="43137"/>
                    </a:srgbClr>
                  </a:outerShdw>
                </a:effectLst>
              </a:rPr>
              <a:t>tender za izradau projekta  izgradnje gradskog </a:t>
            </a:r>
            <a:r>
              <a:rPr lang="hr-HR" i="1" dirty="0" smtClean="0">
                <a:effectLst>
                  <a:outerShdw blurRad="38100" dist="38100" dir="2700000" algn="tl">
                    <a:srgbClr val="000000">
                      <a:alpha val="43137"/>
                    </a:srgbClr>
                  </a:outerShdw>
                </a:effectLst>
              </a:rPr>
              <a:t>trga kao i za </a:t>
            </a:r>
            <a:r>
              <a:rPr lang="hr-HR" i="1" dirty="0">
                <a:effectLst>
                  <a:outerShdw blurRad="38100" dist="38100" dir="2700000" algn="tl">
                    <a:srgbClr val="000000">
                      <a:alpha val="43137"/>
                    </a:srgbClr>
                  </a:outerShdw>
                </a:effectLst>
              </a:rPr>
              <a:t>izvodjenje </a:t>
            </a:r>
            <a:r>
              <a:rPr lang="hr-HR" i="1" dirty="0" smtClean="0">
                <a:effectLst>
                  <a:outerShdw blurRad="38100" dist="38100" dir="2700000" algn="tl">
                    <a:srgbClr val="000000">
                      <a:alpha val="43137"/>
                    </a:srgbClr>
                  </a:outerShdw>
                </a:effectLst>
              </a:rPr>
              <a:t>radova.</a:t>
            </a:r>
          </a:p>
          <a:p>
            <a:pPr marL="0" indent="0" algn="just">
              <a:buNone/>
            </a:pPr>
            <a:r>
              <a:rPr lang="hr-HR" i="1" dirty="0" smtClean="0">
                <a:effectLst>
                  <a:outerShdw blurRad="38100" dist="38100" dir="2700000" algn="tl">
                    <a:srgbClr val="000000">
                      <a:alpha val="43137"/>
                    </a:srgbClr>
                  </a:outerShdw>
                </a:effectLst>
              </a:rPr>
              <a:t> Površina </a:t>
            </a:r>
            <a:r>
              <a:rPr lang="hr-HR" i="1" dirty="0">
                <a:effectLst>
                  <a:outerShdw blurRad="38100" dist="38100" dir="2700000" algn="tl">
                    <a:srgbClr val="000000">
                      <a:alpha val="43137"/>
                    </a:srgbClr>
                  </a:outerShdw>
                </a:effectLst>
              </a:rPr>
              <a:t>gradskog trga koji se rekonstruiše je 5190m2. </a:t>
            </a:r>
            <a:endParaRPr lang="hr-HR" i="1" dirty="0" smtClean="0">
              <a:effectLst>
                <a:outerShdw blurRad="38100" dist="38100" dir="2700000" algn="tl">
                  <a:srgbClr val="000000">
                    <a:alpha val="43137"/>
                  </a:srgbClr>
                </a:outerShdw>
              </a:effectLst>
            </a:endParaRPr>
          </a:p>
          <a:p>
            <a:pPr marL="0" indent="0" algn="just">
              <a:buNone/>
            </a:pPr>
            <a:r>
              <a:rPr lang="hr-HR" i="1" dirty="0" smtClean="0">
                <a:effectLst>
                  <a:outerShdw blurRad="38100" dist="38100" dir="2700000" algn="tl">
                    <a:srgbClr val="000000">
                      <a:alpha val="43137"/>
                    </a:srgbClr>
                  </a:outerShdw>
                </a:effectLst>
              </a:rPr>
              <a:t> Radovi </a:t>
            </a:r>
            <a:r>
              <a:rPr lang="hr-HR" i="1" dirty="0">
                <a:effectLst>
                  <a:outerShdw blurRad="38100" dist="38100" dir="2700000" algn="tl">
                    <a:srgbClr val="000000">
                      <a:alpha val="43137"/>
                    </a:srgbClr>
                  </a:outerShdw>
                </a:effectLst>
              </a:rPr>
              <a:t>će se izvoditi u 2020. god.</a:t>
            </a:r>
            <a:endParaRPr lang="hr-HR" i="1" dirty="0" smtClean="0">
              <a:effectLst>
                <a:outerShdw blurRad="38100" dist="38100" dir="2700000" algn="tl">
                  <a:srgbClr val="000000">
                    <a:alpha val="43137"/>
                  </a:srgbClr>
                </a:outerShdw>
              </a:effectLst>
            </a:endParaRPr>
          </a:p>
          <a:p>
            <a:endParaRPr lang="x-none" dirty="0"/>
          </a:p>
        </p:txBody>
      </p:sp>
      <p:pic>
        <p:nvPicPr>
          <p:cNvPr id="2054" name="Picture 6"/>
          <p:cNvPicPr>
            <a:picLocks noChangeAspect="1" noChangeArrowheads="1"/>
          </p:cNvPicPr>
          <p:nvPr/>
        </p:nvPicPr>
        <p:blipFill>
          <a:blip r:embed="rId2"/>
          <a:srcRect/>
          <a:stretch>
            <a:fillRect/>
          </a:stretch>
        </p:blipFill>
        <p:spPr bwMode="auto">
          <a:xfrm>
            <a:off x="6172200" y="4805855"/>
            <a:ext cx="2819400" cy="1555532"/>
          </a:xfrm>
          <a:prstGeom prst="rect">
            <a:avLst/>
          </a:prstGeom>
          <a:noFill/>
          <a:ln w="9525">
            <a:noFill/>
            <a:miter lim="800000"/>
            <a:headEnd/>
            <a:tailEnd/>
          </a:ln>
          <a:effectLst/>
        </p:spPr>
      </p:pic>
      <p:sp>
        <p:nvSpPr>
          <p:cNvPr id="5" name="Text Placeholder 2"/>
          <p:cNvSpPr txBox="1">
            <a:spLocks/>
          </p:cNvSpPr>
          <p:nvPr/>
        </p:nvSpPr>
        <p:spPr>
          <a:xfrm>
            <a:off x="581621" y="1175592"/>
            <a:ext cx="7980758" cy="6464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hr-HR" sz="1200" dirty="0"/>
              <a:t>Svrha Programa je planiranje, uređenje i korišćenje prostora u lokalnoj zajednici zasnovano na načelima održivog razvoja, ravnomernog teritorijalnog razvoja i racionalnog korišćenja zemljišta; Podsticanje održivog razvoja stanovanja kroz unapređenje uslova stanovanja građana i očuvanje i unapređenje vrednosti stambenog fonda. </a:t>
            </a:r>
            <a:endParaRPr lang="x-none" sz="1200" dirty="0"/>
          </a:p>
        </p:txBody>
      </p:sp>
    </p:spTree>
    <p:extLst>
      <p:ext uri="{BB962C8B-B14F-4D97-AF65-F5344CB8AC3E}">
        <p14:creationId xmlns:p14="http://schemas.microsoft.com/office/powerpoint/2010/main" val="374037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38536"/>
          </a:xfrm>
        </p:spPr>
        <p:txBody>
          <a:bodyPr>
            <a:noAutofit/>
          </a:bodyPr>
          <a:lstStyle/>
          <a:p>
            <a:r>
              <a:rPr lang="en-US" sz="3500" i="1" dirty="0">
                <a:effectLst>
                  <a:outerShdw blurRad="38100" dist="38100" dir="2700000" algn="tl">
                    <a:srgbClr val="000000">
                      <a:alpha val="43137"/>
                    </a:srgbClr>
                  </a:outerShdw>
                </a:effectLst>
              </a:rPr>
              <a:t>Program 2</a:t>
            </a:r>
            <a:r>
              <a:rPr lang="x-none" sz="3500" i="1" dirty="0">
                <a:effectLst>
                  <a:outerShdw blurRad="38100" dist="38100" dir="2700000" algn="tl">
                    <a:srgbClr val="000000">
                      <a:alpha val="43137"/>
                    </a:srgbClr>
                  </a:outerShdw>
                </a:effectLst>
              </a:rPr>
              <a:t>:Komunalne delatnosti</a:t>
            </a:r>
          </a:p>
        </p:txBody>
      </p:sp>
      <p:sp>
        <p:nvSpPr>
          <p:cNvPr id="2" name="Content Placeholder 1"/>
          <p:cNvSpPr>
            <a:spLocks noGrp="1"/>
          </p:cNvSpPr>
          <p:nvPr>
            <p:ph sz="quarter" idx="13"/>
          </p:nvPr>
        </p:nvSpPr>
        <p:spPr>
          <a:xfrm>
            <a:off x="457200" y="2057400"/>
            <a:ext cx="8031480" cy="4264152"/>
          </a:xfrm>
        </p:spPr>
        <p:txBody>
          <a:bodyPr>
            <a:normAutofit fontScale="55000" lnSpcReduction="20000"/>
          </a:bodyPr>
          <a:lstStyle/>
          <a:p>
            <a:r>
              <a:rPr lang="de-DE" i="1" dirty="0">
                <a:effectLst>
                  <a:outerShdw blurRad="38100" dist="38100" dir="2700000" algn="tl">
                    <a:srgbClr val="000000">
                      <a:alpha val="43137"/>
                    </a:srgbClr>
                  </a:outerShdw>
                </a:effectLst>
              </a:rPr>
              <a:t>Ukupno planirana sredst</a:t>
            </a:r>
            <a:r>
              <a:rPr lang="x-none" i="1" dirty="0">
                <a:effectLst>
                  <a:outerShdw blurRad="38100" dist="38100" dir="2700000" algn="tl">
                    <a:srgbClr val="000000">
                      <a:alpha val="43137"/>
                    </a:srgbClr>
                  </a:outerShdw>
                </a:effectLst>
              </a:rPr>
              <a:t>v</a:t>
            </a:r>
            <a:r>
              <a:rPr lang="de-DE" i="1" dirty="0">
                <a:effectLst>
                  <a:outerShdw blurRad="38100" dist="38100" dir="2700000" algn="tl">
                    <a:srgbClr val="000000">
                      <a:alpha val="43137"/>
                    </a:srgbClr>
                  </a:outerShdw>
                </a:effectLst>
              </a:rPr>
              <a:t>a za ovaj </a:t>
            </a:r>
            <a:r>
              <a:rPr lang="de-DE" i="1" dirty="0" err="1">
                <a:effectLst>
                  <a:outerShdw blurRad="38100" dist="38100" dir="2700000" algn="tl">
                    <a:srgbClr val="000000">
                      <a:alpha val="43137"/>
                    </a:srgbClr>
                  </a:outerShdw>
                </a:effectLst>
              </a:rPr>
              <a:t>program</a:t>
            </a:r>
            <a:r>
              <a:rPr lang="de-DE" i="1" dirty="0">
                <a:effectLst>
                  <a:outerShdw blurRad="38100" dist="38100" dir="2700000" algn="tl">
                    <a:srgbClr val="000000">
                      <a:alpha val="43137"/>
                    </a:srgbClr>
                  </a:outerShdw>
                </a:effectLst>
              </a:rPr>
              <a:t> </a:t>
            </a:r>
            <a:r>
              <a:rPr lang="de-DE" i="1" dirty="0" err="1" smtClean="0">
                <a:effectLst>
                  <a:outerShdw blurRad="38100" dist="38100" dir="2700000" algn="tl">
                    <a:srgbClr val="000000">
                      <a:alpha val="43137"/>
                    </a:srgbClr>
                  </a:outerShdw>
                </a:effectLst>
              </a:rPr>
              <a:t>su</a:t>
            </a:r>
            <a:r>
              <a:rPr lang="de-DE" i="1" dirty="0" smtClean="0">
                <a:effectLst>
                  <a:outerShdw blurRad="38100" dist="38100" dir="2700000" algn="tl">
                    <a:srgbClr val="000000">
                      <a:alpha val="43137"/>
                    </a:srgbClr>
                  </a:outerShdw>
                </a:effectLst>
              </a:rPr>
              <a:t> 242.381.327,85 </a:t>
            </a:r>
            <a:r>
              <a:rPr lang="de-DE" i="1" dirty="0">
                <a:effectLst>
                  <a:outerShdw blurRad="38100" dist="38100" dir="2700000" algn="tl">
                    <a:srgbClr val="000000">
                      <a:alpha val="43137"/>
                    </a:srgbClr>
                  </a:outerShdw>
                </a:effectLst>
              </a:rPr>
              <a:t>a </a:t>
            </a:r>
            <a:r>
              <a:rPr lang="de-DE" i="1" dirty="0" err="1">
                <a:effectLst>
                  <a:outerShdw blurRad="38100" dist="38100" dir="2700000" algn="tl">
                    <a:srgbClr val="000000">
                      <a:alpha val="43137"/>
                    </a:srgbClr>
                  </a:outerShdw>
                </a:effectLst>
              </a:rPr>
              <a:t>realizovano</a:t>
            </a:r>
            <a:r>
              <a:rPr lang="de-DE" i="1" dirty="0">
                <a:effectLst>
                  <a:outerShdw blurRad="38100" dist="38100" dir="2700000" algn="tl">
                    <a:srgbClr val="000000">
                      <a:alpha val="43137"/>
                    </a:srgbClr>
                  </a:outerShdw>
                </a:effectLst>
              </a:rPr>
              <a:t> </a:t>
            </a:r>
            <a:r>
              <a:rPr lang="de-DE" i="1" dirty="0" smtClean="0">
                <a:effectLst>
                  <a:outerShdw blurRad="38100" dist="38100" dir="2700000" algn="tl">
                    <a:srgbClr val="000000">
                      <a:alpha val="43137"/>
                    </a:srgbClr>
                  </a:outerShdw>
                </a:effectLst>
              </a:rPr>
              <a:t>je 164.979.620,96 </a:t>
            </a:r>
            <a:r>
              <a:rPr lang="de-DE" i="1" dirty="0">
                <a:effectLst>
                  <a:outerShdw blurRad="38100" dist="38100" dir="2700000" algn="tl">
                    <a:srgbClr val="000000">
                      <a:alpha val="43137"/>
                    </a:srgbClr>
                  </a:outerShdw>
                </a:effectLst>
              </a:rPr>
              <a:t>odnosno 68% od planiranog.</a:t>
            </a:r>
            <a:endParaRPr lang="x-none" i="1" dirty="0">
              <a:effectLst>
                <a:outerShdw blurRad="38100" dist="38100" dir="2700000" algn="tl">
                  <a:srgbClr val="000000">
                    <a:alpha val="43137"/>
                  </a:srgbClr>
                </a:outerShdw>
              </a:effectLst>
            </a:endParaRPr>
          </a:p>
          <a:p>
            <a:r>
              <a:rPr lang="de-DE" i="1" dirty="0">
                <a:effectLst>
                  <a:outerShdw blurRad="38100" dist="38100" dir="2700000" algn="tl">
                    <a:srgbClr val="000000">
                      <a:alpha val="43137"/>
                    </a:srgbClr>
                  </a:outerShdw>
                </a:effectLst>
              </a:rPr>
              <a:t>Program 2, komunalne delatnosti  obuhvatio je: </a:t>
            </a:r>
            <a:endParaRPr lang="x-none" i="1" dirty="0">
              <a:effectLst>
                <a:outerShdw blurRad="38100" dist="38100" dir="2700000" algn="tl">
                  <a:srgbClr val="000000">
                    <a:alpha val="43137"/>
                  </a:srgbClr>
                </a:outerShdw>
              </a:effectLst>
            </a:endParaRPr>
          </a:p>
          <a:p>
            <a:pPr>
              <a:buFont typeface="Wingdings" pitchFamily="2" charset="2"/>
              <a:buChar char="Ø"/>
            </a:pPr>
            <a:r>
              <a:rPr lang="de-DE" i="1" dirty="0">
                <a:effectLst>
                  <a:outerShdw blurRad="38100" dist="38100" dir="2700000" algn="tl">
                    <a:srgbClr val="000000">
                      <a:alpha val="43137"/>
                    </a:srgbClr>
                  </a:outerShdw>
                </a:effectLst>
              </a:rPr>
              <a:t>aktivnost 0001</a:t>
            </a:r>
            <a:r>
              <a:rPr lang="en-US" i="1" dirty="0">
                <a:effectLst>
                  <a:outerShdw blurRad="38100" dist="38100" dir="2700000" algn="tl">
                    <a:srgbClr val="000000">
                      <a:alpha val="43137"/>
                    </a:srgbClr>
                  </a:outerShdw>
                </a:effectLst>
              </a:rPr>
              <a:t> - </a:t>
            </a:r>
            <a:r>
              <a:rPr lang="de-DE" i="1" dirty="0">
                <a:effectLst>
                  <a:outerShdw blurRad="38100" dist="38100" dir="2700000" algn="tl">
                    <a:srgbClr val="000000">
                      <a:alpha val="43137"/>
                    </a:srgbClr>
                  </a:outerShdw>
                </a:effectLst>
              </a:rPr>
              <a:t>Upravljanje /održavanje javnim osvetljenjem </a:t>
            </a:r>
            <a:r>
              <a:rPr lang="de-DE" i="1" dirty="0" smtClean="0">
                <a:effectLst>
                  <a:outerShdw blurRad="38100" dist="38100" dir="2700000" algn="tl">
                    <a:srgbClr val="000000">
                      <a:alpha val="43137"/>
                    </a:srgbClr>
                  </a:outerShdw>
                </a:effectLst>
              </a:rPr>
              <a:t>-,</a:t>
            </a:r>
            <a:r>
              <a:rPr lang="nb-NO" i="1" dirty="0">
                <a:effectLst>
                  <a:outerShdw blurRad="38100" dist="38100" dir="2700000" algn="tl">
                    <a:srgbClr val="000000">
                      <a:alpha val="43137"/>
                    </a:srgbClr>
                  </a:outerShdw>
                </a:effectLst>
              </a:rPr>
              <a:t> </a:t>
            </a:r>
            <a:endParaRPr lang="sr-Latn-RS" i="1" dirty="0" smtClean="0">
              <a:effectLst>
                <a:outerShdw blurRad="38100" dist="38100" dir="2700000" algn="tl">
                  <a:srgbClr val="000000">
                    <a:alpha val="43137"/>
                  </a:srgbClr>
                </a:outerShdw>
              </a:effectLst>
            </a:endParaRPr>
          </a:p>
          <a:p>
            <a:pPr marL="0" indent="0">
              <a:buNone/>
            </a:pPr>
            <a:r>
              <a:rPr lang="nb-NO" i="1" dirty="0" smtClean="0">
                <a:effectLst>
                  <a:outerShdw blurRad="38100" dist="38100" dir="2700000" algn="tl">
                    <a:srgbClr val="000000">
                      <a:alpha val="43137"/>
                    </a:srgbClr>
                  </a:outerShdw>
                </a:effectLst>
              </a:rPr>
              <a:t>Ukupan </a:t>
            </a:r>
            <a:r>
              <a:rPr lang="nb-NO" i="1" dirty="0">
                <a:effectLst>
                  <a:outerShdw blurRad="38100" dist="38100" dir="2700000" algn="tl">
                    <a:srgbClr val="000000">
                      <a:alpha val="43137"/>
                    </a:srgbClr>
                  </a:outerShdw>
                </a:effectLst>
              </a:rPr>
              <a:t>broj svetiljki koje su zamenjene </a:t>
            </a:r>
            <a:r>
              <a:rPr lang="nb-NO" i="1" dirty="0" smtClean="0">
                <a:effectLst>
                  <a:outerShdw blurRad="38100" dist="38100" dir="2700000" algn="tl">
                    <a:srgbClr val="000000">
                      <a:alpha val="43137"/>
                    </a:srgbClr>
                  </a:outerShdw>
                </a:effectLst>
              </a:rPr>
              <a:t>savremenijim</a:t>
            </a:r>
            <a:r>
              <a:rPr lang="sr-Latn-RS" i="1" dirty="0" smtClean="0">
                <a:effectLst>
                  <a:outerShdw blurRad="38100" dist="38100" dir="2700000" algn="tl">
                    <a:srgbClr val="000000">
                      <a:alpha val="43137"/>
                    </a:srgbClr>
                  </a:outerShdw>
                </a:effectLst>
              </a:rPr>
              <a:t> je 22.</a:t>
            </a:r>
            <a:endParaRPr lang="x-none" i="1" dirty="0">
              <a:effectLst>
                <a:outerShdw blurRad="38100" dist="38100" dir="2700000" algn="tl">
                  <a:srgbClr val="000000">
                    <a:alpha val="43137"/>
                  </a:srgbClr>
                </a:outerShdw>
              </a:effectLst>
            </a:endParaRPr>
          </a:p>
          <a:p>
            <a:pPr>
              <a:buFont typeface="Wingdings" pitchFamily="2" charset="2"/>
              <a:buChar char="Ø"/>
            </a:pPr>
            <a:r>
              <a:rPr lang="de-DE" i="1" dirty="0">
                <a:effectLst>
                  <a:outerShdw blurRad="38100" dist="38100" dir="2700000" algn="tl">
                    <a:srgbClr val="000000">
                      <a:alpha val="43137"/>
                    </a:srgbClr>
                  </a:outerShdw>
                </a:effectLst>
              </a:rPr>
              <a:t> aktivnost 0002 - Održavanje javnih zelenih površina , </a:t>
            </a:r>
            <a:endParaRPr lang="x-none" i="1" dirty="0">
              <a:effectLst>
                <a:outerShdw blurRad="38100" dist="38100" dir="2700000" algn="tl">
                  <a:srgbClr val="000000">
                    <a:alpha val="43137"/>
                  </a:srgbClr>
                </a:outerShdw>
              </a:effectLst>
            </a:endParaRPr>
          </a:p>
          <a:p>
            <a:pPr>
              <a:buFont typeface="Wingdings" pitchFamily="2" charset="2"/>
              <a:buChar char="Ø"/>
            </a:pPr>
            <a:r>
              <a:rPr lang="de-DE" i="1" dirty="0">
                <a:effectLst>
                  <a:outerShdw blurRad="38100" dist="38100" dir="2700000" algn="tl">
                    <a:srgbClr val="000000">
                      <a:alpha val="43137"/>
                    </a:srgbClr>
                  </a:outerShdw>
                </a:effectLst>
              </a:rPr>
              <a:t>0003 </a:t>
            </a:r>
            <a:r>
              <a:rPr lang="de-DE" i="1" dirty="0" smtClean="0">
                <a:effectLst>
                  <a:outerShdw blurRad="38100" dist="38100" dir="2700000" algn="tl">
                    <a:srgbClr val="000000">
                      <a:alpha val="43137"/>
                    </a:srgbClr>
                  </a:outerShdw>
                </a:effectLst>
              </a:rPr>
              <a:t>- Održavanje </a:t>
            </a:r>
            <a:r>
              <a:rPr lang="de-DE" i="1" dirty="0">
                <a:effectLst>
                  <a:outerShdw blurRad="38100" dist="38100" dir="2700000" algn="tl">
                    <a:srgbClr val="000000">
                      <a:alpha val="43137"/>
                    </a:srgbClr>
                  </a:outerShdw>
                </a:effectLst>
              </a:rPr>
              <a:t>čistoće na površinama javne namene, (broj ulica koje se </a:t>
            </a:r>
            <a:r>
              <a:rPr lang="de-DE" i="1" dirty="0" smtClean="0">
                <a:effectLst>
                  <a:outerShdw blurRad="38100" dist="38100" dir="2700000" algn="tl">
                    <a:srgbClr val="000000">
                      <a:alpha val="43137"/>
                    </a:srgbClr>
                  </a:outerShdw>
                </a:effectLst>
              </a:rPr>
              <a:t>čiste</a:t>
            </a:r>
            <a:r>
              <a:rPr lang="sr-Latn-RS" i="1" dirty="0" smtClean="0">
                <a:effectLst>
                  <a:outerShdw blurRad="38100" dist="38100" dir="2700000" algn="tl">
                    <a:srgbClr val="000000">
                      <a:alpha val="43137"/>
                    </a:srgbClr>
                  </a:outerShdw>
                </a:effectLst>
              </a:rPr>
              <a:t> je13 ),</a:t>
            </a:r>
            <a:endParaRPr lang="x-none" i="1" dirty="0">
              <a:effectLst>
                <a:outerShdw blurRad="38100" dist="38100" dir="2700000" algn="tl">
                  <a:srgbClr val="000000">
                    <a:alpha val="43137"/>
                  </a:srgbClr>
                </a:outerShdw>
              </a:effectLst>
            </a:endParaRPr>
          </a:p>
          <a:p>
            <a:pPr>
              <a:buFont typeface="Wingdings" pitchFamily="2" charset="2"/>
              <a:buChar char="Ø"/>
            </a:pPr>
            <a:r>
              <a:rPr lang="de-DE" i="1" dirty="0">
                <a:effectLst>
                  <a:outerShdw blurRad="38100" dist="38100" dir="2700000" algn="tl">
                    <a:srgbClr val="000000">
                      <a:alpha val="43137"/>
                    </a:srgbClr>
                  </a:outerShdw>
                </a:effectLst>
              </a:rPr>
              <a:t>0004 </a:t>
            </a:r>
            <a:r>
              <a:rPr lang="de-DE" i="1" dirty="0" smtClean="0">
                <a:effectLst>
                  <a:outerShdw blurRad="38100" dist="38100" dir="2700000" algn="tl">
                    <a:srgbClr val="000000">
                      <a:alpha val="43137"/>
                    </a:srgbClr>
                  </a:outerShdw>
                </a:effectLst>
              </a:rPr>
              <a:t>– Zoohigijena</a:t>
            </a:r>
            <a:r>
              <a:rPr lang="de-DE" i="1" dirty="0">
                <a:effectLst>
                  <a:outerShdw blurRad="38100" dist="38100" dir="2700000" algn="tl">
                    <a:srgbClr val="000000">
                      <a:alpha val="43137"/>
                    </a:srgbClr>
                  </a:outerShdw>
                </a:effectLst>
              </a:rPr>
              <a:t>, </a:t>
            </a:r>
            <a:r>
              <a:rPr lang="sr-Latn-RS" i="1" dirty="0" smtClean="0">
                <a:effectLst>
                  <a:outerShdw blurRad="38100" dist="38100" dir="2700000" algn="tl">
                    <a:srgbClr val="000000">
                      <a:alpha val="43137"/>
                    </a:srgbClr>
                  </a:outerShdw>
                </a:effectLst>
              </a:rPr>
              <a:t>(m</a:t>
            </a:r>
            <a:r>
              <a:rPr lang="it-IT" i="1" dirty="0" smtClean="0">
                <a:effectLst>
                  <a:outerShdw blurRad="38100" dist="38100" dir="2700000" algn="tl">
                    <a:srgbClr val="000000">
                      <a:alpha val="43137"/>
                    </a:srgbClr>
                  </a:outerShdw>
                </a:effectLst>
              </a:rPr>
              <a:t>esečno </a:t>
            </a:r>
            <a:r>
              <a:rPr lang="it-IT" i="1" dirty="0">
                <a:effectLst>
                  <a:outerShdw blurRad="38100" dist="38100" dir="2700000" algn="tl">
                    <a:srgbClr val="000000">
                      <a:alpha val="43137"/>
                    </a:srgbClr>
                  </a:outerShdw>
                </a:effectLst>
              </a:rPr>
              <a:t>su sprovođene po dve </a:t>
            </a:r>
            <a:r>
              <a:rPr lang="it-IT" i="1" dirty="0" smtClean="0">
                <a:effectLst>
                  <a:outerShdw blurRad="38100" dist="38100" dir="2700000" algn="tl">
                    <a:srgbClr val="000000">
                      <a:alpha val="43137"/>
                    </a:srgbClr>
                  </a:outerShdw>
                </a:effectLst>
              </a:rPr>
              <a:t>akcije</a:t>
            </a:r>
            <a:r>
              <a:rPr lang="sr-Latn-RS" i="1" dirty="0" smtClean="0">
                <a:effectLst>
                  <a:outerShdw blurRad="38100" dist="38100" dir="2700000" algn="tl">
                    <a:srgbClr val="000000">
                      <a:alpha val="43137"/>
                    </a:srgbClr>
                  </a:outerShdw>
                </a:effectLst>
              </a:rPr>
              <a:t> hvatanje pasa i mačaka lutalica),</a:t>
            </a:r>
            <a:endParaRPr lang="x-none" i="1" dirty="0">
              <a:effectLst>
                <a:outerShdw blurRad="38100" dist="38100" dir="2700000" algn="tl">
                  <a:srgbClr val="000000">
                    <a:alpha val="43137"/>
                  </a:srgbClr>
                </a:outerShdw>
              </a:effectLst>
            </a:endParaRPr>
          </a:p>
          <a:p>
            <a:pPr>
              <a:buFont typeface="Wingdings" pitchFamily="2" charset="2"/>
              <a:buChar char="Ø"/>
            </a:pPr>
            <a:r>
              <a:rPr lang="de-DE" i="1" dirty="0">
                <a:effectLst>
                  <a:outerShdw blurRad="38100" dist="38100" dir="2700000" algn="tl">
                    <a:srgbClr val="000000">
                      <a:alpha val="43137"/>
                    </a:srgbClr>
                  </a:outerShdw>
                </a:effectLst>
              </a:rPr>
              <a:t> 0006 </a:t>
            </a:r>
            <a:r>
              <a:rPr lang="de-DE" i="1" dirty="0" smtClean="0">
                <a:effectLst>
                  <a:outerShdw blurRad="38100" dist="38100" dir="2700000" algn="tl">
                    <a:srgbClr val="000000">
                      <a:alpha val="43137"/>
                    </a:srgbClr>
                  </a:outerShdw>
                </a:effectLst>
              </a:rPr>
              <a:t>- </a:t>
            </a:r>
            <a:r>
              <a:rPr lang="de-DE" i="1" dirty="0" err="1" smtClean="0">
                <a:effectLst>
                  <a:outerShdw blurRad="38100" dist="38100" dir="2700000" algn="tl">
                    <a:srgbClr val="000000">
                      <a:alpha val="43137"/>
                    </a:srgbClr>
                  </a:outerShdw>
                </a:effectLst>
              </a:rPr>
              <a:t>Održavanje</a:t>
            </a:r>
            <a:r>
              <a:rPr lang="de-DE" i="1" dirty="0" smtClean="0">
                <a:effectLst>
                  <a:outerShdw blurRad="38100" dist="38100" dir="2700000" algn="tl">
                    <a:srgbClr val="000000">
                      <a:alpha val="43137"/>
                    </a:srgbClr>
                  </a:outerShdw>
                </a:effectLst>
              </a:rPr>
              <a:t> </a:t>
            </a:r>
            <a:r>
              <a:rPr lang="de-DE" i="1" dirty="0">
                <a:effectLst>
                  <a:outerShdw blurRad="38100" dist="38100" dir="2700000" algn="tl">
                    <a:srgbClr val="000000">
                      <a:alpha val="43137"/>
                    </a:srgbClr>
                  </a:outerShdw>
                </a:effectLst>
              </a:rPr>
              <a:t>grobalja I pogrebne usluge, </a:t>
            </a:r>
            <a:endParaRPr lang="x-none" i="1" dirty="0">
              <a:effectLst>
                <a:outerShdw blurRad="38100" dist="38100" dir="2700000" algn="tl">
                  <a:srgbClr val="000000">
                    <a:alpha val="43137"/>
                  </a:srgbClr>
                </a:outerShdw>
              </a:effectLst>
            </a:endParaRPr>
          </a:p>
          <a:p>
            <a:pPr>
              <a:buFont typeface="Wingdings" pitchFamily="2" charset="2"/>
              <a:buChar char="Ø"/>
            </a:pPr>
            <a:r>
              <a:rPr lang="de-DE" i="1" dirty="0" smtClean="0">
                <a:effectLst>
                  <a:outerShdw blurRad="38100" dist="38100" dir="2700000" algn="tl">
                    <a:srgbClr val="000000">
                      <a:alpha val="43137"/>
                    </a:srgbClr>
                  </a:outerShdw>
                </a:effectLst>
              </a:rPr>
              <a:t>0008 - </a:t>
            </a:r>
            <a:r>
              <a:rPr lang="de-DE" i="1" dirty="0">
                <a:effectLst>
                  <a:outerShdw blurRad="38100" dist="38100" dir="2700000" algn="tl">
                    <a:srgbClr val="000000">
                      <a:alpha val="43137"/>
                    </a:srgbClr>
                  </a:outerShdw>
                </a:effectLst>
              </a:rPr>
              <a:t>Upravljanje I snabdevanje vode za piće, </a:t>
            </a:r>
            <a:r>
              <a:rPr lang="sr-Latn-RS" i="1" dirty="0" smtClean="0">
                <a:effectLst>
                  <a:outerShdw blurRad="38100" dist="38100" dir="2700000" algn="tl">
                    <a:srgbClr val="000000">
                      <a:alpha val="43137"/>
                    </a:srgbClr>
                  </a:outerShdw>
                </a:effectLst>
              </a:rPr>
              <a:t>(</a:t>
            </a:r>
            <a:r>
              <a:rPr lang="de-DE" i="1" dirty="0" smtClean="0">
                <a:effectLst>
                  <a:outerShdw blurRad="38100" dist="38100" dir="2700000" algn="tl">
                    <a:srgbClr val="000000">
                      <a:alpha val="43137"/>
                    </a:srgbClr>
                  </a:outerShdw>
                </a:effectLst>
              </a:rPr>
              <a:t>rosečan </a:t>
            </a:r>
            <a:r>
              <a:rPr lang="de-DE" i="1" dirty="0">
                <a:effectLst>
                  <a:outerShdw blurRad="38100" dist="38100" dir="2700000" algn="tl">
                    <a:srgbClr val="000000">
                      <a:alpha val="43137"/>
                    </a:srgbClr>
                  </a:outerShdw>
                </a:effectLst>
              </a:rPr>
              <a:t>broj kvarova po dužini primarne </a:t>
            </a:r>
            <a:endParaRPr lang="sr-Latn-RS" i="1" dirty="0" smtClean="0">
              <a:effectLst>
                <a:outerShdw blurRad="38100" dist="38100" dir="2700000" algn="tl">
                  <a:srgbClr val="000000">
                    <a:alpha val="43137"/>
                  </a:srgbClr>
                </a:outerShdw>
              </a:effectLst>
            </a:endParaRPr>
          </a:p>
          <a:p>
            <a:pPr marL="0" indent="0">
              <a:buNone/>
            </a:pPr>
            <a:r>
              <a:rPr lang="de-DE" i="1" dirty="0" smtClean="0">
                <a:effectLst>
                  <a:outerShdw blurRad="38100" dist="38100" dir="2700000" algn="tl">
                    <a:srgbClr val="000000">
                      <a:alpha val="43137"/>
                    </a:srgbClr>
                  </a:outerShdw>
                </a:effectLst>
              </a:rPr>
              <a:t>i </a:t>
            </a:r>
            <a:r>
              <a:rPr lang="de-DE" i="1" dirty="0">
                <a:effectLst>
                  <a:outerShdw blurRad="38100" dist="38100" dir="2700000" algn="tl">
                    <a:srgbClr val="000000">
                      <a:alpha val="43137"/>
                    </a:srgbClr>
                  </a:outerShdw>
                </a:effectLst>
              </a:rPr>
              <a:t>sekundarne mreže je </a:t>
            </a:r>
            <a:r>
              <a:rPr lang="de-DE" i="1" dirty="0" smtClean="0">
                <a:effectLst>
                  <a:outerShdw blurRad="38100" dist="38100" dir="2700000" algn="tl">
                    <a:srgbClr val="000000">
                      <a:alpha val="43137"/>
                    </a:srgbClr>
                  </a:outerShdw>
                </a:effectLst>
              </a:rPr>
              <a:t>5.</a:t>
            </a:r>
            <a:r>
              <a:rPr lang="sr-Latn-RS" i="1" dirty="0" smtClean="0">
                <a:effectLst>
                  <a:outerShdw blurRad="38100" dist="38100" dir="2700000" algn="tl">
                    <a:srgbClr val="000000">
                      <a:alpha val="43137"/>
                    </a:srgbClr>
                  </a:outerShdw>
                </a:effectLst>
              </a:rPr>
              <a:t>, s</a:t>
            </a:r>
            <a:r>
              <a:rPr lang="de-DE" i="1" dirty="0" smtClean="0">
                <a:effectLst>
                  <a:outerShdw blurRad="38100" dist="38100" dir="2700000" algn="tl">
                    <a:srgbClr val="000000">
                      <a:alpha val="43137"/>
                    </a:srgbClr>
                  </a:outerShdw>
                </a:effectLst>
              </a:rPr>
              <a:t>ve </a:t>
            </a:r>
            <a:r>
              <a:rPr lang="de-DE" i="1" dirty="0">
                <a:effectLst>
                  <a:outerShdw blurRad="38100" dist="38100" dir="2700000" algn="tl">
                    <a:srgbClr val="000000">
                      <a:alpha val="43137"/>
                    </a:srgbClr>
                  </a:outerShdw>
                </a:effectLst>
              </a:rPr>
              <a:t>radove izvodilo JKSP "Gradac" koje je subvensionisano od strane </a:t>
            </a:r>
            <a:r>
              <a:rPr lang="de-DE" i="1" dirty="0" smtClean="0">
                <a:effectLst>
                  <a:outerShdw blurRad="38100" dist="38100" dir="2700000" algn="tl">
                    <a:srgbClr val="000000">
                      <a:alpha val="43137"/>
                    </a:srgbClr>
                  </a:outerShdw>
                </a:effectLst>
              </a:rPr>
              <a:t>opštine</a:t>
            </a:r>
            <a:r>
              <a:rPr lang="sr-Latn-RS" i="1" dirty="0" smtClean="0">
                <a:effectLst>
                  <a:outerShdw blurRad="38100" dist="38100" dir="2700000" algn="tl">
                    <a:srgbClr val="000000">
                      <a:alpha val="43137"/>
                    </a:srgbClr>
                  </a:outerShdw>
                </a:effectLst>
              </a:rPr>
              <a:t>)</a:t>
            </a:r>
            <a:endParaRPr lang="x-none" i="1" dirty="0">
              <a:effectLst>
                <a:outerShdw blurRad="38100" dist="38100" dir="2700000" algn="tl">
                  <a:srgbClr val="000000">
                    <a:alpha val="43137"/>
                  </a:srgbClr>
                </a:outerShdw>
              </a:effectLst>
            </a:endParaRPr>
          </a:p>
          <a:p>
            <a:pPr>
              <a:buFont typeface="Wingdings" pitchFamily="2" charset="2"/>
              <a:buChar char="ü"/>
            </a:pPr>
            <a:r>
              <a:rPr lang="de-DE" i="1" dirty="0">
                <a:effectLst>
                  <a:outerShdw blurRad="38100" dist="38100" dir="2700000" algn="tl">
                    <a:srgbClr val="000000">
                      <a:alpha val="43137"/>
                    </a:srgbClr>
                  </a:outerShdw>
                </a:effectLst>
              </a:rPr>
              <a:t>Projekat  P1-Nabavka I ugradnja opreme za NN </a:t>
            </a:r>
            <a:r>
              <a:rPr lang="de-DE" i="1" dirty="0" smtClean="0">
                <a:effectLst>
                  <a:outerShdw blurRad="38100" dist="38100" dir="2700000" algn="tl">
                    <a:srgbClr val="000000">
                      <a:alpha val="43137"/>
                    </a:srgbClr>
                  </a:outerShdw>
                </a:effectLst>
              </a:rPr>
              <a:t>mreže,</a:t>
            </a:r>
            <a:r>
              <a:rPr lang="sr-Latn-RS" i="1" dirty="0" smtClean="0">
                <a:effectLst>
                  <a:outerShdw blurRad="38100" dist="38100" dir="2700000" algn="tl">
                    <a:srgbClr val="000000">
                      <a:alpha val="43137"/>
                    </a:srgbClr>
                  </a:outerShdw>
                </a:effectLst>
              </a:rPr>
              <a:t> (u</a:t>
            </a:r>
            <a:r>
              <a:rPr lang="de-DE" i="1" dirty="0" smtClean="0">
                <a:effectLst>
                  <a:outerShdw blurRad="38100" dist="38100" dir="2700000" algn="tl">
                    <a:srgbClr val="000000">
                      <a:alpha val="43137"/>
                    </a:srgbClr>
                  </a:outerShdw>
                </a:effectLst>
              </a:rPr>
              <a:t>kupan </a:t>
            </a:r>
            <a:r>
              <a:rPr lang="de-DE" i="1" dirty="0">
                <a:effectLst>
                  <a:outerShdw blurRad="38100" dist="38100" dir="2700000" algn="tl">
                    <a:srgbClr val="000000">
                      <a:alpha val="43137"/>
                    </a:srgbClr>
                  </a:outerShdw>
                </a:effectLst>
              </a:rPr>
              <a:t>broj ugrađenih </a:t>
            </a:r>
            <a:r>
              <a:rPr lang="de-DE" i="1" dirty="0" smtClean="0">
                <a:effectLst>
                  <a:outerShdw blurRad="38100" dist="38100" dir="2700000" algn="tl">
                    <a:srgbClr val="000000">
                      <a:alpha val="43137"/>
                    </a:srgbClr>
                  </a:outerShdw>
                </a:effectLst>
              </a:rPr>
              <a:t>stubova</a:t>
            </a:r>
            <a:r>
              <a:rPr lang="sr-Latn-RS" i="1" dirty="0">
                <a:effectLst>
                  <a:outerShdw blurRad="38100" dist="38100" dir="2700000" algn="tl">
                    <a:srgbClr val="000000">
                      <a:alpha val="43137"/>
                    </a:srgbClr>
                  </a:outerShdw>
                </a:effectLst>
              </a:rPr>
              <a:t> 60</a:t>
            </a:r>
            <a:r>
              <a:rPr lang="sr-Latn-RS" i="1" dirty="0" smtClean="0">
                <a:effectLst>
                  <a:outerShdw blurRad="38100" dist="38100" dir="2700000" algn="tl">
                    <a:srgbClr val="000000">
                      <a:alpha val="43137"/>
                    </a:srgbClr>
                  </a:outerShdw>
                </a:effectLst>
              </a:rPr>
              <a:t>,</a:t>
            </a:r>
          </a:p>
          <a:p>
            <a:pPr marL="0" indent="0">
              <a:buNone/>
            </a:pPr>
            <a:r>
              <a:rPr lang="sr-Latn-RS" i="1" dirty="0" smtClean="0">
                <a:effectLst>
                  <a:outerShdw blurRad="38100" dist="38100" dir="2700000" algn="tl">
                    <a:srgbClr val="000000">
                      <a:alpha val="43137"/>
                    </a:srgbClr>
                  </a:outerShdw>
                </a:effectLst>
              </a:rPr>
              <a:t> </a:t>
            </a:r>
            <a:r>
              <a:rPr lang="sr-Latn-RS" i="1" dirty="0">
                <a:effectLst>
                  <a:outerShdw blurRad="38100" dist="38100" dir="2700000" algn="tl">
                    <a:srgbClr val="000000">
                      <a:alpha val="43137"/>
                    </a:srgbClr>
                  </a:outerShdw>
                </a:effectLst>
              </a:rPr>
              <a:t>Ukupna dužina SKS kablova za </a:t>
            </a:r>
            <a:r>
              <a:rPr lang="sr-Latn-RS" i="1" dirty="0" smtClean="0">
                <a:effectLst>
                  <a:outerShdw blurRad="38100" dist="38100" dir="2700000" algn="tl">
                    <a:srgbClr val="000000">
                      <a:alpha val="43137"/>
                    </a:srgbClr>
                  </a:outerShdw>
                </a:effectLst>
              </a:rPr>
              <a:t>Nnmrežu 2850m)</a:t>
            </a:r>
            <a:endParaRPr lang="x-none" i="1" dirty="0">
              <a:effectLst>
                <a:outerShdw blurRad="38100" dist="38100" dir="2700000" algn="tl">
                  <a:srgbClr val="000000">
                    <a:alpha val="43137"/>
                  </a:srgbClr>
                </a:outerShdw>
              </a:effectLst>
            </a:endParaRPr>
          </a:p>
          <a:p>
            <a:pPr>
              <a:buFont typeface="Wingdings" pitchFamily="2" charset="2"/>
              <a:buChar char="ü"/>
            </a:pPr>
            <a:r>
              <a:rPr lang="de-DE" i="1" dirty="0">
                <a:effectLst>
                  <a:outerShdw blurRad="38100" dist="38100" dir="2700000" algn="tl">
                    <a:srgbClr val="000000">
                      <a:alpha val="43137"/>
                    </a:srgbClr>
                  </a:outerShdw>
                </a:effectLst>
              </a:rPr>
              <a:t>P2- Izgranja vodovodne mreže, </a:t>
            </a:r>
            <a:endParaRPr lang="sr-Latn-RS" i="1" dirty="0" smtClean="0">
              <a:effectLst>
                <a:outerShdw blurRad="38100" dist="38100" dir="2700000" algn="tl">
                  <a:srgbClr val="000000">
                    <a:alpha val="43137"/>
                  </a:srgbClr>
                </a:outerShdw>
              </a:effectLst>
            </a:endParaRPr>
          </a:p>
          <a:p>
            <a:pPr>
              <a:buFont typeface="Wingdings" pitchFamily="2" charset="2"/>
              <a:buChar char="ü"/>
            </a:pPr>
            <a:r>
              <a:rPr lang="sr-Latn-RS" i="1" dirty="0" smtClean="0">
                <a:effectLst>
                  <a:outerShdw blurRad="38100" dist="38100" dir="2700000" algn="tl">
                    <a:srgbClr val="000000">
                      <a:alpha val="43137"/>
                    </a:srgbClr>
                  </a:outerShdw>
                </a:effectLst>
              </a:rPr>
              <a:t>(</a:t>
            </a:r>
            <a:r>
              <a:rPr lang="sr-Latn-RS" i="1" dirty="0">
                <a:effectLst>
                  <a:outerShdw blurRad="38100" dist="38100" dir="2700000" algn="tl">
                    <a:srgbClr val="000000">
                      <a:alpha val="43137"/>
                    </a:srgbClr>
                  </a:outerShdw>
                </a:effectLst>
              </a:rPr>
              <a:t>Ukupna dužina novoformiranih cevovoda je 3000 m</a:t>
            </a:r>
            <a:r>
              <a:rPr lang="sr-Latn-RS" i="1" dirty="0" smtClean="0">
                <a:effectLst>
                  <a:outerShdw blurRad="38100" dist="38100" dir="2700000" algn="tl">
                    <a:srgbClr val="000000">
                      <a:alpha val="43137"/>
                    </a:srgbClr>
                  </a:outerShdw>
                </a:effectLst>
              </a:rPr>
              <a:t>.)</a:t>
            </a:r>
            <a:endParaRPr lang="x-none" i="1" dirty="0">
              <a:effectLst>
                <a:outerShdw blurRad="38100" dist="38100" dir="2700000" algn="tl">
                  <a:srgbClr val="000000">
                    <a:alpha val="43137"/>
                  </a:srgbClr>
                </a:outerShdw>
              </a:effectLst>
            </a:endParaRPr>
          </a:p>
          <a:p>
            <a:pPr>
              <a:buFont typeface="Wingdings" pitchFamily="2" charset="2"/>
              <a:buChar char="ü"/>
            </a:pPr>
            <a:r>
              <a:rPr lang="de-DE" i="1" dirty="0">
                <a:effectLst>
                  <a:outerShdw blurRad="38100" dist="38100" dir="2700000" algn="tl">
                    <a:srgbClr val="000000">
                      <a:alpha val="43137"/>
                    </a:srgbClr>
                  </a:outerShdw>
                </a:effectLst>
              </a:rPr>
              <a:t> </a:t>
            </a:r>
            <a:r>
              <a:rPr lang="de-DE" i="1" dirty="0" smtClean="0">
                <a:effectLst>
                  <a:outerShdw blurRad="38100" dist="38100" dir="2700000" algn="tl">
                    <a:srgbClr val="000000">
                      <a:alpha val="43137"/>
                    </a:srgbClr>
                  </a:outerShdw>
                </a:effectLst>
              </a:rPr>
              <a:t>P3 - </a:t>
            </a:r>
            <a:r>
              <a:rPr lang="de-DE" i="1" dirty="0" err="1" smtClean="0">
                <a:effectLst>
                  <a:outerShdw blurRad="38100" dist="38100" dir="2700000" algn="tl">
                    <a:srgbClr val="000000">
                      <a:alpha val="43137"/>
                    </a:srgbClr>
                  </a:outerShdw>
                </a:effectLst>
              </a:rPr>
              <a:t>Nabavka</a:t>
            </a:r>
            <a:r>
              <a:rPr lang="de-DE" i="1" dirty="0" smtClean="0">
                <a:effectLst>
                  <a:outerShdw blurRad="38100" dist="38100" dir="2700000" algn="tl">
                    <a:srgbClr val="000000">
                      <a:alpha val="43137"/>
                    </a:srgbClr>
                  </a:outerShdw>
                </a:effectLst>
              </a:rPr>
              <a:t> </a:t>
            </a:r>
            <a:r>
              <a:rPr lang="de-DE" i="1" dirty="0">
                <a:effectLst>
                  <a:outerShdw blurRad="38100" dist="38100" dir="2700000" algn="tl">
                    <a:srgbClr val="000000">
                      <a:alpha val="43137"/>
                    </a:srgbClr>
                  </a:outerShdw>
                </a:effectLst>
              </a:rPr>
              <a:t>I ugradnja opreme za potrebe vod</a:t>
            </a:r>
            <a:r>
              <a:rPr lang="x-none" i="1" dirty="0">
                <a:effectLst>
                  <a:outerShdw blurRad="38100" dist="38100" dir="2700000" algn="tl">
                    <a:srgbClr val="000000">
                      <a:alpha val="43137"/>
                    </a:srgbClr>
                  </a:outerShdw>
                </a:effectLst>
              </a:rPr>
              <a:t>. </a:t>
            </a:r>
            <a:r>
              <a:rPr lang="de-DE" i="1" dirty="0">
                <a:effectLst>
                  <a:outerShdw blurRad="38100" dist="38100" dir="2700000" algn="tl">
                    <a:srgbClr val="000000">
                      <a:alpha val="43137"/>
                    </a:srgbClr>
                  </a:outerShdw>
                </a:effectLst>
              </a:rPr>
              <a:t>mreže u selo Draga</a:t>
            </a:r>
            <a:r>
              <a:rPr lang="de-DE" i="1" dirty="0" smtClean="0">
                <a:effectLst>
                  <a:outerShdw blurRad="38100" dist="38100" dir="2700000" algn="tl">
                    <a:srgbClr val="000000">
                      <a:alpha val="43137"/>
                    </a:srgbClr>
                  </a:outerShdw>
                </a:effectLst>
              </a:rPr>
              <a:t>,</a:t>
            </a:r>
            <a:r>
              <a:rPr lang="pl-PL" i="1" dirty="0" smtClean="0">
                <a:effectLst>
                  <a:outerShdw blurRad="38100" dist="38100" dir="2700000" algn="tl">
                    <a:srgbClr val="000000">
                      <a:alpha val="43137"/>
                    </a:srgbClr>
                  </a:outerShdw>
                </a:effectLst>
              </a:rPr>
              <a:t> (skopan </a:t>
            </a:r>
            <a:r>
              <a:rPr lang="pl-PL" i="1" dirty="0">
                <a:effectLst>
                  <a:outerShdw blurRad="38100" dist="38100" dir="2700000" algn="tl">
                    <a:srgbClr val="000000">
                      <a:alpha val="43137"/>
                    </a:srgbClr>
                  </a:outerShdw>
                </a:effectLst>
              </a:rPr>
              <a:t>i zatrpan rov u dužini od 12836,43 m                                                                                                                                                                   </a:t>
            </a:r>
            <a:r>
              <a:rPr lang="pl-PL" i="1" dirty="0" smtClean="0">
                <a:effectLst>
                  <a:outerShdw blurRad="38100" dist="38100" dir="2700000" algn="tl">
                    <a:srgbClr val="000000">
                      <a:alpha val="43137"/>
                    </a:srgbClr>
                  </a:outerShdw>
                </a:effectLst>
              </a:rPr>
              <a:t>, Izgrađena </a:t>
            </a:r>
            <a:r>
              <a:rPr lang="pl-PL" i="1" dirty="0">
                <a:effectLst>
                  <a:outerShdw blurRad="38100" dist="38100" dir="2700000" algn="tl">
                    <a:srgbClr val="000000">
                      <a:alpha val="43137"/>
                    </a:srgbClr>
                  </a:outerShdw>
                </a:effectLst>
              </a:rPr>
              <a:t>šaht za podeonu cev za </a:t>
            </a:r>
            <a:r>
              <a:rPr lang="pl-PL" i="1" dirty="0" smtClean="0">
                <a:effectLst>
                  <a:outerShdw blurRad="38100" dist="38100" dir="2700000" algn="tl">
                    <a:srgbClr val="000000">
                      <a:alpha val="43137"/>
                    </a:srgbClr>
                  </a:outerShdw>
                </a:effectLst>
              </a:rPr>
              <a:t>vodu)</a:t>
            </a:r>
            <a:endParaRPr lang="x-none" i="1" dirty="0">
              <a:effectLst>
                <a:outerShdw blurRad="38100" dist="38100" dir="2700000" algn="tl">
                  <a:srgbClr val="000000">
                    <a:alpha val="43137"/>
                  </a:srgbClr>
                </a:outerShdw>
              </a:effectLst>
            </a:endParaRPr>
          </a:p>
          <a:p>
            <a:pPr>
              <a:buFont typeface="Wingdings" pitchFamily="2" charset="2"/>
              <a:buChar char="ü"/>
            </a:pPr>
            <a:endParaRPr lang="sr-Latn-RS" i="1" dirty="0">
              <a:effectLst>
                <a:outerShdw blurRad="38100" dist="38100" dir="2700000" algn="tl">
                  <a:srgbClr val="000000">
                    <a:alpha val="43137"/>
                  </a:srgbClr>
                </a:outerShdw>
              </a:effectLst>
            </a:endParaRPr>
          </a:p>
          <a:p>
            <a:pPr>
              <a:buFont typeface="Wingdings" pitchFamily="2" charset="2"/>
              <a:buChar char="ü"/>
            </a:pPr>
            <a:endParaRPr lang="de-DE" i="1" dirty="0" smtClean="0">
              <a:effectLst>
                <a:outerShdw blurRad="38100" dist="38100" dir="2700000" algn="tl">
                  <a:srgbClr val="000000">
                    <a:alpha val="43137"/>
                  </a:srgbClr>
                </a:outerShdw>
              </a:effectLst>
            </a:endParaRPr>
          </a:p>
          <a:p>
            <a:pPr marL="0" indent="0">
              <a:buNone/>
            </a:pPr>
            <a:r>
              <a:rPr lang="de-DE" i="1" dirty="0" smtClean="0">
                <a:effectLst>
                  <a:outerShdw blurRad="38100" dist="38100" dir="2700000" algn="tl">
                    <a:srgbClr val="000000">
                      <a:alpha val="43137"/>
                    </a:srgbClr>
                  </a:outerShdw>
                </a:effectLst>
              </a:rPr>
              <a:t>      </a:t>
            </a:r>
            <a:endParaRPr lang="de-DE" i="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srcRect/>
          <a:stretch>
            <a:fillRect/>
          </a:stretch>
        </p:blipFill>
        <p:spPr bwMode="auto">
          <a:xfrm>
            <a:off x="6629400" y="2590800"/>
            <a:ext cx="1984476" cy="3715204"/>
          </a:xfrm>
          <a:prstGeom prst="rect">
            <a:avLst/>
          </a:prstGeom>
          <a:noFill/>
          <a:ln w="9525">
            <a:noFill/>
            <a:miter lim="800000"/>
            <a:headEnd/>
            <a:tailEnd/>
          </a:ln>
          <a:effectLst/>
        </p:spPr>
      </p:pic>
      <p:sp>
        <p:nvSpPr>
          <p:cNvPr id="5" name="Content Placeholder 2">
            <a:extLst>
              <a:ext uri="{FF2B5EF4-FFF2-40B4-BE49-F238E27FC236}">
                <a16:creationId xmlns:a16="http://schemas.microsoft.com/office/drawing/2014/main" id="{31C97066-1EC7-4F74-8E62-C048BE6EFE69}"/>
              </a:ext>
            </a:extLst>
          </p:cNvPr>
          <p:cNvSpPr txBox="1">
            <a:spLocks/>
          </p:cNvSpPr>
          <p:nvPr/>
        </p:nvSpPr>
        <p:spPr>
          <a:xfrm>
            <a:off x="609600" y="1066800"/>
            <a:ext cx="7848600" cy="715813"/>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just"/>
            <a:r>
              <a:rPr lang="hr-HR" sz="1200" b="0" dirty="0"/>
              <a:t>Svrha Programa je pružanja komunalnih usluga od značaja za ostvarenje životnih potreba fizičkih i pravnih lica uz obezbeđenje odgovarajućeg kvaliteta, obima, dostupnosti i kontinuiteta; Održivo snabdevanje korisnika toplotnom energijom; Redovno, sigurno i održivo snabdevanje vodom za piće stanovnika, uređivanje načina korišćenja i upravljanja izvorima, javnim bunarima i česmama.</a:t>
            </a:r>
            <a:endParaRPr lang="x-none" sz="1200" b="0" dirty="0"/>
          </a:p>
        </p:txBody>
      </p:sp>
    </p:spTree>
    <p:extLst>
      <p:ext uri="{BB962C8B-B14F-4D97-AF65-F5344CB8AC3E}">
        <p14:creationId xmlns:p14="http://schemas.microsoft.com/office/powerpoint/2010/main" val="213929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320" y="381000"/>
            <a:ext cx="8595360" cy="5855208"/>
          </a:xfrm>
        </p:spPr>
        <p:txBody>
          <a:bodyPr/>
          <a:lstStyle/>
          <a:p>
            <a:pPr algn="just">
              <a:buFont typeface="Wingdings" panose="05000000000000000000" pitchFamily="2" charset="2"/>
              <a:buChar char="ü"/>
            </a:pPr>
            <a:r>
              <a:rPr lang="de-DE" i="1" dirty="0">
                <a:effectLst>
                  <a:outerShdw blurRad="38100" dist="38100" dir="2700000" algn="tl">
                    <a:srgbClr val="000000">
                      <a:alpha val="43137"/>
                    </a:srgbClr>
                  </a:outerShdw>
                </a:effectLst>
              </a:rPr>
              <a:t> </a:t>
            </a:r>
            <a:r>
              <a:rPr lang="de-DE" sz="1400" i="1" dirty="0">
                <a:effectLst>
                  <a:outerShdw blurRad="38100" dist="38100" dir="2700000" algn="tl">
                    <a:srgbClr val="000000">
                      <a:alpha val="43137"/>
                    </a:srgbClr>
                  </a:outerShdw>
                </a:effectLst>
              </a:rPr>
              <a:t>P4 - Izgradnja Pešterskog vodovoda </a:t>
            </a:r>
            <a:r>
              <a:rPr lang="sr-Latn-RS" sz="1400" i="1" dirty="0" smtClean="0">
                <a:effectLst>
                  <a:outerShdw blurRad="38100" dist="38100" dir="2700000" algn="tl">
                    <a:srgbClr val="000000">
                      <a:alpha val="43137"/>
                    </a:srgbClr>
                  </a:outerShdw>
                </a:effectLst>
              </a:rPr>
              <a:t>(u 2019. god.</a:t>
            </a:r>
            <a:r>
              <a:rPr lang="de-DE" sz="1400" i="1" dirty="0" smtClean="0">
                <a:effectLst>
                  <a:outerShdw blurRad="38100" dist="38100" dir="2700000" algn="tl">
                    <a:srgbClr val="000000">
                      <a:alpha val="43137"/>
                    </a:srgbClr>
                  </a:outerShdw>
                </a:effectLst>
              </a:rPr>
              <a:t> </a:t>
            </a:r>
            <a:r>
              <a:rPr lang="sr-Latn-RS" sz="1400" i="1" dirty="0" smtClean="0">
                <a:effectLst>
                  <a:outerShdw blurRad="38100" dist="38100" dir="2700000" algn="tl">
                    <a:srgbClr val="000000">
                      <a:alpha val="43137"/>
                    </a:srgbClr>
                  </a:outerShdw>
                </a:effectLst>
              </a:rPr>
              <a:t>r</a:t>
            </a:r>
            <a:r>
              <a:rPr lang="de-DE" sz="1400" i="1" dirty="0" smtClean="0">
                <a:effectLst>
                  <a:outerShdw blurRad="38100" dist="38100" dir="2700000" algn="tl">
                    <a:srgbClr val="000000">
                      <a:alpha val="43137"/>
                    </a:srgbClr>
                  </a:outerShdw>
                </a:effectLst>
              </a:rPr>
              <a:t>aspisan </a:t>
            </a:r>
            <a:r>
              <a:rPr lang="de-DE" sz="1400" i="1" dirty="0">
                <a:effectLst>
                  <a:outerShdw blurRad="38100" dist="38100" dir="2700000" algn="tl">
                    <a:srgbClr val="000000">
                      <a:alpha val="43137"/>
                    </a:srgbClr>
                  </a:outerShdw>
                </a:effectLst>
              </a:rPr>
              <a:t>je tender za Nastavak radova na izgradnji ( rekonstrukciji) Pešterskog vodovoda-primarnog sistema, vodovodnog sistema Đerekare i rekonstrukciji kaptaže Đerekare. Ugovor je zaključen sa "Hum" doo Leskova .Radovi završeni u 2019.god. u svemu prema predmeru i predračunu projekta.Uradjeno je ukupno 8.804 m cevovoda do kraja godin,vršen je isokp rova za polaganje vodovodnih cevi , ugradjana cevi I izgradnja šahti na ovoj trasi. . Sredstva  su obezbedjenja od stane Ministrastava za šumarstvo, vodoprivredu , iz kreditnog zaduženja  i opštinskog budžeta. </a:t>
            </a:r>
            <a:endParaRPr lang="sr-Latn-RS" sz="1400" i="1" dirty="0">
              <a:effectLst>
                <a:outerShdw blurRad="38100" dist="38100" dir="2700000" algn="tl">
                  <a:srgbClr val="000000">
                    <a:alpha val="43137"/>
                  </a:srgbClr>
                </a:outerShdw>
              </a:effectLst>
            </a:endParaRPr>
          </a:p>
          <a:p>
            <a:pPr>
              <a:buFont typeface="Wingdings" panose="05000000000000000000" pitchFamily="2" charset="2"/>
              <a:buChar char="ü"/>
            </a:pPr>
            <a:r>
              <a:rPr lang="hr-HR" i="1" dirty="0" smtClean="0"/>
              <a:t>Izrada </a:t>
            </a:r>
            <a:r>
              <a:rPr lang="hr-HR" i="1" dirty="0"/>
              <a:t>elaborata i projekta za izvorišta (Koničko i Lipičko vrelo)</a:t>
            </a:r>
          </a:p>
          <a:p>
            <a:pPr marL="0" indent="0">
              <a:buNone/>
            </a:pPr>
            <a:r>
              <a:rPr lang="hr-HR" i="1" dirty="0"/>
              <a:t>       vodosnabdevanja Opštine Tutin</a:t>
            </a:r>
            <a:r>
              <a:rPr lang="de-DE" i="1" dirty="0">
                <a:effectLst>
                  <a:outerShdw blurRad="38100" dist="38100" dir="2700000" algn="tl">
                    <a:srgbClr val="000000">
                      <a:alpha val="43137"/>
                    </a:srgbClr>
                  </a:outerShdw>
                </a:effectLst>
              </a:rPr>
              <a:t>)</a:t>
            </a:r>
            <a:endParaRPr lang="x-none" i="1" dirty="0">
              <a:effectLst>
                <a:outerShdw blurRad="38100" dist="38100" dir="2700000" algn="tl">
                  <a:srgbClr val="000000">
                    <a:alpha val="43137"/>
                  </a:srgbClr>
                </a:outerShdw>
              </a:effectLst>
            </a:endParaRPr>
          </a:p>
          <a:p>
            <a:pPr>
              <a:buFont typeface="Wingdings" pitchFamily="2" charset="2"/>
              <a:buChar char="ü"/>
            </a:pPr>
            <a:r>
              <a:rPr lang="de-DE" i="1" dirty="0">
                <a:effectLst>
                  <a:outerShdw blurRad="38100" dist="38100" dir="2700000" algn="tl">
                    <a:srgbClr val="000000">
                      <a:alpha val="43137"/>
                    </a:srgbClr>
                  </a:outerShdw>
                </a:effectLst>
              </a:rPr>
              <a:t>P5-Izrada elaborate I projekata,</a:t>
            </a:r>
            <a:endParaRPr lang="x-none" i="1" dirty="0">
              <a:effectLst>
                <a:outerShdw blurRad="38100" dist="38100" dir="2700000" algn="tl">
                  <a:srgbClr val="000000">
                    <a:alpha val="43137"/>
                  </a:srgbClr>
                </a:outerShdw>
              </a:effectLst>
            </a:endParaRPr>
          </a:p>
          <a:p>
            <a:pPr>
              <a:buFont typeface="Wingdings" pitchFamily="2" charset="2"/>
              <a:buChar char="ü"/>
            </a:pPr>
            <a:r>
              <a:rPr lang="de-DE" i="1" dirty="0">
                <a:effectLst>
                  <a:outerShdw blurRad="38100" dist="38100" dir="2700000" algn="tl">
                    <a:srgbClr val="000000">
                      <a:alpha val="43137"/>
                    </a:srgbClr>
                  </a:outerShdw>
                </a:effectLst>
              </a:rPr>
              <a:t> P6 -Izgradnja cevovoda Velje Polje -Dubovo, </a:t>
            </a:r>
            <a:endParaRPr lang="x-none" i="1" dirty="0">
              <a:effectLst>
                <a:outerShdw blurRad="38100" dist="38100" dir="2700000" algn="tl">
                  <a:srgbClr val="000000">
                    <a:alpha val="43137"/>
                  </a:srgbClr>
                </a:outerShdw>
              </a:effectLst>
            </a:endParaRPr>
          </a:p>
          <a:p>
            <a:pPr>
              <a:buFont typeface="Wingdings" pitchFamily="2" charset="2"/>
              <a:buChar char="ü"/>
            </a:pPr>
            <a:r>
              <a:rPr lang="de-DE" i="1" dirty="0">
                <a:effectLst>
                  <a:outerShdw blurRad="38100" dist="38100" dir="2700000" algn="tl">
                    <a:srgbClr val="000000">
                      <a:alpha val="43137"/>
                    </a:srgbClr>
                  </a:outerShdw>
                </a:effectLst>
              </a:rPr>
              <a:t> P7 -Sufinansiranje izrade tehničke dokumentacije, </a:t>
            </a:r>
            <a:endParaRPr lang="x-none" i="1" dirty="0">
              <a:effectLst>
                <a:outerShdw blurRad="38100" dist="38100" dir="2700000" algn="tl">
                  <a:srgbClr val="000000">
                    <a:alpha val="43137"/>
                  </a:srgbClr>
                </a:outerShdw>
              </a:effectLst>
            </a:endParaRPr>
          </a:p>
          <a:p>
            <a:pPr>
              <a:buFont typeface="Wingdings" pitchFamily="2" charset="2"/>
              <a:buChar char="ü"/>
            </a:pPr>
            <a:r>
              <a:rPr lang="de-DE" i="1" dirty="0">
                <a:effectLst>
                  <a:outerShdw blurRad="38100" dist="38100" dir="2700000" algn="tl">
                    <a:srgbClr val="000000">
                      <a:alpha val="43137"/>
                    </a:srgbClr>
                  </a:outerShdw>
                </a:effectLst>
              </a:rPr>
              <a:t>P8 -Izgranja bazena Velje Polje , </a:t>
            </a:r>
            <a:endParaRPr lang="x-none" i="1" dirty="0">
              <a:effectLst>
                <a:outerShdw blurRad="38100" dist="38100" dir="2700000" algn="tl">
                  <a:srgbClr val="000000">
                    <a:alpha val="43137"/>
                  </a:srgbClr>
                </a:outerShdw>
              </a:effectLst>
            </a:endParaRPr>
          </a:p>
          <a:p>
            <a:pPr>
              <a:buFont typeface="Wingdings" pitchFamily="2" charset="2"/>
              <a:buChar char="ü"/>
            </a:pPr>
            <a:r>
              <a:rPr lang="de-DE" i="1" dirty="0">
                <a:effectLst>
                  <a:outerShdw blurRad="38100" dist="38100" dir="2700000" algn="tl">
                    <a:srgbClr val="000000">
                      <a:alpha val="43137"/>
                    </a:srgbClr>
                  </a:outerShdw>
                </a:effectLst>
              </a:rPr>
              <a:t>P9 - Registar vodovodne i kanalizacione mreže</a:t>
            </a:r>
          </a:p>
          <a:p>
            <a:endParaRPr lang="en-US" dirty="0"/>
          </a:p>
        </p:txBody>
      </p:sp>
    </p:spTree>
    <p:extLst>
      <p:ext uri="{BB962C8B-B14F-4D97-AF65-F5344CB8AC3E}">
        <p14:creationId xmlns:p14="http://schemas.microsoft.com/office/powerpoint/2010/main" val="958893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762000"/>
          </a:xfrm>
        </p:spPr>
        <p:txBody>
          <a:bodyPr>
            <a:noAutofit/>
          </a:bodyPr>
          <a:lstStyle/>
          <a:p>
            <a:r>
              <a:rPr lang="en-US" sz="3500" i="1" dirty="0">
                <a:effectLst>
                  <a:outerShdw blurRad="38100" dist="38100" dir="2700000" algn="tl">
                    <a:srgbClr val="000000">
                      <a:alpha val="43137"/>
                    </a:srgbClr>
                  </a:outerShdw>
                </a:effectLst>
              </a:rPr>
              <a:t>Program 3</a:t>
            </a:r>
            <a:r>
              <a:rPr lang="x-none" sz="3500" i="1" dirty="0">
                <a:effectLst>
                  <a:outerShdw blurRad="38100" dist="38100" dir="2700000" algn="tl">
                    <a:srgbClr val="000000">
                      <a:alpha val="43137"/>
                    </a:srgbClr>
                  </a:outerShdw>
                </a:effectLst>
              </a:rPr>
              <a:t>:Lokalni ekonomski razvoj</a:t>
            </a:r>
          </a:p>
        </p:txBody>
      </p:sp>
      <p:sp>
        <p:nvSpPr>
          <p:cNvPr id="2" name="Content Placeholder 1"/>
          <p:cNvSpPr>
            <a:spLocks noGrp="1"/>
          </p:cNvSpPr>
          <p:nvPr>
            <p:ph sz="quarter" idx="13"/>
          </p:nvPr>
        </p:nvSpPr>
        <p:spPr>
          <a:xfrm>
            <a:off x="381000" y="1764792"/>
            <a:ext cx="8488680" cy="4483608"/>
          </a:xfrm>
        </p:spPr>
        <p:txBody>
          <a:bodyPr>
            <a:normAutofit/>
          </a:bodyPr>
          <a:lstStyle/>
          <a:p>
            <a:pPr marL="109728" indent="0"/>
            <a:r>
              <a:rPr lang="hr-HR" i="1" dirty="0" smtClean="0">
                <a:effectLst>
                  <a:outerShdw blurRad="38100" dist="38100" dir="2700000" algn="tl">
                    <a:srgbClr val="000000">
                      <a:alpha val="43137"/>
                    </a:srgbClr>
                  </a:outerShdw>
                </a:effectLst>
              </a:rPr>
              <a:t>Planirana sredstva za ovaj program su 7.370.000,00 a realizovano je 6.090.000,00 odnosno 99,51%.</a:t>
            </a:r>
          </a:p>
          <a:p>
            <a:pPr marL="109728" indent="0" algn="just"/>
            <a:r>
              <a:rPr lang="hr-HR" i="1" dirty="0" smtClean="0">
                <a:effectLst>
                  <a:outerShdw blurRad="38100" dist="38100" dir="2700000" algn="tl">
                    <a:srgbClr val="000000">
                      <a:alpha val="43137"/>
                    </a:srgbClr>
                  </a:outerShdw>
                </a:effectLst>
              </a:rPr>
              <a:t> Lokalni ekonomski razvoj obuhvata programsku aktivnost 0002 - Mere aktivne politike zapošljavanja, projekat: P1-Uvođenje GIS-a, P2-Sufinansiranje izrade tehničke dokumentacije. </a:t>
            </a:r>
          </a:p>
          <a:p>
            <a:pPr marL="452628" indent="-342900" algn="just">
              <a:buFont typeface="Wingdings" pitchFamily="2" charset="2"/>
              <a:buChar char="ü"/>
            </a:pPr>
            <a:r>
              <a:rPr lang="hr-HR" i="1" dirty="0" smtClean="0">
                <a:effectLst>
                  <a:outerShdw blurRad="38100" dist="38100" dir="2700000" algn="tl">
                    <a:srgbClr val="000000">
                      <a:alpha val="43137"/>
                    </a:srgbClr>
                  </a:outerShdw>
                </a:effectLst>
              </a:rPr>
              <a:t> Izmedju opštine Tutin i Nacionalne službe za zapošljavanje potpisan je Sporazum o utvrdjivanju medjusobnih prava i obaveza u realizaciji programa ili meara aktivne politike zapošljavanja za 2019. god. Sporazum je u skaldu sa Acionim planom za zapošljavanje za 2019. god. i odnosi se u domenu stručne prakse.Broj </a:t>
            </a:r>
          </a:p>
          <a:p>
            <a:pPr marL="109728" indent="0" algn="just">
              <a:buNone/>
            </a:pPr>
            <a:r>
              <a:rPr lang="hr-HR" i="1" dirty="0">
                <a:effectLst>
                  <a:outerShdw blurRad="38100" dist="38100" dir="2700000" algn="tl">
                    <a:srgbClr val="000000">
                      <a:alpha val="43137"/>
                    </a:srgbClr>
                  </a:outerShdw>
                </a:effectLst>
              </a:rPr>
              <a:t>n</a:t>
            </a:r>
            <a:r>
              <a:rPr lang="hr-HR" i="1" dirty="0" smtClean="0">
                <a:effectLst>
                  <a:outerShdw blurRad="38100" dist="38100" dir="2700000" algn="tl">
                    <a:srgbClr val="000000">
                      <a:alpha val="43137"/>
                    </a:srgbClr>
                  </a:outerShdw>
                </a:effectLst>
              </a:rPr>
              <a:t>ovozaposlenih žena je 6.</a:t>
            </a:r>
            <a:endParaRPr lang="hr-HR" i="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srcRect/>
          <a:stretch>
            <a:fillRect/>
          </a:stretch>
        </p:blipFill>
        <p:spPr bwMode="auto">
          <a:xfrm>
            <a:off x="5410200" y="4800600"/>
            <a:ext cx="3276600" cy="1747520"/>
          </a:xfrm>
          <a:prstGeom prst="rect">
            <a:avLst/>
          </a:prstGeom>
          <a:noFill/>
          <a:ln w="9525">
            <a:noFill/>
            <a:miter lim="800000"/>
            <a:headEnd/>
            <a:tailEnd/>
          </a:ln>
          <a:effectLst/>
        </p:spPr>
      </p:pic>
      <p:sp>
        <p:nvSpPr>
          <p:cNvPr id="5" name="Content Placeholder 2">
            <a:extLst>
              <a:ext uri="{FF2B5EF4-FFF2-40B4-BE49-F238E27FC236}">
                <a16:creationId xmlns:a16="http://schemas.microsoft.com/office/drawing/2014/main" id="{47A8E6CC-7EAA-46E2-9A90-2EE9F792F188}"/>
              </a:ext>
            </a:extLst>
          </p:cNvPr>
          <p:cNvSpPr txBox="1">
            <a:spLocks/>
          </p:cNvSpPr>
          <p:nvPr/>
        </p:nvSpPr>
        <p:spPr>
          <a:xfrm>
            <a:off x="533400" y="1066800"/>
            <a:ext cx="8113374" cy="39480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hr-HR" sz="1200" b="0" dirty="0"/>
              <a:t>Svrha Programa je obezbeđivanje stimulativnog okvira za poslovanje i adekvatnog privrednog ambijenta za privlačenje </a:t>
            </a:r>
            <a:r>
              <a:rPr lang="hr-HR" sz="1200" b="0" dirty="0" smtClean="0"/>
              <a:t>investicija.</a:t>
            </a:r>
            <a:endParaRPr lang="x-none" sz="1200" b="0" dirty="0"/>
          </a:p>
        </p:txBody>
      </p:sp>
    </p:spTree>
    <p:extLst>
      <p:ext uri="{BB962C8B-B14F-4D97-AF65-F5344CB8AC3E}">
        <p14:creationId xmlns:p14="http://schemas.microsoft.com/office/powerpoint/2010/main" val="16083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26522"/>
          </a:xfrm>
        </p:spPr>
        <p:txBody>
          <a:bodyPr>
            <a:noAutofit/>
          </a:bodyPr>
          <a:lstStyle/>
          <a:p>
            <a:r>
              <a:rPr lang="x-none" sz="3500" i="1" dirty="0">
                <a:effectLst>
                  <a:outerShdw blurRad="38100" dist="38100" dir="2700000" algn="tl">
                    <a:srgbClr val="000000">
                      <a:alpha val="43137"/>
                    </a:srgbClr>
                  </a:outerShdw>
                </a:effectLst>
              </a:rPr>
              <a:t>Program 4: Razvoj turizma</a:t>
            </a:r>
            <a:r>
              <a:rPr lang="en-US" sz="3500" i="1" dirty="0">
                <a:effectLst>
                  <a:outerShdw blurRad="38100" dist="38100" dir="2700000" algn="tl">
                    <a:srgbClr val="000000">
                      <a:alpha val="43137"/>
                    </a:srgbClr>
                  </a:outerShdw>
                </a:effectLst>
              </a:rPr>
              <a:t> </a:t>
            </a:r>
            <a:endParaRPr lang="x-none" sz="3500" i="1" dirty="0">
              <a:effectLst>
                <a:outerShdw blurRad="38100" dist="38100" dir="2700000" algn="tl">
                  <a:srgbClr val="000000">
                    <a:alpha val="43137"/>
                  </a:srgbClr>
                </a:outerShdw>
              </a:effectLst>
            </a:endParaRPr>
          </a:p>
        </p:txBody>
      </p:sp>
      <p:sp>
        <p:nvSpPr>
          <p:cNvPr id="2" name="Content Placeholder 1"/>
          <p:cNvSpPr>
            <a:spLocks noGrp="1"/>
          </p:cNvSpPr>
          <p:nvPr>
            <p:ph sz="quarter" idx="13"/>
          </p:nvPr>
        </p:nvSpPr>
        <p:spPr/>
        <p:txBody>
          <a:bodyPr>
            <a:normAutofit fontScale="92500" lnSpcReduction="10000"/>
          </a:bodyPr>
          <a:lstStyle/>
          <a:p>
            <a:pPr algn="just"/>
            <a:r>
              <a:rPr lang="hr-HR" sz="1800" i="1" dirty="0" smtClean="0">
                <a:effectLst>
                  <a:outerShdw blurRad="38100" dist="38100" dir="2700000" algn="tl">
                    <a:srgbClr val="000000">
                      <a:alpha val="43137"/>
                    </a:srgbClr>
                  </a:outerShdw>
                </a:effectLst>
              </a:rPr>
              <a:t>Planirana sredstva su u iznosu od 15.674.635,15  a realizovano je 4.842.878,84  odnosno 30,89%.</a:t>
            </a:r>
          </a:p>
          <a:p>
            <a:pPr algn="just"/>
            <a:r>
              <a:rPr lang="hr-HR" sz="1800" i="1" dirty="0" smtClean="0">
                <a:effectLst>
                  <a:outerShdw blurRad="38100" dist="38100" dir="2700000" algn="tl">
                    <a:srgbClr val="000000">
                      <a:alpha val="43137"/>
                    </a:srgbClr>
                  </a:outerShdw>
                </a:effectLst>
              </a:rPr>
              <a:t>Razvojem turizma ubuhvaćene su sledeće programske aktivnosti: 0001 - Upravljanje razvojem turizma i projekti: </a:t>
            </a:r>
          </a:p>
          <a:p>
            <a:pPr algn="just"/>
            <a:r>
              <a:rPr lang="hr-HR" sz="1800" i="1" dirty="0" smtClean="0">
                <a:effectLst>
                  <a:outerShdw blurRad="38100" dist="38100" dir="2700000" algn="tl">
                    <a:srgbClr val="000000">
                      <a:alpha val="43137"/>
                    </a:srgbClr>
                  </a:outerShdw>
                </a:effectLst>
              </a:rPr>
              <a:t>P1-Festival ženskih proizvoda, </a:t>
            </a:r>
          </a:p>
          <a:p>
            <a:pPr algn="just"/>
            <a:r>
              <a:rPr lang="hr-HR" sz="1800" i="1" dirty="0" smtClean="0">
                <a:effectLst>
                  <a:outerShdw blurRad="38100" dist="38100" dir="2700000" algn="tl">
                    <a:srgbClr val="000000">
                      <a:alpha val="43137"/>
                    </a:srgbClr>
                  </a:outerShdw>
                </a:effectLst>
              </a:rPr>
              <a:t>P2-Razvoj turizma na Mokroj gori.</a:t>
            </a:r>
          </a:p>
          <a:p>
            <a:pPr algn="just"/>
            <a:endParaRPr lang="hr-HR" sz="1800" i="1" dirty="0" smtClean="0">
              <a:effectLst>
                <a:outerShdw blurRad="38100" dist="38100" dir="2700000" algn="tl">
                  <a:srgbClr val="000000">
                    <a:alpha val="43137"/>
                  </a:srgbClr>
                </a:outerShdw>
              </a:effectLst>
            </a:endParaRPr>
          </a:p>
          <a:p>
            <a:pPr algn="just"/>
            <a:endParaRPr lang="hr-HR" sz="1800" i="1" dirty="0" smtClean="0">
              <a:effectLst>
                <a:outerShdw blurRad="38100" dist="38100" dir="2700000" algn="tl">
                  <a:srgbClr val="000000">
                    <a:alpha val="43137"/>
                  </a:srgbClr>
                </a:outerShdw>
              </a:effectLst>
            </a:endParaRPr>
          </a:p>
          <a:p>
            <a:pPr algn="just"/>
            <a:endParaRPr lang="hr-HR" sz="1800" i="1" dirty="0" smtClean="0">
              <a:effectLst>
                <a:outerShdw blurRad="38100" dist="38100" dir="2700000" algn="tl">
                  <a:srgbClr val="000000">
                    <a:alpha val="43137"/>
                  </a:srgbClr>
                </a:outerShdw>
              </a:effectLst>
            </a:endParaRPr>
          </a:p>
          <a:p>
            <a:pPr algn="just"/>
            <a:endParaRPr lang="hr-HR" sz="1800" i="1" dirty="0" smtClean="0">
              <a:effectLst>
                <a:outerShdw blurRad="38100" dist="38100" dir="2700000" algn="tl">
                  <a:srgbClr val="000000">
                    <a:alpha val="43137"/>
                  </a:srgbClr>
                </a:outerShdw>
              </a:effectLst>
            </a:endParaRPr>
          </a:p>
          <a:p>
            <a:pPr algn="just"/>
            <a:endParaRPr lang="hr-HR" sz="1800" i="1" dirty="0" smtClean="0">
              <a:effectLst>
                <a:outerShdw blurRad="38100" dist="38100" dir="2700000" algn="tl">
                  <a:srgbClr val="000000">
                    <a:alpha val="43137"/>
                  </a:srgbClr>
                </a:outerShdw>
              </a:effectLst>
            </a:endParaRPr>
          </a:p>
          <a:p>
            <a:pPr algn="just"/>
            <a:endParaRPr lang="hr-HR" sz="1800" i="1" dirty="0" smtClean="0">
              <a:effectLst>
                <a:outerShdw blurRad="38100" dist="38100" dir="2700000" algn="tl">
                  <a:srgbClr val="000000">
                    <a:alpha val="43137"/>
                  </a:srgbClr>
                </a:outerShdw>
              </a:effectLst>
            </a:endParaRPr>
          </a:p>
          <a:p>
            <a:pPr algn="just"/>
            <a:r>
              <a:rPr lang="hr-HR" sz="1800" i="1" dirty="0" smtClean="0">
                <a:effectLst>
                  <a:outerShdw blurRad="38100" dist="38100" dir="2700000" algn="tl">
                    <a:srgbClr val="000000">
                      <a:alpha val="43137"/>
                    </a:srgbClr>
                  </a:outerShdw>
                </a:effectLst>
              </a:rPr>
              <a:t>P3-Sufinansiranje izgradnje planinarskog doma "Mokra Gora", </a:t>
            </a:r>
          </a:p>
          <a:p>
            <a:pPr algn="just"/>
            <a:r>
              <a:rPr lang="hr-HR" sz="1800" i="1" dirty="0" smtClean="0">
                <a:effectLst>
                  <a:outerShdw blurRad="38100" dist="38100" dir="2700000" algn="tl">
                    <a:srgbClr val="000000">
                      <a:alpha val="43137"/>
                    </a:srgbClr>
                  </a:outerShdw>
                </a:effectLst>
              </a:rPr>
              <a:t>P4-Razvoj ciklo turizma na Pesteru i obelezavanje bicklističkih staza (Vrednost ovog projekta je u iznosu 10.000.000,00 dinara.Projekat se radi u četiri faze  mapiranje i rutiranje u dužini od 150 km Novi Pazar-Ribariće-Tutin-Pester-Sjenica-Novi Pazar. Projekat finansira ministarstvo sporta)</a:t>
            </a:r>
          </a:p>
          <a:p>
            <a:pPr algn="just"/>
            <a:endParaRPr lang="en-US" i="1" dirty="0">
              <a:effectLst>
                <a:outerShdw blurRad="38100" dist="38100" dir="2700000" algn="tl">
                  <a:srgbClr val="000000">
                    <a:alpha val="43137"/>
                  </a:srgbClr>
                </a:outerShdw>
              </a:effectLst>
            </a:endParaRPr>
          </a:p>
          <a:p>
            <a:endParaRPr lang="x-none" i="1" dirty="0">
              <a:effectLst>
                <a:outerShdw blurRad="38100" dist="38100" dir="2700000" algn="tl">
                  <a:srgbClr val="000000">
                    <a:alpha val="43137"/>
                  </a:srgbClr>
                </a:outerShdw>
              </a:effectLst>
            </a:endParaRPr>
          </a:p>
          <a:p>
            <a:pPr marL="109728" indent="0">
              <a:buNone/>
            </a:pPr>
            <a:endParaRPr lang="x-none" dirty="0"/>
          </a:p>
        </p:txBody>
      </p:sp>
      <p:sp>
        <p:nvSpPr>
          <p:cNvPr id="4" name="Rectangle 3"/>
          <p:cNvSpPr/>
          <p:nvPr/>
        </p:nvSpPr>
        <p:spPr>
          <a:xfrm>
            <a:off x="609600" y="4424790"/>
            <a:ext cx="4572000" cy="369332"/>
          </a:xfrm>
          <a:prstGeom prst="rect">
            <a:avLst/>
          </a:prstGeom>
        </p:spPr>
        <p:txBody>
          <a:bodyPr>
            <a:spAutoFit/>
          </a:bodyPr>
          <a:lstStyle/>
          <a:p>
            <a:endParaRPr lang="x-none" i="1" dirty="0">
              <a:solidFill>
                <a:srgbClr val="FF0000"/>
              </a:solidFill>
            </a:endParaRPr>
          </a:p>
        </p:txBody>
      </p:sp>
      <p:pic>
        <p:nvPicPr>
          <p:cNvPr id="5123" name="Picture 3"/>
          <p:cNvPicPr>
            <a:picLocks noChangeAspect="1" noChangeArrowheads="1"/>
          </p:cNvPicPr>
          <p:nvPr/>
        </p:nvPicPr>
        <p:blipFill>
          <a:blip r:embed="rId2"/>
          <a:srcRect/>
          <a:stretch>
            <a:fillRect/>
          </a:stretch>
        </p:blipFill>
        <p:spPr bwMode="auto">
          <a:xfrm>
            <a:off x="533400" y="2971800"/>
            <a:ext cx="3657600" cy="16764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4419600" y="2103382"/>
            <a:ext cx="4343400" cy="2621017"/>
          </a:xfrm>
          <a:prstGeom prst="rect">
            <a:avLst/>
          </a:prstGeom>
          <a:noFill/>
          <a:ln w="9525">
            <a:noFill/>
            <a:miter lim="800000"/>
            <a:headEnd/>
            <a:tailEnd/>
          </a:ln>
          <a:effectLst/>
        </p:spPr>
      </p:pic>
      <p:sp>
        <p:nvSpPr>
          <p:cNvPr id="7" name="Content Placeholder 1">
            <a:extLst>
              <a:ext uri="{FF2B5EF4-FFF2-40B4-BE49-F238E27FC236}">
                <a16:creationId xmlns:a16="http://schemas.microsoft.com/office/drawing/2014/main" id="{22D28EB5-3836-4C5B-92D4-4FC48635E6DD}"/>
              </a:ext>
            </a:extLst>
          </p:cNvPr>
          <p:cNvSpPr txBox="1">
            <a:spLocks/>
          </p:cNvSpPr>
          <p:nvPr/>
        </p:nvSpPr>
        <p:spPr>
          <a:xfrm>
            <a:off x="461010" y="853890"/>
            <a:ext cx="8406765" cy="4493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r-HR" sz="1200" dirty="0"/>
              <a:t>Svrha Programa je unapređenje turističke ponude u gradu/opštini, odnosno upravljanje razvojem turizma i promocija turističke ponude.</a:t>
            </a:r>
            <a:endParaRPr lang="x-none" sz="1200" dirty="0"/>
          </a:p>
        </p:txBody>
      </p:sp>
    </p:spTree>
    <p:extLst>
      <p:ext uri="{BB962C8B-B14F-4D97-AF65-F5344CB8AC3E}">
        <p14:creationId xmlns:p14="http://schemas.microsoft.com/office/powerpoint/2010/main" val="3203725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5" y="0"/>
            <a:ext cx="8591550" cy="1066801"/>
          </a:xfrm>
        </p:spPr>
        <p:txBody>
          <a:bodyPr>
            <a:noAutofit/>
          </a:bodyPr>
          <a:lstStyle/>
          <a:p>
            <a:r>
              <a:rPr lang="x-none" sz="3500" i="1" dirty="0">
                <a:effectLst>
                  <a:outerShdw blurRad="38100" dist="38100" dir="2700000" algn="tl">
                    <a:srgbClr val="000000">
                      <a:alpha val="43137"/>
                    </a:srgbClr>
                  </a:outerShdw>
                </a:effectLst>
              </a:rPr>
              <a:t>Program 5: Poljoprivredni i ruralni razvoj</a:t>
            </a:r>
          </a:p>
        </p:txBody>
      </p:sp>
      <p:sp>
        <p:nvSpPr>
          <p:cNvPr id="2" name="Content Placeholder 1"/>
          <p:cNvSpPr>
            <a:spLocks noGrp="1"/>
          </p:cNvSpPr>
          <p:nvPr>
            <p:ph sz="quarter" idx="13"/>
          </p:nvPr>
        </p:nvSpPr>
        <p:spPr>
          <a:xfrm>
            <a:off x="304800" y="1447800"/>
            <a:ext cx="8564880" cy="4788408"/>
          </a:xfrm>
        </p:spPr>
        <p:txBody>
          <a:bodyPr/>
          <a:lstStyle/>
          <a:p>
            <a:pPr algn="just"/>
            <a:r>
              <a:rPr lang="hr-HR" i="1" dirty="0" smtClean="0">
                <a:effectLst>
                  <a:outerShdw blurRad="38100" dist="38100" dir="2700000" algn="tl">
                    <a:srgbClr val="000000">
                      <a:alpha val="43137"/>
                    </a:srgbClr>
                  </a:outerShdw>
                </a:effectLst>
              </a:rPr>
              <a:t>Ukupno planirana sredstva za ovaj program iznosila su 24.835.000,00 dinara, a realizovano je 10.748.598,60 odnosno 43,28%.</a:t>
            </a:r>
          </a:p>
          <a:p>
            <a:pPr algn="just"/>
            <a:r>
              <a:rPr lang="hr-HR" i="1" dirty="0" smtClean="0">
                <a:effectLst>
                  <a:outerShdw blurRad="38100" dist="38100" dir="2700000" algn="tl">
                    <a:srgbClr val="000000">
                      <a:alpha val="43137"/>
                    </a:srgbClr>
                  </a:outerShdw>
                </a:effectLst>
              </a:rPr>
              <a:t>Poljoprivredni i ruralni razvoj obuhvata sledeće programske aktivnosti 0001-Podrška za sprovođenje poljoprivredne politike u lokalnoj zajednici (Vršena edukacija –seminar poljoprivrednika i organizovana poseta sajma. Sajam poljoprivrede u Beogradu je posetilo 90 poljoprivrednika sa teritorije opštine Tutin. Organizovana su 4 seminara za poljoprivrednike gde je prisustovalo oko 160 njih), 0002-Mere podrške ruralnom razvoju (radjeno posipanje i popravka seoskih puteva).</a:t>
            </a:r>
          </a:p>
          <a:p>
            <a:pPr algn="just">
              <a:buNone/>
            </a:pPr>
            <a:r>
              <a:rPr lang="en-US" i="1" dirty="0" smtClean="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a:p>
            <a:pPr marL="0" indent="0">
              <a:buNone/>
            </a:pPr>
            <a:endParaRPr lang="x-none" dirty="0"/>
          </a:p>
          <a:p>
            <a:pPr marL="109728" indent="0">
              <a:buNone/>
            </a:pPr>
            <a:endParaRPr lang="x-none" dirty="0"/>
          </a:p>
        </p:txBody>
      </p:sp>
      <p:sp>
        <p:nvSpPr>
          <p:cNvPr id="5" name="Rectangle 4"/>
          <p:cNvSpPr/>
          <p:nvPr/>
        </p:nvSpPr>
        <p:spPr>
          <a:xfrm>
            <a:off x="525410" y="4990527"/>
            <a:ext cx="8382000" cy="646331"/>
          </a:xfrm>
          <a:prstGeom prst="rect">
            <a:avLst/>
          </a:prstGeom>
        </p:spPr>
        <p:txBody>
          <a:bodyPr wrap="square">
            <a:spAutoFit/>
          </a:bodyPr>
          <a:lstStyle/>
          <a:p>
            <a:endParaRPr lang="sr-Cyrl-CS" dirty="0"/>
          </a:p>
          <a:p>
            <a:r>
              <a:rPr lang="sr-Cyrl-CS" dirty="0"/>
              <a:t>	</a:t>
            </a:r>
            <a:endParaRPr lang="x-none" dirty="0"/>
          </a:p>
        </p:txBody>
      </p:sp>
      <p:sp>
        <p:nvSpPr>
          <p:cNvPr id="6" name="Rectangle 5"/>
          <p:cNvSpPr/>
          <p:nvPr/>
        </p:nvSpPr>
        <p:spPr>
          <a:xfrm>
            <a:off x="304800" y="1813173"/>
            <a:ext cx="4343400" cy="646331"/>
          </a:xfrm>
          <a:prstGeom prst="rect">
            <a:avLst/>
          </a:prstGeom>
        </p:spPr>
        <p:txBody>
          <a:bodyPr wrap="square">
            <a:spAutoFit/>
          </a:bodyPr>
          <a:lstStyle/>
          <a:p>
            <a:endParaRPr lang="sr-Cyrl-CS" dirty="0"/>
          </a:p>
          <a:p>
            <a:endParaRPr lang="sr-Cyrl-CS" dirty="0"/>
          </a:p>
        </p:txBody>
      </p:sp>
      <p:pic>
        <p:nvPicPr>
          <p:cNvPr id="6146" name="Picture 2"/>
          <p:cNvPicPr>
            <a:picLocks noChangeAspect="1" noChangeArrowheads="1"/>
          </p:cNvPicPr>
          <p:nvPr/>
        </p:nvPicPr>
        <p:blipFill>
          <a:blip r:embed="rId2"/>
          <a:srcRect/>
          <a:stretch>
            <a:fillRect/>
          </a:stretch>
        </p:blipFill>
        <p:spPr bwMode="auto">
          <a:xfrm>
            <a:off x="4953000" y="3886200"/>
            <a:ext cx="3886200" cy="2419350"/>
          </a:xfrm>
          <a:prstGeom prst="rect">
            <a:avLst/>
          </a:prstGeom>
          <a:noFill/>
          <a:ln w="9525">
            <a:noFill/>
            <a:miter lim="800000"/>
            <a:headEnd/>
            <a:tailEnd/>
          </a:ln>
          <a:effectLst/>
        </p:spPr>
      </p:pic>
      <p:sp>
        <p:nvSpPr>
          <p:cNvPr id="7" name="Content Placeholder 1">
            <a:extLst>
              <a:ext uri="{FF2B5EF4-FFF2-40B4-BE49-F238E27FC236}">
                <a16:creationId xmlns:a16="http://schemas.microsoft.com/office/drawing/2014/main" id="{95996C84-83D4-497F-8417-C5AC53235A66}"/>
              </a:ext>
            </a:extLst>
          </p:cNvPr>
          <p:cNvSpPr txBox="1">
            <a:spLocks/>
          </p:cNvSpPr>
          <p:nvPr/>
        </p:nvSpPr>
        <p:spPr>
          <a:xfrm>
            <a:off x="472440" y="1105436"/>
            <a:ext cx="8199120" cy="26616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r-HR" sz="1200" dirty="0"/>
              <a:t>Svrha Programa je unapređivanje poljoprivredne proizvodnje u gradu/</a:t>
            </a:r>
            <a:r>
              <a:rPr lang="hr-HR" sz="1200" dirty="0" smtClean="0"/>
              <a:t>opštini.</a:t>
            </a:r>
            <a:endParaRPr lang="x-none" sz="1200" dirty="0"/>
          </a:p>
        </p:txBody>
      </p:sp>
    </p:spTree>
    <p:extLst>
      <p:ext uri="{BB962C8B-B14F-4D97-AF65-F5344CB8AC3E}">
        <p14:creationId xmlns:p14="http://schemas.microsoft.com/office/powerpoint/2010/main" val="534821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130" y="189858"/>
            <a:ext cx="8591550" cy="609600"/>
          </a:xfrm>
        </p:spPr>
        <p:txBody>
          <a:bodyPr>
            <a:noAutofit/>
          </a:bodyPr>
          <a:lstStyle/>
          <a:p>
            <a:r>
              <a:rPr lang="x-none" sz="3500" i="1" dirty="0">
                <a:effectLst>
                  <a:outerShdw blurRad="38100" dist="38100" dir="2700000" algn="tl">
                    <a:srgbClr val="000000">
                      <a:alpha val="43137"/>
                    </a:srgbClr>
                  </a:outerShdw>
                </a:effectLst>
              </a:rPr>
              <a:t>Program 6: Zaštita životne sr</a:t>
            </a:r>
            <a:r>
              <a:rPr lang="en-US" sz="3500" i="1" dirty="0">
                <a:effectLst>
                  <a:outerShdw blurRad="38100" dist="38100" dir="2700000" algn="tl">
                    <a:srgbClr val="000000">
                      <a:alpha val="43137"/>
                    </a:srgbClr>
                  </a:outerShdw>
                </a:effectLst>
              </a:rPr>
              <a:t>e</a:t>
            </a:r>
            <a:r>
              <a:rPr lang="x-none" sz="3500" i="1" dirty="0">
                <a:effectLst>
                  <a:outerShdw blurRad="38100" dist="38100" dir="2700000" algn="tl">
                    <a:srgbClr val="000000">
                      <a:alpha val="43137"/>
                    </a:srgbClr>
                  </a:outerShdw>
                </a:effectLst>
              </a:rPr>
              <a:t>dine</a:t>
            </a:r>
            <a:r>
              <a:rPr lang="en-US" sz="3500" i="1" dirty="0">
                <a:effectLst>
                  <a:outerShdw blurRad="38100" dist="38100" dir="2700000" algn="tl">
                    <a:srgbClr val="000000">
                      <a:alpha val="43137"/>
                    </a:srgbClr>
                  </a:outerShdw>
                </a:effectLst>
              </a:rPr>
              <a:t> </a:t>
            </a:r>
            <a:endParaRPr lang="x-none" sz="3500" i="1" dirty="0">
              <a:effectLst>
                <a:outerShdw blurRad="38100" dist="38100" dir="2700000" algn="tl">
                  <a:srgbClr val="000000">
                    <a:alpha val="43137"/>
                  </a:srgbClr>
                </a:outerShdw>
              </a:effectLst>
            </a:endParaRPr>
          </a:p>
        </p:txBody>
      </p:sp>
      <p:sp>
        <p:nvSpPr>
          <p:cNvPr id="2" name="Content Placeholder 1"/>
          <p:cNvSpPr>
            <a:spLocks noGrp="1"/>
          </p:cNvSpPr>
          <p:nvPr>
            <p:ph sz="quarter" idx="13"/>
          </p:nvPr>
        </p:nvSpPr>
        <p:spPr/>
        <p:txBody>
          <a:bodyPr>
            <a:normAutofit fontScale="92500" lnSpcReduction="20000"/>
          </a:bodyPr>
          <a:lstStyle/>
          <a:p>
            <a:r>
              <a:rPr lang="hr-HR" i="1" dirty="0" smtClean="0">
                <a:effectLst>
                  <a:outerShdw blurRad="38100" dist="38100" dir="2700000" algn="tl">
                    <a:srgbClr val="000000">
                      <a:alpha val="43137"/>
                    </a:srgbClr>
                  </a:outerShdw>
                </a:effectLst>
              </a:rPr>
              <a:t>   </a:t>
            </a:r>
            <a:r>
              <a:rPr lang="hr-HR" sz="1800" i="1" dirty="0" smtClean="0">
                <a:effectLst>
                  <a:outerShdw blurRad="38100" dist="38100" dir="2700000" algn="tl">
                    <a:srgbClr val="000000">
                      <a:alpha val="43137"/>
                    </a:srgbClr>
                  </a:outerShdw>
                </a:effectLst>
              </a:rPr>
              <a:t>Ukupno su planirana sredstva u iznosu od 34.309.178,00 dinara a realizovano  je    22.033.571,14 dinara, odnosno 64,22%.</a:t>
            </a:r>
          </a:p>
          <a:p>
            <a:pPr marL="452628" indent="-342900" algn="just"/>
            <a:r>
              <a:rPr lang="hr-HR" sz="1800" i="1" dirty="0" smtClean="0">
                <a:effectLst>
                  <a:outerShdw blurRad="38100" dist="38100" dir="2700000" algn="tl">
                    <a:srgbClr val="000000">
                      <a:alpha val="43137"/>
                    </a:srgbClr>
                  </a:outerShdw>
                </a:effectLst>
              </a:rPr>
              <a:t>Ovaj program obuhvata:</a:t>
            </a:r>
          </a:p>
          <a:p>
            <a:pPr marL="452628" indent="-342900" algn="just">
              <a:buFont typeface="Wingdings" pitchFamily="2" charset="2"/>
              <a:buChar char="Ø"/>
            </a:pPr>
            <a:r>
              <a:rPr lang="hr-HR" sz="1800" i="1" dirty="0" smtClean="0">
                <a:effectLst>
                  <a:outerShdw blurRad="38100" dist="38100" dir="2700000" algn="tl">
                    <a:srgbClr val="000000">
                      <a:alpha val="43137"/>
                    </a:srgbClr>
                  </a:outerShdw>
                </a:effectLst>
              </a:rPr>
              <a:t> 0001 - Upravljanje zaštitom životne sredine,</a:t>
            </a:r>
          </a:p>
          <a:p>
            <a:pPr marL="452628" indent="-342900" algn="just">
              <a:buFont typeface="Wingdings" pitchFamily="2" charset="2"/>
              <a:buChar char="Ø"/>
            </a:pPr>
            <a:r>
              <a:rPr lang="hr-HR" sz="1800" i="1" dirty="0" smtClean="0">
                <a:effectLst>
                  <a:outerShdw blurRad="38100" dist="38100" dir="2700000" algn="tl">
                    <a:srgbClr val="000000">
                      <a:alpha val="43137"/>
                    </a:srgbClr>
                  </a:outerShdw>
                </a:effectLst>
              </a:rPr>
              <a:t> 0002 - Praćenje kvaliteta elemenata životne sredine, </a:t>
            </a:r>
          </a:p>
          <a:p>
            <a:pPr marL="452628" indent="-342900" algn="just">
              <a:buFont typeface="Wingdings" pitchFamily="2" charset="2"/>
              <a:buChar char="Ø"/>
            </a:pPr>
            <a:r>
              <a:rPr lang="hr-HR" sz="1800" i="1" dirty="0" smtClean="0">
                <a:effectLst>
                  <a:outerShdw blurRad="38100" dist="38100" dir="2700000" algn="tl">
                    <a:srgbClr val="000000">
                      <a:alpha val="43137"/>
                    </a:srgbClr>
                  </a:outerShdw>
                </a:effectLst>
              </a:rPr>
              <a:t>0004 - Upravljanjem otpadnim vodama, </a:t>
            </a:r>
          </a:p>
          <a:p>
            <a:pPr marL="452628" indent="-342900" algn="just">
              <a:buFont typeface="Wingdings" pitchFamily="2" charset="2"/>
              <a:buChar char="Ø"/>
            </a:pPr>
            <a:endParaRPr lang="hr-HR" sz="1800" i="1" dirty="0" smtClean="0">
              <a:effectLst>
                <a:outerShdw blurRad="38100" dist="38100" dir="2700000" algn="tl">
                  <a:srgbClr val="000000">
                    <a:alpha val="43137"/>
                  </a:srgbClr>
                </a:outerShdw>
              </a:effectLst>
            </a:endParaRPr>
          </a:p>
          <a:p>
            <a:pPr marL="452628" indent="-342900" algn="just">
              <a:buFont typeface="Wingdings" pitchFamily="2" charset="2"/>
              <a:buChar char="Ø"/>
            </a:pPr>
            <a:endParaRPr lang="hr-HR" sz="1800" i="1" dirty="0" smtClean="0">
              <a:effectLst>
                <a:outerShdw blurRad="38100" dist="38100" dir="2700000" algn="tl">
                  <a:srgbClr val="000000">
                    <a:alpha val="43137"/>
                  </a:srgbClr>
                </a:outerShdw>
              </a:effectLst>
            </a:endParaRPr>
          </a:p>
          <a:p>
            <a:pPr marL="452628" indent="-342900" algn="just">
              <a:buFont typeface="Wingdings" pitchFamily="2" charset="2"/>
              <a:buChar char="Ø"/>
            </a:pPr>
            <a:endParaRPr lang="hr-HR" sz="1800" i="1" dirty="0" smtClean="0">
              <a:effectLst>
                <a:outerShdw blurRad="38100" dist="38100" dir="2700000" algn="tl">
                  <a:srgbClr val="000000">
                    <a:alpha val="43137"/>
                  </a:srgbClr>
                </a:outerShdw>
              </a:effectLst>
            </a:endParaRPr>
          </a:p>
          <a:p>
            <a:pPr marL="452628" indent="-342900" algn="just">
              <a:buFont typeface="Wingdings" pitchFamily="2" charset="2"/>
              <a:buChar char="Ø"/>
            </a:pPr>
            <a:r>
              <a:rPr lang="hr-HR" sz="1800" i="1" dirty="0" smtClean="0">
                <a:effectLst>
                  <a:outerShdw blurRad="38100" dist="38100" dir="2700000" algn="tl">
                    <a:srgbClr val="000000">
                      <a:alpha val="43137"/>
                    </a:srgbClr>
                  </a:outerShdw>
                </a:effectLst>
              </a:rPr>
              <a:t>0006 - Upravljanjem ostalim vrstama otpada (uklanjanje divljih deponija sa teritorije opštine. Sve deponije  koje su bile evidentirane i stavljene na listu a njih je bilo ukupno 21. su očišćene i sanirane), </a:t>
            </a:r>
          </a:p>
          <a:p>
            <a:pPr marL="452628" indent="-342900" algn="just">
              <a:buFont typeface="Wingdings" pitchFamily="2" charset="2"/>
              <a:buChar char="ü"/>
            </a:pPr>
            <a:r>
              <a:rPr lang="hr-HR" sz="1800" i="1" dirty="0" smtClean="0">
                <a:effectLst>
                  <a:outerShdw blurRad="38100" dist="38100" dir="2700000" algn="tl">
                    <a:srgbClr val="000000">
                      <a:alpha val="43137"/>
                    </a:srgbClr>
                  </a:outerShdw>
                </a:effectLst>
              </a:rPr>
              <a:t>P1- Izgradnja kanalizacione mreže II faza, (izvedeni </a:t>
            </a:r>
            <a:r>
              <a:rPr lang="hr-HR" sz="1800" i="1" dirty="0">
                <a:effectLst>
                  <a:outerShdw blurRad="38100" dist="38100" dir="2700000" algn="tl">
                    <a:srgbClr val="000000">
                      <a:alpha val="43137"/>
                    </a:srgbClr>
                  </a:outerShdw>
                </a:effectLst>
              </a:rPr>
              <a:t>radovi za naselje Srvračiće -Gaša L1170, J-1.3m, b-0,7m; , naselje Svračiće -put Župe L 180m, h-1,5; b-0,7m; Fekalna kanalizacija gradski stadion L-110., h-1,4m , b-0,6m :; sanacija u ulicama M.Selimovića, M.Hekala, Pešterska, A.Šantića, Sportska, krak Dubovo, L--240m, h-1,5m, b-0,7m. Ulica Dubrovačka L-160m, h-1,2m , b-0,8m, za ulice u naselju Svračiće, Dubovo, Rakovo Polje, Cikiljevac L-40+40+40=120m , h-1,2m , b-0,6m</a:t>
            </a:r>
            <a:r>
              <a:rPr lang="hr-HR" sz="1800" i="1" dirty="0" smtClean="0">
                <a:effectLst>
                  <a:outerShdw blurRad="38100" dist="38100" dir="2700000" algn="tl">
                    <a:srgbClr val="000000">
                      <a:alpha val="43137"/>
                    </a:srgbClr>
                  </a:outerShdw>
                </a:effectLst>
              </a:rPr>
              <a:t>.)</a:t>
            </a:r>
          </a:p>
          <a:p>
            <a:pPr marL="452628" indent="-342900" algn="just">
              <a:buFont typeface="Wingdings" pitchFamily="2" charset="2"/>
              <a:buChar char="ü"/>
            </a:pPr>
            <a:r>
              <a:rPr lang="hr-HR" sz="1800" i="1" dirty="0" smtClean="0">
                <a:effectLst>
                  <a:outerShdw blurRad="38100" dist="38100" dir="2700000" algn="tl">
                    <a:srgbClr val="000000">
                      <a:alpha val="43137"/>
                    </a:srgbClr>
                  </a:outerShdw>
                </a:effectLst>
              </a:rPr>
              <a:t>P2- Očuvanje životne sredine upravljanjem otpadnih voda i korita reke, </a:t>
            </a:r>
          </a:p>
          <a:p>
            <a:pPr marL="452628" indent="-342900" algn="just">
              <a:buFont typeface="Wingdings" pitchFamily="2" charset="2"/>
              <a:buChar char="ü"/>
            </a:pPr>
            <a:r>
              <a:rPr lang="hr-HR" sz="1800" i="1" dirty="0" smtClean="0">
                <a:effectLst>
                  <a:outerShdw blurRad="38100" dist="38100" dir="2700000" algn="tl">
                    <a:srgbClr val="000000">
                      <a:alpha val="43137"/>
                    </a:srgbClr>
                  </a:outerShdw>
                </a:effectLst>
              </a:rPr>
              <a:t>P3- Izgradnja projektno tehnicke dokumentacije „Regulacija rečnih korita u Tutin“.</a:t>
            </a:r>
          </a:p>
        </p:txBody>
      </p:sp>
      <p:pic>
        <p:nvPicPr>
          <p:cNvPr id="7170" name="Picture 2"/>
          <p:cNvPicPr>
            <a:picLocks noChangeAspect="1" noChangeArrowheads="1"/>
          </p:cNvPicPr>
          <p:nvPr/>
        </p:nvPicPr>
        <p:blipFill>
          <a:blip r:embed="rId2"/>
          <a:srcRect/>
          <a:stretch>
            <a:fillRect/>
          </a:stretch>
        </p:blipFill>
        <p:spPr bwMode="auto">
          <a:xfrm>
            <a:off x="6629400" y="1752600"/>
            <a:ext cx="2105025" cy="2124075"/>
          </a:xfrm>
          <a:prstGeom prst="rect">
            <a:avLst/>
          </a:prstGeom>
          <a:noFill/>
          <a:ln w="9525">
            <a:noFill/>
            <a:miter lim="800000"/>
            <a:headEnd/>
            <a:tailEnd/>
          </a:ln>
          <a:effectLst/>
        </p:spPr>
      </p:pic>
      <p:sp>
        <p:nvSpPr>
          <p:cNvPr id="5" name="Content Placeholder 1">
            <a:extLst>
              <a:ext uri="{FF2B5EF4-FFF2-40B4-BE49-F238E27FC236}">
                <a16:creationId xmlns:a16="http://schemas.microsoft.com/office/drawing/2014/main" id="{6DD6E3B4-610A-4960-A69A-1A8D35E6CD5D}"/>
              </a:ext>
            </a:extLst>
          </p:cNvPr>
          <p:cNvSpPr txBox="1">
            <a:spLocks/>
          </p:cNvSpPr>
          <p:nvPr/>
        </p:nvSpPr>
        <p:spPr>
          <a:xfrm>
            <a:off x="457200" y="838200"/>
            <a:ext cx="8293696" cy="45415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hr-HR" sz="1400" dirty="0"/>
              <a:t>Svrha Programa je obezbeđivanje uslova za održivi razvoj lokalne zajednice odgovornim odnosom prema životnoj sredini; Efikasno i održivo upravljanje otpadnim vodama; Održivo upravljanje </a:t>
            </a:r>
            <a:r>
              <a:rPr lang="hr-HR" sz="1400" dirty="0" smtClean="0"/>
              <a:t>otpadom.</a:t>
            </a:r>
            <a:endParaRPr lang="x-none" sz="1400" dirty="0"/>
          </a:p>
        </p:txBody>
      </p:sp>
    </p:spTree>
    <p:extLst>
      <p:ext uri="{BB962C8B-B14F-4D97-AF65-F5344CB8AC3E}">
        <p14:creationId xmlns:p14="http://schemas.microsoft.com/office/powerpoint/2010/main" val="2155269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76201"/>
            <a:ext cx="8591550" cy="990600"/>
          </a:xfrm>
        </p:spPr>
        <p:txBody>
          <a:bodyPr>
            <a:noAutofit/>
          </a:bodyPr>
          <a:lstStyle/>
          <a:p>
            <a:r>
              <a:rPr lang="x-none" sz="3300" i="1" dirty="0">
                <a:effectLst>
                  <a:outerShdw blurRad="38100" dist="38100" dir="2700000" algn="tl">
                    <a:srgbClr val="000000">
                      <a:alpha val="43137"/>
                    </a:srgbClr>
                  </a:outerShdw>
                </a:effectLst>
              </a:rPr>
              <a:t>Program 7: Organizacija saobraćaja i saobraćajna infrastruktura </a:t>
            </a:r>
          </a:p>
        </p:txBody>
      </p:sp>
      <p:sp>
        <p:nvSpPr>
          <p:cNvPr id="2" name="Content Placeholder 1"/>
          <p:cNvSpPr>
            <a:spLocks noGrp="1"/>
          </p:cNvSpPr>
          <p:nvPr>
            <p:ph sz="quarter" idx="13"/>
          </p:nvPr>
        </p:nvSpPr>
        <p:spPr>
          <a:xfrm>
            <a:off x="286660" y="1371600"/>
            <a:ext cx="8595360" cy="4937760"/>
          </a:xfrm>
        </p:spPr>
        <p:txBody>
          <a:bodyPr>
            <a:normAutofit fontScale="77500" lnSpcReduction="20000"/>
          </a:bodyPr>
          <a:lstStyle/>
          <a:p>
            <a:pPr algn="just"/>
            <a:r>
              <a:rPr lang="x-none" i="1" dirty="0">
                <a:effectLst>
                  <a:outerShdw blurRad="38100" dist="38100" dir="2700000" algn="tl">
                    <a:srgbClr val="000000">
                      <a:alpha val="43137"/>
                    </a:srgbClr>
                  </a:outerShdw>
                </a:effectLst>
              </a:rPr>
              <a:t>Ukupno </a:t>
            </a:r>
            <a:r>
              <a:rPr lang="sr-Latn-CS" i="1" dirty="0" smtClean="0">
                <a:effectLst>
                  <a:outerShdw blurRad="38100" dist="38100" dir="2700000" algn="tl">
                    <a:srgbClr val="000000">
                      <a:alpha val="43137"/>
                    </a:srgbClr>
                  </a:outerShdw>
                </a:effectLst>
              </a:rPr>
              <a:t>su </a:t>
            </a:r>
            <a:r>
              <a:rPr lang="x-none" i="1" dirty="0" smtClean="0">
                <a:effectLst>
                  <a:outerShdw blurRad="38100" dist="38100" dir="2700000" algn="tl">
                    <a:srgbClr val="000000">
                      <a:alpha val="43137"/>
                    </a:srgbClr>
                  </a:outerShdw>
                </a:effectLst>
              </a:rPr>
              <a:t>planirana </a:t>
            </a:r>
            <a:r>
              <a:rPr lang="x-none" i="1" dirty="0">
                <a:effectLst>
                  <a:outerShdw blurRad="38100" dist="38100" dir="2700000" algn="tl">
                    <a:srgbClr val="000000">
                      <a:alpha val="43137"/>
                    </a:srgbClr>
                  </a:outerShdw>
                </a:effectLst>
              </a:rPr>
              <a:t>sredstva u iznosu od 335.953.010,00 dinara a utrošeno </a:t>
            </a:r>
            <a:r>
              <a:rPr lang="sr-Latn-CS" i="1" dirty="0" smtClean="0">
                <a:effectLst>
                  <a:outerShdw blurRad="38100" dist="38100" dir="2700000" algn="tl">
                    <a:srgbClr val="000000">
                      <a:alpha val="43137"/>
                    </a:srgbClr>
                  </a:outerShdw>
                </a:effectLst>
              </a:rPr>
              <a:t>je </a:t>
            </a:r>
            <a:r>
              <a:rPr lang="x-none" i="1" dirty="0" smtClean="0">
                <a:effectLst>
                  <a:outerShdw blurRad="38100" dist="38100" dir="2700000" algn="tl">
                    <a:srgbClr val="000000">
                      <a:alpha val="43137"/>
                    </a:srgbClr>
                  </a:outerShdw>
                </a:effectLst>
              </a:rPr>
              <a:t>186.059.547,16 odnosno</a:t>
            </a:r>
            <a:r>
              <a:rPr lang="sr-Latn-CS" i="1" dirty="0" smtClean="0">
                <a:effectLst>
                  <a:outerShdw blurRad="38100" dist="38100" dir="2700000" algn="tl">
                    <a:srgbClr val="000000">
                      <a:alpha val="43137"/>
                    </a:srgbClr>
                  </a:outerShdw>
                </a:effectLst>
              </a:rPr>
              <a:t> </a:t>
            </a:r>
            <a:r>
              <a:rPr lang="x-none" i="1" dirty="0" smtClean="0">
                <a:effectLst>
                  <a:outerShdw blurRad="38100" dist="38100" dir="2700000" algn="tl">
                    <a:srgbClr val="000000">
                      <a:alpha val="43137"/>
                    </a:srgbClr>
                  </a:outerShdw>
                </a:effectLst>
              </a:rPr>
              <a:t>55,38</a:t>
            </a:r>
            <a:r>
              <a:rPr lang="x-none" i="1" dirty="0">
                <a:effectLst>
                  <a:outerShdw blurRad="38100" dist="38100" dir="2700000" algn="tl">
                    <a:srgbClr val="000000">
                      <a:alpha val="43137"/>
                    </a:srgbClr>
                  </a:outerShdw>
                </a:effectLst>
              </a:rPr>
              <a:t>%.</a:t>
            </a:r>
          </a:p>
          <a:p>
            <a:pPr algn="just"/>
            <a:r>
              <a:rPr lang="sr-Latn-CS" i="1" dirty="0" smtClean="0">
                <a:effectLst>
                  <a:outerShdw blurRad="38100" dist="38100" dir="2700000" algn="tl">
                    <a:srgbClr val="000000">
                      <a:alpha val="43137"/>
                    </a:srgbClr>
                  </a:outerShdw>
                </a:effectLst>
              </a:rPr>
              <a:t>Program </a:t>
            </a:r>
            <a:r>
              <a:rPr lang="x-none" i="1" dirty="0" smtClean="0">
                <a:effectLst>
                  <a:outerShdw blurRad="38100" dist="38100" dir="2700000" algn="tl">
                    <a:srgbClr val="000000">
                      <a:alpha val="43137"/>
                    </a:srgbClr>
                  </a:outerShdw>
                </a:effectLst>
              </a:rPr>
              <a:t>Organizacija </a:t>
            </a:r>
            <a:r>
              <a:rPr lang="x-none" i="1" dirty="0">
                <a:effectLst>
                  <a:outerShdw blurRad="38100" dist="38100" dir="2700000" algn="tl">
                    <a:srgbClr val="000000">
                      <a:alpha val="43137"/>
                    </a:srgbClr>
                  </a:outerShdw>
                </a:effectLst>
              </a:rPr>
              <a:t>saobraćaja i saobraćajna infrastruktura u 2019. god. sadržao je </a:t>
            </a:r>
            <a:r>
              <a:rPr lang="x-none" i="1" dirty="0" smtClean="0">
                <a:effectLst>
                  <a:outerShdw blurRad="38100" dist="38100" dir="2700000" algn="tl">
                    <a:srgbClr val="000000">
                      <a:alpha val="43137"/>
                    </a:srgbClr>
                  </a:outerShdw>
                </a:effectLst>
              </a:rPr>
              <a:t>aktivnost</a:t>
            </a:r>
            <a:r>
              <a:rPr lang="sr-Latn-CS" i="1" dirty="0" smtClean="0">
                <a:effectLst>
                  <a:outerShdw blurRad="38100" dist="38100" dir="2700000" algn="tl">
                    <a:srgbClr val="000000">
                      <a:alpha val="43137"/>
                    </a:srgbClr>
                  </a:outerShdw>
                </a:effectLst>
              </a:rPr>
              <a:t>i:</a:t>
            </a:r>
            <a:endParaRPr lang="x-none" i="1" dirty="0">
              <a:effectLst>
                <a:outerShdw blurRad="38100" dist="38100" dir="2700000" algn="tl">
                  <a:srgbClr val="000000">
                    <a:alpha val="43137"/>
                  </a:srgbClr>
                </a:outerShdw>
              </a:effectLst>
            </a:endParaRPr>
          </a:p>
          <a:p>
            <a:pPr algn="just">
              <a:buFont typeface="Wingdings" pitchFamily="2" charset="2"/>
              <a:buChar char="Ø"/>
            </a:pPr>
            <a:r>
              <a:rPr lang="x-none" i="1" dirty="0">
                <a:effectLst>
                  <a:outerShdw blurRad="38100" dist="38100" dir="2700000" algn="tl">
                    <a:srgbClr val="000000">
                      <a:alpha val="43137"/>
                    </a:srgbClr>
                  </a:outerShdw>
                </a:effectLst>
              </a:rPr>
              <a:t>0002- Održavanje saobraćajne </a:t>
            </a:r>
            <a:r>
              <a:rPr lang="x-none" i="1" dirty="0" smtClean="0">
                <a:effectLst>
                  <a:outerShdw blurRad="38100" dist="38100" dir="2700000" algn="tl">
                    <a:srgbClr val="000000">
                      <a:alpha val="43137"/>
                    </a:srgbClr>
                  </a:outerShdw>
                </a:effectLst>
              </a:rPr>
              <a:t>infrastrukture</a:t>
            </a:r>
            <a:r>
              <a:rPr lang="sr-Latn-RS" i="1" dirty="0" smtClean="0">
                <a:effectLst>
                  <a:outerShdw blurRad="38100" dist="38100" dir="2700000" algn="tl">
                    <a:srgbClr val="000000">
                      <a:alpha val="43137"/>
                    </a:srgbClr>
                  </a:outerShdw>
                </a:effectLst>
              </a:rPr>
              <a:t>(u</a:t>
            </a:r>
            <a:r>
              <a:rPr lang="en-US" i="1" dirty="0" smtClean="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okviru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ove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aktivnosti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vršeno</a:t>
            </a:r>
            <a:r>
              <a:rPr lang="en-US" i="1" dirty="0">
                <a:effectLst>
                  <a:outerShdw blurRad="38100" dist="38100" dir="2700000" algn="tl">
                    <a:srgbClr val="000000">
                      <a:alpha val="43137"/>
                    </a:srgbClr>
                  </a:outerShdw>
                </a:effectLst>
              </a:rPr>
              <a:t> je </a:t>
            </a:r>
            <a:r>
              <a:rPr lang="en-US" i="1" dirty="0" err="1">
                <a:effectLst>
                  <a:outerShdw blurRad="38100" dist="38100" dir="2700000" algn="tl">
                    <a:srgbClr val="000000">
                      <a:alpha val="43137"/>
                    </a:srgbClr>
                  </a:outerShdw>
                </a:effectLst>
              </a:rPr>
              <a:t>zimsko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letnje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održavanje</a:t>
            </a:r>
            <a:r>
              <a:rPr lang="en-US" i="1" dirty="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pu</a:t>
            </a:r>
            <a:r>
              <a:rPr lang="sr-Latn-RS" i="1" dirty="0" smtClean="0">
                <a:effectLst>
                  <a:outerShdw blurRad="38100" dist="38100" dir="2700000" algn="tl">
                    <a:srgbClr val="000000">
                      <a:alpha val="43137"/>
                    </a:srgbClr>
                  </a:outerShdw>
                </a:effectLst>
              </a:rPr>
              <a:t>teva,</a:t>
            </a:r>
            <a:r>
              <a:rPr lang="en-US" i="1" dirty="0" smtClean="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letnje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održavanje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nekategorisanih</a:t>
            </a:r>
            <a:r>
              <a:rPr lang="en-US" i="1" dirty="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putev</a:t>
            </a:r>
            <a:r>
              <a:rPr lang="sr-Latn-RS" i="1" dirty="0" smtClean="0">
                <a:effectLst>
                  <a:outerShdw blurRad="38100" dist="38100" dir="2700000" algn="tl">
                    <a:srgbClr val="000000">
                      <a:alpha val="43137"/>
                    </a:srgbClr>
                  </a:outerShdw>
                </a:effectLst>
              </a:rPr>
              <a:t>a vršeno je u MC Leskova </a:t>
            </a:r>
            <a:r>
              <a:rPr lang="sr-Latn-RS" i="1" dirty="0">
                <a:effectLst>
                  <a:outerShdw blurRad="38100" dist="38100" dir="2700000" algn="tl">
                    <a:srgbClr val="000000">
                      <a:alpha val="43137"/>
                    </a:srgbClr>
                  </a:outerShdw>
                </a:effectLst>
              </a:rPr>
              <a:t>MC Delimedje </a:t>
            </a:r>
            <a:r>
              <a:rPr lang="sr-Latn-RS" i="1" dirty="0" smtClean="0">
                <a:effectLst>
                  <a:outerShdw blurRad="38100" dist="38100" dir="2700000" algn="tl">
                    <a:srgbClr val="000000">
                      <a:alpha val="43137"/>
                    </a:srgbClr>
                  </a:outerShdw>
                </a:effectLst>
              </a:rPr>
              <a:t>MC </a:t>
            </a:r>
            <a:r>
              <a:rPr lang="sr-Latn-RS" i="1" dirty="0">
                <a:effectLst>
                  <a:outerShdw blurRad="38100" dist="38100" dir="2700000" algn="tl">
                    <a:srgbClr val="000000">
                      <a:alpha val="43137"/>
                    </a:srgbClr>
                  </a:outerShdw>
                </a:effectLst>
              </a:rPr>
              <a:t>Ribariće</a:t>
            </a:r>
            <a:r>
              <a:rPr lang="sr-Latn-RS" i="1" dirty="0" smtClean="0">
                <a:effectLst>
                  <a:outerShdw blurRad="38100" dist="38100" dir="2700000" algn="tl">
                    <a:srgbClr val="000000">
                      <a:alpha val="43137"/>
                    </a:srgbClr>
                  </a:outerShdw>
                </a:effectLst>
              </a:rPr>
              <a:t>, MC </a:t>
            </a:r>
            <a:r>
              <a:rPr lang="sr-Latn-RS" i="1" dirty="0">
                <a:effectLst>
                  <a:outerShdw blurRad="38100" dist="38100" dir="2700000" algn="tl">
                    <a:srgbClr val="000000">
                      <a:alpha val="43137"/>
                    </a:srgbClr>
                  </a:outerShdw>
                </a:effectLst>
              </a:rPr>
              <a:t>Crkvine , </a:t>
            </a:r>
            <a:r>
              <a:rPr lang="sr-Latn-RS" i="1" dirty="0" smtClean="0">
                <a:effectLst>
                  <a:outerShdw blurRad="38100" dist="38100" dir="2700000" algn="tl">
                    <a:srgbClr val="000000">
                      <a:alpha val="43137"/>
                    </a:srgbClr>
                  </a:outerShdw>
                </a:effectLst>
              </a:rPr>
              <a:t>gradske </a:t>
            </a:r>
            <a:r>
              <a:rPr lang="sr-Latn-RS" i="1" dirty="0">
                <a:effectLst>
                  <a:outerShdw blurRad="38100" dist="38100" dir="2700000" algn="tl">
                    <a:srgbClr val="000000">
                      <a:alpha val="43137"/>
                    </a:srgbClr>
                  </a:outerShdw>
                </a:effectLst>
              </a:rPr>
              <a:t>ulice naselje Kleče , Cikiljevac, i Svračiće  </a:t>
            </a:r>
            <a:r>
              <a:rPr lang="sr-Latn-RS" i="1" dirty="0" smtClean="0">
                <a:effectLst>
                  <a:outerShdw blurRad="38100" dist="38100" dir="2700000" algn="tl">
                    <a:srgbClr val="000000">
                      <a:alpha val="43137"/>
                    </a:srgbClr>
                  </a:outerShdw>
                </a:effectLst>
              </a:rPr>
              <a:t>MC </a:t>
            </a:r>
            <a:r>
              <a:rPr lang="sr-Latn-RS" i="1" dirty="0">
                <a:effectLst>
                  <a:outerShdw blurRad="38100" dist="38100" dir="2700000" algn="tl">
                    <a:srgbClr val="000000">
                      <a:alpha val="43137"/>
                    </a:srgbClr>
                  </a:outerShdw>
                </a:effectLst>
              </a:rPr>
              <a:t>Detane  ,</a:t>
            </a:r>
            <a:r>
              <a:rPr lang="sr-Latn-RS" i="1" dirty="0" smtClean="0">
                <a:effectLst>
                  <a:outerShdw blurRad="38100" dist="38100" dir="2700000" algn="tl">
                    <a:srgbClr val="000000">
                      <a:alpha val="43137"/>
                    </a:srgbClr>
                  </a:outerShdw>
                </a:effectLst>
              </a:rPr>
              <a:t>Velj </a:t>
            </a:r>
            <a:r>
              <a:rPr lang="sr-Latn-RS" i="1" dirty="0">
                <a:effectLst>
                  <a:outerShdw blurRad="38100" dist="38100" dir="2700000" algn="tl">
                    <a:srgbClr val="000000">
                      <a:alpha val="43137"/>
                    </a:srgbClr>
                  </a:outerShdw>
                </a:effectLst>
              </a:rPr>
              <a:t>Polje , Štere, Južni Kočarnik, Lukavica i </a:t>
            </a:r>
            <a:r>
              <a:rPr lang="sr-Latn-RS" i="1" dirty="0" smtClean="0">
                <a:effectLst>
                  <a:outerShdw blurRad="38100" dist="38100" dir="2700000" algn="tl">
                    <a:srgbClr val="000000">
                      <a:alpha val="43137"/>
                    </a:srgbClr>
                  </a:outerShdw>
                </a:effectLst>
              </a:rPr>
              <a:t>Kajetina</a:t>
            </a:r>
            <a:r>
              <a:rPr lang="sr-Latn-RS" i="1" dirty="0">
                <a:effectLst>
                  <a:outerShdw blurRad="38100" dist="38100" dir="2700000" algn="tl">
                    <a:srgbClr val="000000">
                      <a:alpha val="43137"/>
                    </a:srgbClr>
                  </a:outerShdw>
                </a:effectLst>
              </a:rPr>
              <a:t>. Za zimsko održavanje puteva za sezonu 2019/2020. god </a:t>
            </a:r>
            <a:r>
              <a:rPr lang="sr-Latn-RS" i="1" dirty="0" smtClean="0">
                <a:effectLst>
                  <a:outerShdw blurRad="38100" dist="38100" dir="2700000" algn="tl">
                    <a:srgbClr val="000000">
                      <a:alpha val="43137"/>
                    </a:srgbClr>
                  </a:outerShdw>
                </a:effectLst>
              </a:rPr>
              <a:t>vršeno je čišćenje </a:t>
            </a:r>
            <a:r>
              <a:rPr lang="sr-Latn-RS" i="1" dirty="0">
                <a:effectLst>
                  <a:outerShdw blurRad="38100" dist="38100" dir="2700000" algn="tl">
                    <a:srgbClr val="000000">
                      <a:alpha val="43137"/>
                    </a:srgbClr>
                  </a:outerShdw>
                </a:effectLst>
              </a:rPr>
              <a:t>snijega i </a:t>
            </a:r>
            <a:r>
              <a:rPr lang="sr-Latn-RS" i="1" dirty="0" smtClean="0">
                <a:effectLst>
                  <a:outerShdw blurRad="38100" dist="38100" dir="2700000" algn="tl">
                    <a:srgbClr val="000000">
                      <a:alpha val="43137"/>
                    </a:srgbClr>
                  </a:outerShdw>
                </a:effectLst>
              </a:rPr>
              <a:t>MCDetane , MC </a:t>
            </a:r>
            <a:r>
              <a:rPr lang="sr-Latn-RS" i="1" dirty="0">
                <a:effectLst>
                  <a:outerShdw blurRad="38100" dist="38100" dir="2700000" algn="tl">
                    <a:srgbClr val="000000">
                      <a:alpha val="43137"/>
                    </a:srgbClr>
                  </a:outerShdw>
                </a:effectLst>
              </a:rPr>
              <a:t>Ribariće, </a:t>
            </a:r>
            <a:r>
              <a:rPr lang="sr-Latn-RS" i="1" dirty="0" smtClean="0">
                <a:effectLst>
                  <a:outerShdw blurRad="38100" dist="38100" dir="2700000" algn="tl">
                    <a:srgbClr val="000000">
                      <a:alpha val="43137"/>
                    </a:srgbClr>
                  </a:outerShdw>
                </a:effectLst>
              </a:rPr>
              <a:t>MC </a:t>
            </a:r>
            <a:r>
              <a:rPr lang="sr-Latn-RS" i="1" dirty="0">
                <a:effectLst>
                  <a:outerShdw blurRad="38100" dist="38100" dir="2700000" algn="tl">
                    <a:srgbClr val="000000">
                      <a:alpha val="43137"/>
                    </a:srgbClr>
                  </a:outerShdw>
                </a:effectLst>
              </a:rPr>
              <a:t>Delimedje, </a:t>
            </a:r>
            <a:r>
              <a:rPr lang="sr-Latn-RS" i="1" dirty="0" smtClean="0">
                <a:effectLst>
                  <a:outerShdw blurRad="38100" dist="38100" dir="2700000" algn="tl">
                    <a:srgbClr val="000000">
                      <a:alpha val="43137"/>
                    </a:srgbClr>
                  </a:outerShdw>
                </a:effectLst>
              </a:rPr>
              <a:t>MC </a:t>
            </a:r>
            <a:r>
              <a:rPr lang="sr-Latn-RS" i="1" dirty="0">
                <a:effectLst>
                  <a:outerShdw blurRad="38100" dist="38100" dir="2700000" algn="tl">
                    <a:srgbClr val="000000">
                      <a:alpha val="43137"/>
                    </a:srgbClr>
                  </a:outerShdw>
                </a:effectLst>
              </a:rPr>
              <a:t>Crkvine  </a:t>
            </a:r>
            <a:r>
              <a:rPr lang="sr-Latn-RS" i="1" dirty="0" smtClean="0">
                <a:effectLst>
                  <a:outerShdw blurRad="38100" dist="38100" dir="2700000" algn="tl">
                    <a:srgbClr val="000000">
                      <a:alpha val="43137"/>
                    </a:srgbClr>
                  </a:outerShdw>
                </a:effectLst>
              </a:rPr>
              <a:t>MC Ljeskova VI </a:t>
            </a:r>
            <a:r>
              <a:rPr lang="sr-Latn-RS" i="1" dirty="0">
                <a:effectLst>
                  <a:outerShdw blurRad="38100" dist="38100" dir="2700000" algn="tl">
                    <a:srgbClr val="000000">
                      <a:alpha val="43137"/>
                    </a:srgbClr>
                  </a:outerShdw>
                </a:effectLst>
              </a:rPr>
              <a:t>grad i prigradska naselja Mitrova i </a:t>
            </a:r>
            <a:r>
              <a:rPr lang="sr-Latn-RS" i="1" dirty="0" smtClean="0">
                <a:effectLst>
                  <a:outerShdw blurRad="38100" dist="38100" dir="2700000" algn="tl">
                    <a:srgbClr val="000000">
                      <a:alpha val="43137"/>
                    </a:srgbClr>
                  </a:outerShdw>
                </a:effectLst>
              </a:rPr>
              <a:t>Kajetina.Radovi </a:t>
            </a:r>
            <a:r>
              <a:rPr lang="sr-Latn-RS" i="1" dirty="0">
                <a:effectLst>
                  <a:outerShdw blurRad="38100" dist="38100" dir="2700000" algn="tl">
                    <a:srgbClr val="000000">
                      <a:alpha val="43137"/>
                    </a:srgbClr>
                  </a:outerShdw>
                </a:effectLst>
              </a:rPr>
              <a:t>su vršeni u skladu sa nastalim potrebama i vremenskim </a:t>
            </a:r>
            <a:r>
              <a:rPr lang="sr-Latn-RS" i="1" dirty="0" smtClean="0">
                <a:effectLst>
                  <a:outerShdw blurRad="38100" dist="38100" dir="2700000" algn="tl">
                    <a:srgbClr val="000000">
                      <a:alpha val="43137"/>
                    </a:srgbClr>
                  </a:outerShdw>
                </a:effectLst>
              </a:rPr>
              <a:t>uslovima).</a:t>
            </a:r>
            <a:endParaRPr lang="x-none" i="1" dirty="0">
              <a:effectLst>
                <a:outerShdw blurRad="38100" dist="38100" dir="2700000" algn="tl">
                  <a:srgbClr val="000000">
                    <a:alpha val="43137"/>
                  </a:srgbClr>
                </a:outerShdw>
              </a:effectLst>
            </a:endParaRPr>
          </a:p>
          <a:p>
            <a:pPr algn="just">
              <a:buFont typeface="Wingdings" pitchFamily="2" charset="2"/>
              <a:buChar char="ü"/>
            </a:pPr>
            <a:r>
              <a:rPr lang="x-none" i="1" dirty="0">
                <a:effectLst>
                  <a:outerShdw blurRad="38100" dist="38100" dir="2700000" algn="tl">
                    <a:srgbClr val="000000">
                      <a:alpha val="43137"/>
                    </a:srgbClr>
                  </a:outerShdw>
                </a:effectLst>
              </a:rPr>
              <a:t>P1- Izgradnja lokalnih puteva faza II-IV, </a:t>
            </a:r>
          </a:p>
          <a:p>
            <a:pPr algn="just">
              <a:buFont typeface="Wingdings" pitchFamily="2" charset="2"/>
              <a:buChar char="ü"/>
            </a:pPr>
            <a:r>
              <a:rPr lang="x-none" i="1" dirty="0">
                <a:effectLst>
                  <a:outerShdw blurRad="38100" dist="38100" dir="2700000" algn="tl">
                    <a:srgbClr val="000000">
                      <a:alpha val="43137"/>
                    </a:srgbClr>
                  </a:outerShdw>
                </a:effectLst>
              </a:rPr>
              <a:t>P2- Unapredjenje bezbednosti saobraćaja u 2019.(</a:t>
            </a:r>
            <a:r>
              <a:rPr lang="de-DE" i="1" dirty="0">
                <a:effectLst>
                  <a:outerShdw blurRad="38100" dist="38100" dir="2700000" algn="tl">
                    <a:srgbClr val="000000">
                      <a:alpha val="43137"/>
                    </a:srgbClr>
                  </a:outerShdw>
                </a:effectLst>
              </a:rPr>
              <a:t>Plana za korišćenje sredstava za bezbednost saobraćaja relaizovana je samo nabavka 44 saobraćajna znaka. Vršena je edukacija iz oblasti bezbednosti</a:t>
            </a:r>
            <a:r>
              <a:rPr lang="x-none" i="1" dirty="0">
                <a:effectLst>
                  <a:outerShdw blurRad="38100" dist="38100" dir="2700000" algn="tl">
                    <a:srgbClr val="000000">
                      <a:alpha val="43137"/>
                    </a:srgbClr>
                  </a:outerShdw>
                </a:effectLst>
              </a:rPr>
              <a:t>), </a:t>
            </a:r>
          </a:p>
          <a:p>
            <a:pPr algn="just">
              <a:buFont typeface="Wingdings" pitchFamily="2" charset="2"/>
              <a:buChar char="ü"/>
            </a:pPr>
            <a:r>
              <a:rPr lang="x-none" i="1" dirty="0">
                <a:effectLst>
                  <a:outerShdw blurRad="38100" dist="38100" dir="2700000" algn="tl">
                    <a:srgbClr val="000000">
                      <a:alpha val="43137"/>
                    </a:srgbClr>
                  </a:outerShdw>
                </a:effectLst>
              </a:rPr>
              <a:t>P3- Izgradnja lokalnih puteva faza, </a:t>
            </a:r>
          </a:p>
          <a:p>
            <a:pPr algn="just">
              <a:buFont typeface="Wingdings" pitchFamily="2" charset="2"/>
              <a:buChar char="ü"/>
            </a:pPr>
            <a:r>
              <a:rPr lang="x-none" i="1" dirty="0">
                <a:effectLst>
                  <a:outerShdw blurRad="38100" dist="38100" dir="2700000" algn="tl">
                    <a:srgbClr val="000000">
                      <a:alpha val="43137"/>
                    </a:srgbClr>
                  </a:outerShdw>
                </a:effectLst>
              </a:rPr>
              <a:t>P4- Eksproprijacija zemljišta –potes Čair, </a:t>
            </a:r>
          </a:p>
          <a:p>
            <a:pPr algn="just">
              <a:buFont typeface="Wingdings" pitchFamily="2" charset="2"/>
              <a:buChar char="ü"/>
            </a:pPr>
            <a:r>
              <a:rPr lang="x-none" i="1" dirty="0">
                <a:effectLst>
                  <a:outerShdw blurRad="38100" dist="38100" dir="2700000" algn="tl">
                    <a:srgbClr val="000000">
                      <a:alpha val="43137"/>
                    </a:srgbClr>
                  </a:outerShdw>
                </a:effectLst>
              </a:rPr>
              <a:t>P5- Projektno tehnička dokumentacije za</a:t>
            </a:r>
          </a:p>
          <a:p>
            <a:pPr algn="just">
              <a:buNone/>
            </a:pPr>
            <a:r>
              <a:rPr lang="x-none" i="1" dirty="0">
                <a:effectLst>
                  <a:outerShdw blurRad="38100" dist="38100" dir="2700000" algn="tl">
                    <a:srgbClr val="000000">
                      <a:alpha val="43137"/>
                    </a:srgbClr>
                  </a:outerShdw>
                </a:effectLst>
              </a:rPr>
              <a:t>       “Kružni tok sa mostom Centar”, </a:t>
            </a:r>
          </a:p>
          <a:p>
            <a:pPr algn="just">
              <a:buFont typeface="Wingdings" pitchFamily="2" charset="2"/>
              <a:buChar char="ü"/>
            </a:pPr>
            <a:r>
              <a:rPr lang="x-none" i="1" dirty="0">
                <a:effectLst>
                  <a:outerShdw blurRad="38100" dist="38100" dir="2700000" algn="tl">
                    <a:srgbClr val="000000">
                      <a:alpha val="43137"/>
                    </a:srgbClr>
                  </a:outerShdw>
                </a:effectLst>
              </a:rPr>
              <a:t>P6- Otvaranje Kanjona Vidrenjak, </a:t>
            </a:r>
          </a:p>
          <a:p>
            <a:pPr algn="just">
              <a:buFont typeface="Wingdings" pitchFamily="2" charset="2"/>
              <a:buChar char="ü"/>
            </a:pPr>
            <a:r>
              <a:rPr lang="x-none" i="1" dirty="0">
                <a:effectLst>
                  <a:outerShdw blurRad="38100" dist="38100" dir="2700000" algn="tl">
                    <a:srgbClr val="000000">
                      <a:alpha val="43137"/>
                    </a:srgbClr>
                  </a:outerShdw>
                </a:effectLst>
              </a:rPr>
              <a:t>P7- Izgradnja trotoara, </a:t>
            </a:r>
          </a:p>
          <a:p>
            <a:pPr algn="just">
              <a:buFont typeface="Wingdings" pitchFamily="2" charset="2"/>
              <a:buChar char="ü"/>
            </a:pPr>
            <a:r>
              <a:rPr lang="x-none" i="1" dirty="0">
                <a:effectLst>
                  <a:outerShdw blurRad="38100" dist="38100" dir="2700000" algn="tl">
                    <a:srgbClr val="000000">
                      <a:alpha val="43137"/>
                    </a:srgbClr>
                  </a:outerShdw>
                </a:effectLst>
              </a:rPr>
              <a:t>P8- Izgradnja mosta u Crkvinama.</a:t>
            </a:r>
          </a:p>
          <a:p>
            <a:endParaRPr lang="x-none" dirty="0"/>
          </a:p>
          <a:p>
            <a:pPr marL="109728" indent="0">
              <a:buNone/>
            </a:pPr>
            <a:endParaRPr lang="x-none" dirty="0"/>
          </a:p>
        </p:txBody>
      </p:sp>
      <p:sp>
        <p:nvSpPr>
          <p:cNvPr id="6" name="Rectangle 5"/>
          <p:cNvSpPr/>
          <p:nvPr/>
        </p:nvSpPr>
        <p:spPr>
          <a:xfrm>
            <a:off x="152400" y="6096000"/>
            <a:ext cx="8991600" cy="369332"/>
          </a:xfrm>
          <a:prstGeom prst="rect">
            <a:avLst/>
          </a:prstGeom>
        </p:spPr>
        <p:txBody>
          <a:bodyPr wrap="square">
            <a:spAutoFit/>
          </a:bodyPr>
          <a:lstStyle/>
          <a:p>
            <a:endParaRPr lang="x-none" dirty="0"/>
          </a:p>
        </p:txBody>
      </p:sp>
      <p:pic>
        <p:nvPicPr>
          <p:cNvPr id="8194" name="Picture 2"/>
          <p:cNvPicPr>
            <a:picLocks noChangeAspect="1" noChangeArrowheads="1"/>
          </p:cNvPicPr>
          <p:nvPr/>
        </p:nvPicPr>
        <p:blipFill>
          <a:blip r:embed="rId2"/>
          <a:srcRect/>
          <a:stretch>
            <a:fillRect/>
          </a:stretch>
        </p:blipFill>
        <p:spPr bwMode="auto">
          <a:xfrm>
            <a:off x="4769991" y="4038600"/>
            <a:ext cx="4114800" cy="2280458"/>
          </a:xfrm>
          <a:prstGeom prst="rect">
            <a:avLst/>
          </a:prstGeom>
          <a:noFill/>
          <a:ln w="9525">
            <a:noFill/>
            <a:miter lim="800000"/>
            <a:headEnd/>
            <a:tailEnd/>
          </a:ln>
          <a:effectLst/>
        </p:spPr>
      </p:pic>
      <p:sp>
        <p:nvSpPr>
          <p:cNvPr id="7" name="Content Placeholder 1">
            <a:extLst>
              <a:ext uri="{FF2B5EF4-FFF2-40B4-BE49-F238E27FC236}">
                <a16:creationId xmlns:a16="http://schemas.microsoft.com/office/drawing/2014/main" id="{26EB0A94-310F-4827-BCDA-2A944E40A180}"/>
              </a:ext>
            </a:extLst>
          </p:cNvPr>
          <p:cNvSpPr txBox="1">
            <a:spLocks/>
          </p:cNvSpPr>
          <p:nvPr/>
        </p:nvSpPr>
        <p:spPr>
          <a:xfrm>
            <a:off x="425152" y="1066800"/>
            <a:ext cx="8293696" cy="2886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9728" indent="0" algn="ctr">
              <a:buNone/>
            </a:pPr>
            <a:r>
              <a:rPr lang="hr-HR" sz="1200" dirty="0"/>
              <a:t>Svrha Programa je unapređenje organizacije saobraćaja i unapređenje saobraćajne infrastrukture u gradu/</a:t>
            </a:r>
            <a:r>
              <a:rPr lang="hr-HR" sz="1200" dirty="0" smtClean="0"/>
              <a:t>opštini.</a:t>
            </a:r>
            <a:endParaRPr lang="x-none" sz="1200" dirty="0"/>
          </a:p>
        </p:txBody>
      </p:sp>
    </p:spTree>
    <p:extLst>
      <p:ext uri="{BB962C8B-B14F-4D97-AF65-F5344CB8AC3E}">
        <p14:creationId xmlns:p14="http://schemas.microsoft.com/office/powerpoint/2010/main" val="3937796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320" y="228600"/>
            <a:ext cx="8595360" cy="6007608"/>
          </a:xfrm>
        </p:spPr>
        <p:txBody>
          <a:bodyPr/>
          <a:lstStyle/>
          <a:p>
            <a:pPr algn="just">
              <a:buFont typeface="Wingdings" pitchFamily="2" charset="2"/>
              <a:buChar char="ü"/>
            </a:pPr>
            <a:r>
              <a:rPr lang="x-none" i="1" dirty="0" smtClean="0">
                <a:effectLst>
                  <a:outerShdw blurRad="38100" dist="38100" dir="2700000" algn="tl">
                    <a:srgbClr val="000000">
                      <a:alpha val="43137"/>
                    </a:srgbClr>
                  </a:outerShdw>
                </a:effectLst>
              </a:rPr>
              <a:t>P3- Izgradnja lokalnih puteva faza,</a:t>
            </a:r>
            <a:r>
              <a:rPr lang="sr-Latn-RS" i="1" dirty="0">
                <a:effectLst>
                  <a:outerShdw blurRad="38100" dist="38100" dir="2700000" algn="tl">
                    <a:srgbClr val="000000">
                      <a:alpha val="43137"/>
                    </a:srgbClr>
                  </a:outerShdw>
                </a:effectLst>
              </a:rPr>
              <a:t> (. U 2019. god. putevi : za  asfaltiranje lokalnog putnog pravca selo Kovace - od Hajrata do zaseoka Besirovic; L=1000m , b=3m; Melaje - Gurdijelje L=3500m , b=5m; selo Naboje; L=3400 + 500m , b=3m ; selo Starcevice; L=4280m , b=2,8m; krpljenje gradskih ulica i loklanih puteva u Tutinu ,  za rekonstrukciju ulice 2.3. prema Ramo B.;  L= 300 m; b=5 m ; za rekonstrukciju ulica u Velje Polje od Abatexa do Pumpe 9.10,11,13,14,15,16,17.;  L= 560 m; b=4,5 m ; asfaltiranju ulice kod Bolnice u Tutinu -1519m2; </a:t>
            </a:r>
            <a:r>
              <a:rPr lang="sr-Latn-RS" i="1" dirty="0" smtClean="0">
                <a:effectLst>
                  <a:outerShdw blurRad="38100" dist="38100" dir="2700000" algn="tl">
                    <a:srgbClr val="000000">
                      <a:alpha val="43137"/>
                    </a:srgbClr>
                  </a:outerShdw>
                </a:effectLst>
              </a:rPr>
              <a:t>)</a:t>
            </a:r>
            <a:endParaRPr lang="x-none" i="1" dirty="0" smtClean="0">
              <a:effectLst>
                <a:outerShdw blurRad="38100" dist="38100" dir="2700000" algn="tl">
                  <a:srgbClr val="000000">
                    <a:alpha val="43137"/>
                  </a:srgbClr>
                </a:outerShdw>
              </a:effectLst>
            </a:endParaRPr>
          </a:p>
          <a:p>
            <a:pPr algn="just">
              <a:buFont typeface="Wingdings" pitchFamily="2" charset="2"/>
              <a:buChar char="ü"/>
            </a:pPr>
            <a:r>
              <a:rPr lang="x-none" i="1" dirty="0" smtClean="0">
                <a:effectLst>
                  <a:outerShdw blurRad="38100" dist="38100" dir="2700000" algn="tl">
                    <a:srgbClr val="000000">
                      <a:alpha val="43137"/>
                    </a:srgbClr>
                  </a:outerShdw>
                </a:effectLst>
              </a:rPr>
              <a:t>P4- </a:t>
            </a:r>
            <a:r>
              <a:rPr lang="x-none" i="1" dirty="0">
                <a:effectLst>
                  <a:outerShdw blurRad="38100" dist="38100" dir="2700000" algn="tl">
                    <a:srgbClr val="000000">
                      <a:alpha val="43137"/>
                    </a:srgbClr>
                  </a:outerShdw>
                </a:effectLst>
              </a:rPr>
              <a:t>Eksproprijacija zemljišta –potes Čair, </a:t>
            </a:r>
          </a:p>
          <a:p>
            <a:pPr algn="just">
              <a:buFont typeface="Wingdings" pitchFamily="2" charset="2"/>
              <a:buChar char="ü"/>
            </a:pPr>
            <a:r>
              <a:rPr lang="x-none" i="1" dirty="0">
                <a:effectLst>
                  <a:outerShdw blurRad="38100" dist="38100" dir="2700000" algn="tl">
                    <a:srgbClr val="000000">
                      <a:alpha val="43137"/>
                    </a:srgbClr>
                  </a:outerShdw>
                </a:effectLst>
              </a:rPr>
              <a:t>P5- Projektno tehnička dokumentacije za</a:t>
            </a:r>
          </a:p>
          <a:p>
            <a:pPr algn="just">
              <a:buNone/>
            </a:pPr>
            <a:r>
              <a:rPr lang="x-none" i="1" dirty="0">
                <a:effectLst>
                  <a:outerShdw blurRad="38100" dist="38100" dir="2700000" algn="tl">
                    <a:srgbClr val="000000">
                      <a:alpha val="43137"/>
                    </a:srgbClr>
                  </a:outerShdw>
                </a:effectLst>
              </a:rPr>
              <a:t>       “Kružni tok sa mostom Centar”, </a:t>
            </a:r>
          </a:p>
          <a:p>
            <a:pPr algn="just">
              <a:buFont typeface="Wingdings" pitchFamily="2" charset="2"/>
              <a:buChar char="ü"/>
            </a:pPr>
            <a:r>
              <a:rPr lang="x-none" i="1" dirty="0">
                <a:effectLst>
                  <a:outerShdw blurRad="38100" dist="38100" dir="2700000" algn="tl">
                    <a:srgbClr val="000000">
                      <a:alpha val="43137"/>
                    </a:srgbClr>
                  </a:outerShdw>
                </a:effectLst>
              </a:rPr>
              <a:t>P6- Otvaranje Kanjona Vidrenjak, </a:t>
            </a:r>
          </a:p>
          <a:p>
            <a:pPr algn="just">
              <a:buFont typeface="Wingdings" pitchFamily="2" charset="2"/>
              <a:buChar char="ü"/>
            </a:pPr>
            <a:r>
              <a:rPr lang="x-none" i="1" dirty="0">
                <a:effectLst>
                  <a:outerShdw blurRad="38100" dist="38100" dir="2700000" algn="tl">
                    <a:srgbClr val="000000">
                      <a:alpha val="43137"/>
                    </a:srgbClr>
                  </a:outerShdw>
                </a:effectLst>
              </a:rPr>
              <a:t>P7- Izgradnja trotoara, </a:t>
            </a:r>
          </a:p>
          <a:p>
            <a:pPr algn="just">
              <a:buFont typeface="Wingdings" pitchFamily="2" charset="2"/>
              <a:buChar char="ü"/>
            </a:pPr>
            <a:r>
              <a:rPr lang="x-none" i="1" dirty="0">
                <a:effectLst>
                  <a:outerShdw blurRad="38100" dist="38100" dir="2700000" algn="tl">
                    <a:srgbClr val="000000">
                      <a:alpha val="43137"/>
                    </a:srgbClr>
                  </a:outerShdw>
                </a:effectLst>
              </a:rPr>
              <a:t>P8- Izgradnja mosta u Crkvinama.</a:t>
            </a:r>
          </a:p>
          <a:p>
            <a:endParaRPr lang="en-US" dirty="0"/>
          </a:p>
        </p:txBody>
      </p:sp>
    </p:spTree>
    <p:extLst>
      <p:ext uri="{BB962C8B-B14F-4D97-AF65-F5344CB8AC3E}">
        <p14:creationId xmlns:p14="http://schemas.microsoft.com/office/powerpoint/2010/main" val="1212275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838200"/>
          </a:xfrm>
        </p:spPr>
        <p:txBody>
          <a:bodyPr>
            <a:noAutofit/>
          </a:bodyPr>
          <a:lstStyle/>
          <a:p>
            <a:r>
              <a:rPr lang="x-none" sz="3500" i="1" dirty="0">
                <a:effectLst>
                  <a:outerShdw blurRad="38100" dist="38100" dir="2700000" algn="tl">
                    <a:srgbClr val="000000">
                      <a:alpha val="43137"/>
                    </a:srgbClr>
                  </a:outerShdw>
                </a:effectLst>
              </a:rPr>
              <a:t>Program 8:Predškolsko obrazovanje i vaspitanje</a:t>
            </a:r>
          </a:p>
        </p:txBody>
      </p:sp>
      <p:sp>
        <p:nvSpPr>
          <p:cNvPr id="2" name="Content Placeholder 1"/>
          <p:cNvSpPr>
            <a:spLocks noGrp="1"/>
          </p:cNvSpPr>
          <p:nvPr>
            <p:ph sz="quarter" idx="13"/>
          </p:nvPr>
        </p:nvSpPr>
        <p:spPr>
          <a:xfrm>
            <a:off x="304800" y="1524000"/>
            <a:ext cx="8564880" cy="4712208"/>
          </a:xfrm>
        </p:spPr>
        <p:txBody>
          <a:bodyPr/>
          <a:lstStyle/>
          <a:p>
            <a:pPr algn="just"/>
            <a:r>
              <a:rPr lang="hr-HR" i="1" dirty="0" smtClean="0">
                <a:effectLst>
                  <a:outerShdw blurRad="38100" dist="38100" dir="2700000" algn="tl">
                    <a:srgbClr val="000000">
                      <a:alpha val="43137"/>
                    </a:srgbClr>
                  </a:outerShdw>
                </a:effectLst>
              </a:rPr>
              <a:t>Za ovaj program planirano je 131.920.948,00 dinara, a realizovano je 115.985.760,47 odnosno 87,92%.</a:t>
            </a:r>
          </a:p>
          <a:p>
            <a:pPr algn="just"/>
            <a:r>
              <a:rPr lang="hr-HR" i="1" dirty="0" smtClean="0">
                <a:effectLst>
                  <a:outerShdw blurRad="38100" dist="38100" dir="2700000" algn="tl">
                    <a:srgbClr val="000000">
                      <a:alpha val="43137"/>
                    </a:srgbClr>
                  </a:outerShdw>
                </a:effectLst>
              </a:rPr>
              <a:t>Predskolska ustanova „Habiba Stocevic“ sa sedistem u Tutinu, svoju delatnost realizuje u 4 vrtica u gradu i 35 vaspitni grupa na seoskom podrucju. </a:t>
            </a:r>
          </a:p>
          <a:p>
            <a:pPr algn="just"/>
            <a:r>
              <a:rPr lang="hr-HR" i="1" dirty="0" smtClean="0">
                <a:effectLst>
                  <a:outerShdw blurRad="38100" dist="38100" dir="2700000" algn="tl">
                    <a:srgbClr val="000000">
                      <a:alpha val="43137"/>
                    </a:srgbClr>
                  </a:outerShdw>
                </a:effectLst>
              </a:rPr>
              <a:t>Ukupan obuhvat dece je 773 dece u 52 vaspitne grupe:  pripremni predškolski program ima 43 grupe ukupno 593 dece, 180 dece celodnevni boravak uzrast 1-5,5 god u 8 grupa,  I razvojna grupa 6 dece</a:t>
            </a:r>
            <a:r>
              <a:rPr lang="hr-HR" dirty="0" smtClean="0"/>
              <a:t>.</a:t>
            </a:r>
          </a:p>
          <a:p>
            <a:pPr>
              <a:buNone/>
            </a:pPr>
            <a:endParaRPr lang="x-none" dirty="0"/>
          </a:p>
          <a:p>
            <a:pPr marL="109728" indent="0">
              <a:buNone/>
            </a:pPr>
            <a:endParaRPr lang="x-none" dirty="0"/>
          </a:p>
        </p:txBody>
      </p:sp>
      <p:sp>
        <p:nvSpPr>
          <p:cNvPr id="5" name="Rectangle 4"/>
          <p:cNvSpPr/>
          <p:nvPr/>
        </p:nvSpPr>
        <p:spPr>
          <a:xfrm>
            <a:off x="220185" y="5697599"/>
            <a:ext cx="8610600" cy="338554"/>
          </a:xfrm>
          <a:prstGeom prst="rect">
            <a:avLst/>
          </a:prstGeom>
        </p:spPr>
        <p:txBody>
          <a:bodyPr wrap="square">
            <a:spAutoFit/>
          </a:bodyPr>
          <a:lstStyle/>
          <a:p>
            <a:endParaRPr lang="x-none" sz="1600" i="1" dirty="0">
              <a:solidFill>
                <a:srgbClr val="FF0000"/>
              </a:solidFill>
            </a:endParaRPr>
          </a:p>
        </p:txBody>
      </p:sp>
      <p:pic>
        <p:nvPicPr>
          <p:cNvPr id="9218" name="Picture 2"/>
          <p:cNvPicPr>
            <a:picLocks noChangeAspect="1" noChangeArrowheads="1"/>
          </p:cNvPicPr>
          <p:nvPr/>
        </p:nvPicPr>
        <p:blipFill>
          <a:blip r:embed="rId2"/>
          <a:srcRect/>
          <a:stretch>
            <a:fillRect/>
          </a:stretch>
        </p:blipFill>
        <p:spPr bwMode="auto">
          <a:xfrm>
            <a:off x="6248401" y="4113685"/>
            <a:ext cx="2362200" cy="2350676"/>
          </a:xfrm>
          <a:prstGeom prst="rect">
            <a:avLst/>
          </a:prstGeom>
          <a:noFill/>
          <a:ln w="9525">
            <a:noFill/>
            <a:miter lim="800000"/>
            <a:headEnd/>
            <a:tailEnd/>
          </a:ln>
          <a:effectLst/>
        </p:spPr>
      </p:pic>
      <p:sp>
        <p:nvSpPr>
          <p:cNvPr id="6" name="Content Placeholder 1">
            <a:extLst>
              <a:ext uri="{FF2B5EF4-FFF2-40B4-BE49-F238E27FC236}">
                <a16:creationId xmlns:a16="http://schemas.microsoft.com/office/drawing/2014/main" id="{2F5D4AD7-55F0-4DC8-A663-259610176E9F}"/>
              </a:ext>
            </a:extLst>
          </p:cNvPr>
          <p:cNvSpPr txBox="1">
            <a:spLocks/>
          </p:cNvSpPr>
          <p:nvPr/>
        </p:nvSpPr>
        <p:spPr>
          <a:xfrm>
            <a:off x="296443" y="990601"/>
            <a:ext cx="8293696" cy="45415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lnSpc>
                <a:spcPct val="100000"/>
              </a:lnSpc>
              <a:spcBef>
                <a:spcPts val="0"/>
              </a:spcBef>
              <a:buNone/>
              <a:defRPr/>
            </a:pPr>
            <a:r>
              <a:rPr lang="hr-HR" sz="1200" dirty="0">
                <a:solidFill>
                  <a:prstClr val="black"/>
                </a:solidFill>
              </a:rPr>
              <a:t>Svrha Programa je omogućavanje obuhvata predškolske dece u vrtićima, odnosno funkcionisanje i ostvarivanje predškolskog vaspitanja i obrazovanja.</a:t>
            </a:r>
            <a:endParaRPr kumimoji="0" lang="x-none"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09728"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092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7412" name="Picture 4"/>
          <p:cNvPicPr>
            <a:picLocks noGrp="1" noChangeAspect="1" noChangeArrowheads="1"/>
          </p:cNvPicPr>
          <p:nvPr>
            <p:ph sz="quarter" idx="13"/>
          </p:nvPr>
        </p:nvPicPr>
        <p:blipFill>
          <a:blip r:embed="rId2"/>
          <a:srcRect/>
          <a:stretch>
            <a:fillRect/>
          </a:stretch>
        </p:blipFill>
        <p:spPr bwMode="auto">
          <a:xfrm>
            <a:off x="533401" y="4419600"/>
            <a:ext cx="2514600" cy="1752600"/>
          </a:xfrm>
          <a:prstGeom prst="rect">
            <a:avLst/>
          </a:prstGeom>
          <a:noFill/>
          <a:ln w="9525">
            <a:noFill/>
            <a:miter lim="800000"/>
            <a:headEnd/>
            <a:tailEnd/>
          </a:ln>
          <a:effectLst/>
        </p:spPr>
      </p:pic>
      <p:pic>
        <p:nvPicPr>
          <p:cNvPr id="17413" name="Picture 5"/>
          <p:cNvPicPr>
            <a:picLocks noChangeAspect="1" noChangeArrowheads="1"/>
          </p:cNvPicPr>
          <p:nvPr/>
        </p:nvPicPr>
        <p:blipFill>
          <a:blip r:embed="rId3"/>
          <a:srcRect/>
          <a:stretch>
            <a:fillRect/>
          </a:stretch>
        </p:blipFill>
        <p:spPr bwMode="auto">
          <a:xfrm>
            <a:off x="6019800" y="990600"/>
            <a:ext cx="2950198" cy="2209800"/>
          </a:xfrm>
          <a:prstGeom prst="rect">
            <a:avLst/>
          </a:prstGeom>
          <a:noFill/>
          <a:ln w="9525">
            <a:noFill/>
            <a:miter lim="800000"/>
            <a:headEnd/>
            <a:tailEnd/>
          </a:ln>
          <a:effectLst/>
        </p:spPr>
      </p:pic>
      <p:pic>
        <p:nvPicPr>
          <p:cNvPr id="17415" name="Picture 7"/>
          <p:cNvPicPr>
            <a:picLocks noChangeAspect="1" noChangeArrowheads="1"/>
          </p:cNvPicPr>
          <p:nvPr/>
        </p:nvPicPr>
        <p:blipFill>
          <a:blip r:embed="rId4"/>
          <a:srcRect/>
          <a:stretch>
            <a:fillRect/>
          </a:stretch>
        </p:blipFill>
        <p:spPr bwMode="auto">
          <a:xfrm>
            <a:off x="5105400" y="4038600"/>
            <a:ext cx="3771900" cy="2514600"/>
          </a:xfrm>
          <a:prstGeom prst="rect">
            <a:avLst/>
          </a:prstGeom>
          <a:noFill/>
          <a:ln w="9525">
            <a:noFill/>
            <a:miter lim="800000"/>
            <a:headEnd/>
            <a:tailEnd/>
          </a:ln>
          <a:effectLst/>
        </p:spPr>
      </p:pic>
      <p:pic>
        <p:nvPicPr>
          <p:cNvPr id="17416" name="Picture 8"/>
          <p:cNvPicPr>
            <a:picLocks noChangeAspect="1" noChangeArrowheads="1"/>
          </p:cNvPicPr>
          <p:nvPr/>
        </p:nvPicPr>
        <p:blipFill>
          <a:blip r:embed="rId5"/>
          <a:srcRect/>
          <a:stretch>
            <a:fillRect/>
          </a:stretch>
        </p:blipFill>
        <p:spPr bwMode="auto">
          <a:xfrm>
            <a:off x="152400" y="228600"/>
            <a:ext cx="5746230" cy="3810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838200"/>
          </a:xfrm>
        </p:spPr>
        <p:txBody>
          <a:bodyPr>
            <a:noAutofit/>
          </a:bodyPr>
          <a:lstStyle/>
          <a:p>
            <a:r>
              <a:rPr lang="x-none" sz="3500" i="1" dirty="0">
                <a:effectLst>
                  <a:outerShdw blurRad="38100" dist="38100" dir="2700000" algn="tl">
                    <a:srgbClr val="000000">
                      <a:alpha val="43137"/>
                    </a:srgbClr>
                  </a:outerShdw>
                </a:effectLst>
              </a:rPr>
              <a:t>Program 9: Osnovno obrazovanje i vaspitanje</a:t>
            </a:r>
          </a:p>
        </p:txBody>
      </p:sp>
      <p:sp>
        <p:nvSpPr>
          <p:cNvPr id="2" name="Content Placeholder 1"/>
          <p:cNvSpPr>
            <a:spLocks noGrp="1"/>
          </p:cNvSpPr>
          <p:nvPr>
            <p:ph sz="quarter" idx="13"/>
          </p:nvPr>
        </p:nvSpPr>
        <p:spPr>
          <a:xfrm>
            <a:off x="304800" y="1600200"/>
            <a:ext cx="8564880" cy="4636008"/>
          </a:xfrm>
        </p:spPr>
        <p:txBody>
          <a:bodyPr>
            <a:normAutofit fontScale="92500"/>
          </a:bodyPr>
          <a:lstStyle/>
          <a:p>
            <a:pPr algn="just"/>
            <a:r>
              <a:rPr lang="hr-HR" sz="1600" i="1" dirty="0" smtClean="0">
                <a:effectLst>
                  <a:outerShdw blurRad="38100" dist="38100" dir="2700000" algn="tl">
                    <a:srgbClr val="000000">
                      <a:alpha val="43137"/>
                    </a:srgbClr>
                  </a:outerShdw>
                </a:effectLst>
              </a:rPr>
              <a:t>Ukupno su planirana sredstva u iznosu od 97.839.300,00dinara  a utrošeno je  74.087.124,54 dinara odnosno 75,73%.</a:t>
            </a:r>
          </a:p>
          <a:p>
            <a:pPr algn="just"/>
            <a:r>
              <a:rPr lang="hr-HR" sz="1600" i="1" dirty="0" smtClean="0">
                <a:effectLst>
                  <a:outerShdw blurRad="38100" dist="38100" dir="2700000" algn="tl">
                    <a:srgbClr val="000000">
                      <a:alpha val="43137"/>
                    </a:srgbClr>
                  </a:outerShdw>
                </a:effectLst>
              </a:rPr>
              <a:t>Osnovno obrazovanje u 2019. godini  obuhvatalo je:</a:t>
            </a:r>
          </a:p>
          <a:p>
            <a:pPr algn="just"/>
            <a:r>
              <a:rPr lang="hr-HR" sz="1600" i="1" dirty="0" smtClean="0">
                <a:effectLst>
                  <a:outerShdw blurRad="38100" dist="38100" dir="2700000" algn="tl">
                    <a:srgbClr val="000000">
                      <a:alpha val="43137"/>
                    </a:srgbClr>
                  </a:outerShdw>
                </a:effectLst>
              </a:rPr>
              <a:t>aktivnost 0001 - funcionisanje osnovnih škola, </a:t>
            </a:r>
          </a:p>
          <a:p>
            <a:pPr algn="just"/>
            <a:r>
              <a:rPr lang="hr-HR" sz="1600" i="1" dirty="0" smtClean="0">
                <a:effectLst>
                  <a:outerShdw blurRad="38100" dist="38100" dir="2700000" algn="tl">
                    <a:srgbClr val="000000">
                      <a:alpha val="43137"/>
                    </a:srgbClr>
                  </a:outerShdw>
                </a:effectLst>
              </a:rPr>
              <a:t>P1- Izgradnja projektno tehničke dokumentacije- rekonstrukcija objekta OŠ Rifar B. Tršo  I djačke kuhinje, </a:t>
            </a:r>
          </a:p>
          <a:p>
            <a:pPr algn="just"/>
            <a:r>
              <a:rPr lang="hr-HR" sz="1600" i="1" dirty="0" smtClean="0">
                <a:effectLst>
                  <a:outerShdw blurRad="38100" dist="38100" dir="2700000" algn="tl">
                    <a:srgbClr val="000000">
                      <a:alpha val="43137"/>
                    </a:srgbClr>
                  </a:outerShdw>
                </a:effectLst>
              </a:rPr>
              <a:t>P2- Izgradnja projektno tehničke dokumentacije OŠ u Velje Polje, </a:t>
            </a:r>
          </a:p>
          <a:p>
            <a:pPr algn="just"/>
            <a:r>
              <a:rPr lang="hr-HR" sz="1600" i="1" dirty="0" smtClean="0">
                <a:effectLst>
                  <a:outerShdw blurRad="38100" dist="38100" dir="2700000" algn="tl">
                    <a:srgbClr val="000000">
                      <a:alpha val="43137"/>
                    </a:srgbClr>
                  </a:outerShdw>
                </a:effectLst>
              </a:rPr>
              <a:t>P3- Sufinansiranje izrade tehničke dokumentacije, </a:t>
            </a:r>
          </a:p>
          <a:p>
            <a:pPr algn="just"/>
            <a:r>
              <a:rPr lang="hr-HR" sz="1600" i="1" dirty="0" smtClean="0">
                <a:effectLst>
                  <a:outerShdw blurRad="38100" dist="38100" dir="2700000" algn="tl">
                    <a:srgbClr val="000000">
                      <a:alpha val="43137"/>
                    </a:srgbClr>
                  </a:outerShdw>
                </a:effectLst>
              </a:rPr>
              <a:t>P4- Izgradnja objekta osnovne škole u Istočnom Mojstiru,</a:t>
            </a:r>
          </a:p>
          <a:p>
            <a:pPr algn="just"/>
            <a:r>
              <a:rPr lang="hr-HR" sz="1600" i="1" dirty="0" smtClean="0">
                <a:effectLst>
                  <a:outerShdw blurRad="38100" dist="38100" dir="2700000" algn="tl">
                    <a:srgbClr val="000000">
                      <a:alpha val="43137"/>
                    </a:srgbClr>
                  </a:outerShdw>
                </a:effectLst>
              </a:rPr>
              <a:t> P5- Završni radova na objektima OŠ u Šaranje,</a:t>
            </a:r>
          </a:p>
          <a:p>
            <a:pPr algn="just"/>
            <a:endParaRPr lang="hr-HR" sz="1600" i="1" dirty="0" smtClean="0">
              <a:effectLst>
                <a:outerShdw blurRad="38100" dist="38100" dir="2700000" algn="tl">
                  <a:srgbClr val="000000">
                    <a:alpha val="43137"/>
                  </a:srgbClr>
                </a:outerShdw>
              </a:effectLst>
            </a:endParaRPr>
          </a:p>
          <a:p>
            <a:pPr algn="just"/>
            <a:endParaRPr lang="hr-HR" sz="1600" i="1" dirty="0" smtClean="0">
              <a:effectLst>
                <a:outerShdw blurRad="38100" dist="38100" dir="2700000" algn="tl">
                  <a:srgbClr val="000000">
                    <a:alpha val="43137"/>
                  </a:srgbClr>
                </a:outerShdw>
              </a:effectLst>
            </a:endParaRPr>
          </a:p>
          <a:p>
            <a:pPr algn="just"/>
            <a:r>
              <a:rPr lang="hr-HR" sz="1600" i="1" dirty="0" smtClean="0">
                <a:effectLst>
                  <a:outerShdw blurRad="38100" dist="38100" dir="2700000" algn="tl">
                    <a:srgbClr val="000000">
                      <a:alpha val="43137"/>
                    </a:srgbClr>
                  </a:outerShdw>
                </a:effectLst>
              </a:rPr>
              <a:t> P6 - Izrada elaborate geotehničkih uslova fundiranja I izgradnje fiskulturne sale I bazena osnovne škole Meša Selimović Ribariće. </a:t>
            </a:r>
          </a:p>
          <a:p>
            <a:pPr algn="just"/>
            <a:r>
              <a:rPr lang="hr-HR" sz="1600" i="1" dirty="0" smtClean="0">
                <a:effectLst>
                  <a:outerShdw blurRad="38100" dist="38100" dir="2700000" algn="tl">
                    <a:srgbClr val="000000">
                      <a:alpha val="43137"/>
                    </a:srgbClr>
                  </a:outerShdw>
                </a:effectLst>
              </a:rPr>
              <a:t>Na teritoriji opštine Tutin ima ukupno sedam osnovnih škola, od toga dve gradske i pet seoskih škola. Prosečan broj po odeljenju je 18 djaka. Škole pored redovne delatrnosti obavlja i druge školske  aktivnosti kao što su: manifestacije povodm prijema prvaka, razne sekcije, opštinska  takmičenja i seminari.</a:t>
            </a:r>
          </a:p>
          <a:p>
            <a:endParaRPr lang="hr-HR" sz="1600" dirty="0" smtClean="0"/>
          </a:p>
          <a:p>
            <a:pPr marL="109728" indent="0">
              <a:buNone/>
            </a:pPr>
            <a:endParaRPr lang="x-none" dirty="0"/>
          </a:p>
        </p:txBody>
      </p:sp>
      <p:pic>
        <p:nvPicPr>
          <p:cNvPr id="10242" name="Picture 2"/>
          <p:cNvPicPr>
            <a:picLocks noChangeAspect="1" noChangeArrowheads="1"/>
          </p:cNvPicPr>
          <p:nvPr/>
        </p:nvPicPr>
        <p:blipFill>
          <a:blip r:embed="rId2" cstate="print"/>
          <a:srcRect/>
          <a:stretch>
            <a:fillRect/>
          </a:stretch>
        </p:blipFill>
        <p:spPr bwMode="auto">
          <a:xfrm>
            <a:off x="5638800" y="3157798"/>
            <a:ext cx="3352800" cy="1478311"/>
          </a:xfrm>
          <a:prstGeom prst="rect">
            <a:avLst/>
          </a:prstGeom>
          <a:noFill/>
          <a:ln w="9525">
            <a:noFill/>
            <a:miter lim="800000"/>
            <a:headEnd/>
            <a:tailEnd/>
          </a:ln>
          <a:effectLst/>
        </p:spPr>
      </p:pic>
      <p:sp>
        <p:nvSpPr>
          <p:cNvPr id="5" name="Text Placeholder 2">
            <a:extLst>
              <a:ext uri="{FF2B5EF4-FFF2-40B4-BE49-F238E27FC236}">
                <a16:creationId xmlns:a16="http://schemas.microsoft.com/office/drawing/2014/main" id="{DA045E2F-D2A1-4894-AAEA-FAFA2C884860}"/>
              </a:ext>
            </a:extLst>
          </p:cNvPr>
          <p:cNvSpPr txBox="1">
            <a:spLocks/>
          </p:cNvSpPr>
          <p:nvPr/>
        </p:nvSpPr>
        <p:spPr>
          <a:xfrm>
            <a:off x="609600" y="1194166"/>
            <a:ext cx="7828358" cy="329834"/>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lvl="0" algn="ctr">
              <a:defRPr/>
            </a:pPr>
            <a:r>
              <a:rPr lang="hr-HR" sz="1200" b="0" dirty="0">
                <a:solidFill>
                  <a:prstClr val="black"/>
                </a:solidFill>
              </a:rPr>
              <a:t>Svrha Programa je dostupnost osnovnog obrazovanja svoj deci sa teritorije grada/opštine u skladu sa propisanim </a:t>
            </a:r>
            <a:r>
              <a:rPr lang="hr-HR" sz="1200" b="0" dirty="0" smtClean="0">
                <a:solidFill>
                  <a:prstClr val="black"/>
                </a:solidFill>
              </a:rPr>
              <a:t>standardima.</a:t>
            </a:r>
            <a:endParaRPr kumimoji="0" 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0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838200"/>
          </a:xfrm>
        </p:spPr>
        <p:txBody>
          <a:bodyPr>
            <a:noAutofit/>
          </a:bodyPr>
          <a:lstStyle/>
          <a:p>
            <a:r>
              <a:rPr lang="x-none" sz="3500" i="1" dirty="0">
                <a:effectLst>
                  <a:outerShdw blurRad="38100" dist="38100" dir="2700000" algn="tl">
                    <a:srgbClr val="000000">
                      <a:alpha val="43137"/>
                    </a:srgbClr>
                  </a:outerShdw>
                </a:effectLst>
              </a:rPr>
              <a:t>Program 10: Srednje obrazovanje i vaspitanje</a:t>
            </a:r>
          </a:p>
        </p:txBody>
      </p:sp>
      <p:sp>
        <p:nvSpPr>
          <p:cNvPr id="2" name="Content Placeholder 1"/>
          <p:cNvSpPr>
            <a:spLocks noGrp="1"/>
          </p:cNvSpPr>
          <p:nvPr>
            <p:ph sz="quarter" idx="13"/>
          </p:nvPr>
        </p:nvSpPr>
        <p:spPr>
          <a:xfrm>
            <a:off x="304800" y="1524000"/>
            <a:ext cx="8564880" cy="4712208"/>
          </a:xfrm>
        </p:spPr>
        <p:txBody>
          <a:bodyPr>
            <a:normAutofit fontScale="85000" lnSpcReduction="10000"/>
          </a:bodyPr>
          <a:lstStyle/>
          <a:p>
            <a:pPr algn="just"/>
            <a:r>
              <a:rPr lang="hr-HR" sz="1800" i="1" dirty="0" smtClean="0">
                <a:effectLst>
                  <a:outerShdw blurRad="38100" dist="38100" dir="2700000" algn="tl">
                    <a:srgbClr val="000000">
                      <a:alpha val="43137"/>
                    </a:srgbClr>
                  </a:outerShdw>
                </a:effectLst>
              </a:rPr>
              <a:t>Planirana su sredstva  u iznosu od 53.337.544,55 dinara a utrošeno 15.417.116,88  odnosno 28,90%.</a:t>
            </a:r>
          </a:p>
          <a:p>
            <a:pPr algn="just"/>
            <a:r>
              <a:rPr lang="hr-HR" sz="1800" i="1" dirty="0" smtClean="0">
                <a:effectLst>
                  <a:outerShdw blurRad="38100" dist="38100" dir="2700000" algn="tl">
                    <a:srgbClr val="000000">
                      <a:alpha val="43137"/>
                    </a:srgbClr>
                  </a:outerShdw>
                </a:effectLst>
              </a:rPr>
              <a:t>Program 10 - Srednje obrazovanje obuhvata aktivnost:</a:t>
            </a:r>
          </a:p>
          <a:p>
            <a:pPr algn="just">
              <a:buFont typeface="Wingdings" pitchFamily="2" charset="2"/>
              <a:buChar char="Ø"/>
            </a:pPr>
            <a:r>
              <a:rPr lang="hr-HR" sz="1800" i="1" dirty="0" smtClean="0">
                <a:effectLst>
                  <a:outerShdw blurRad="38100" dist="38100" dir="2700000" algn="tl">
                    <a:srgbClr val="000000">
                      <a:alpha val="43137"/>
                    </a:srgbClr>
                  </a:outerShdw>
                </a:effectLst>
              </a:rPr>
              <a:t>0001- funkcionidanje srednjih škola , </a:t>
            </a:r>
          </a:p>
          <a:p>
            <a:pPr algn="just">
              <a:buFont typeface="Wingdings" pitchFamily="2" charset="2"/>
              <a:buChar char="ü"/>
            </a:pPr>
            <a:r>
              <a:rPr lang="hr-HR" sz="1800" i="1" dirty="0" smtClean="0">
                <a:effectLst>
                  <a:outerShdw blurRad="38100" dist="38100" dir="2700000" algn="tl">
                    <a:srgbClr val="000000">
                      <a:alpha val="43137"/>
                    </a:srgbClr>
                  </a:outerShdw>
                </a:effectLst>
              </a:rPr>
              <a:t>P1-Izrada projektno tehničke dokumentacije -</a:t>
            </a:r>
          </a:p>
          <a:p>
            <a:pPr algn="just">
              <a:buNone/>
            </a:pPr>
            <a:r>
              <a:rPr lang="hr-HR" sz="1800" i="1" dirty="0" smtClean="0">
                <a:effectLst>
                  <a:outerShdw blurRad="38100" dist="38100" dir="2700000" algn="tl">
                    <a:srgbClr val="000000">
                      <a:alpha val="43137"/>
                    </a:srgbClr>
                  </a:outerShdw>
                </a:effectLst>
              </a:rPr>
              <a:t>       za srednju školu, </a:t>
            </a:r>
          </a:p>
          <a:p>
            <a:pPr algn="just">
              <a:buFont typeface="Wingdings" pitchFamily="2" charset="2"/>
              <a:buChar char="ü"/>
            </a:pPr>
            <a:r>
              <a:rPr lang="hr-HR" sz="1800" i="1" dirty="0" smtClean="0">
                <a:effectLst>
                  <a:outerShdw blurRad="38100" dist="38100" dir="2700000" algn="tl">
                    <a:srgbClr val="000000">
                      <a:alpha val="43137"/>
                    </a:srgbClr>
                  </a:outerShdw>
                </a:effectLst>
              </a:rPr>
              <a:t>P2- Sufinansiranje rekonstrukcije srednje škole. </a:t>
            </a:r>
          </a:p>
          <a:p>
            <a:pPr algn="just">
              <a:buFont typeface="Wingdings" pitchFamily="2" charset="2"/>
              <a:buChar char="ü"/>
            </a:pPr>
            <a:endParaRPr lang="hr-HR" sz="1800" i="1" dirty="0" smtClean="0">
              <a:effectLst>
                <a:outerShdw blurRad="38100" dist="38100" dir="2700000" algn="tl">
                  <a:srgbClr val="000000">
                    <a:alpha val="43137"/>
                  </a:srgbClr>
                </a:outerShdw>
              </a:effectLst>
            </a:endParaRPr>
          </a:p>
          <a:p>
            <a:pPr algn="just">
              <a:buFont typeface="Wingdings" pitchFamily="2" charset="2"/>
              <a:buChar char="ü"/>
            </a:pPr>
            <a:endParaRPr lang="hr-HR" sz="1800" i="1" dirty="0" smtClean="0">
              <a:effectLst>
                <a:outerShdw blurRad="38100" dist="38100" dir="2700000" algn="tl">
                  <a:srgbClr val="000000">
                    <a:alpha val="43137"/>
                  </a:srgbClr>
                </a:outerShdw>
              </a:effectLst>
            </a:endParaRPr>
          </a:p>
          <a:p>
            <a:pPr algn="just">
              <a:buFont typeface="Wingdings" pitchFamily="2" charset="2"/>
              <a:buChar char="ü"/>
            </a:pPr>
            <a:endParaRPr lang="hr-HR" sz="1800" i="1" dirty="0" smtClean="0">
              <a:effectLst>
                <a:outerShdw blurRad="38100" dist="38100" dir="2700000" algn="tl">
                  <a:srgbClr val="000000">
                    <a:alpha val="43137"/>
                  </a:srgbClr>
                </a:outerShdw>
              </a:effectLst>
            </a:endParaRPr>
          </a:p>
          <a:p>
            <a:pPr algn="just">
              <a:buFont typeface="Wingdings" pitchFamily="2" charset="2"/>
              <a:buChar char="ü"/>
            </a:pPr>
            <a:endParaRPr lang="hr-HR" sz="1800" i="1" dirty="0" smtClean="0">
              <a:effectLst>
                <a:outerShdw blurRad="38100" dist="38100" dir="2700000" algn="tl">
                  <a:srgbClr val="000000">
                    <a:alpha val="43137"/>
                  </a:srgbClr>
                </a:outerShdw>
              </a:effectLst>
            </a:endParaRPr>
          </a:p>
          <a:p>
            <a:pPr algn="just">
              <a:buFont typeface="Wingdings" pitchFamily="2" charset="2"/>
              <a:buChar char="ü"/>
            </a:pPr>
            <a:endParaRPr lang="hr-HR" sz="1800" i="1" dirty="0" smtClean="0">
              <a:effectLst>
                <a:outerShdw blurRad="38100" dist="38100" dir="2700000" algn="tl">
                  <a:srgbClr val="000000">
                    <a:alpha val="43137"/>
                  </a:srgbClr>
                </a:outerShdw>
              </a:effectLst>
            </a:endParaRPr>
          </a:p>
          <a:p>
            <a:pPr algn="just"/>
            <a:r>
              <a:rPr lang="hr-HR" sz="1800" i="1" dirty="0" smtClean="0">
                <a:effectLst>
                  <a:outerShdw blurRad="38100" dist="38100" dir="2700000" algn="tl">
                    <a:srgbClr val="000000">
                      <a:alpha val="43137"/>
                    </a:srgbClr>
                  </a:outerShdw>
                </a:effectLst>
              </a:rPr>
              <a:t>Na teritoriji opštine Tutin postoje dve srednje škole : Gimnazija i Tehnička škola, pohadja ukupno džaka 1111, prosečno po 22 džak po odeljenju ukupan broj odeljenja 50.</a:t>
            </a:r>
          </a:p>
          <a:p>
            <a:pPr algn="just"/>
            <a:r>
              <a:rPr lang="hr-HR" sz="1800" i="1" dirty="0" smtClean="0">
                <a:effectLst>
                  <a:outerShdw blurRad="38100" dist="38100" dir="2700000" algn="tl">
                    <a:srgbClr val="000000">
                      <a:alpha val="43137"/>
                    </a:srgbClr>
                  </a:outerShdw>
                </a:effectLst>
              </a:rPr>
              <a:t> Kancelarija za upravljanje  javnim ulaganjima Vlade Republike Srbije finansira Projekat sanacije objekta srednjih škola " Gimnazija i Tehnička škola" i unapredjenja dvorišta i sportskih terena -Faza II u Tutinu , čija je projektna vrednost 180.900.177,09 dinara. Po ugovru opština raspisuje tender, što je i učinjeno a realizacija se očekuje u 2020. godini. Obaveze opštine pored raspisivanja tendera je i iznos PDV za celokupnu vrednost radova odnosno 36.180.065,45 dinara.</a:t>
            </a:r>
          </a:p>
          <a:p>
            <a:pPr algn="just"/>
            <a:endParaRPr lang="en-US" sz="1800" dirty="0"/>
          </a:p>
          <a:p>
            <a:endParaRPr lang="x-none" dirty="0"/>
          </a:p>
          <a:p>
            <a:pPr marL="109728" indent="0">
              <a:buNone/>
            </a:pPr>
            <a:endParaRPr lang="x-none" dirty="0"/>
          </a:p>
        </p:txBody>
      </p:sp>
      <p:pic>
        <p:nvPicPr>
          <p:cNvPr id="11266" name="Picture 2"/>
          <p:cNvPicPr>
            <a:picLocks noChangeAspect="1" noChangeArrowheads="1"/>
          </p:cNvPicPr>
          <p:nvPr/>
        </p:nvPicPr>
        <p:blipFill>
          <a:blip r:embed="rId2"/>
          <a:srcRect/>
          <a:stretch>
            <a:fillRect/>
          </a:stretch>
        </p:blipFill>
        <p:spPr bwMode="auto">
          <a:xfrm>
            <a:off x="5029200" y="2123232"/>
            <a:ext cx="3772185" cy="2343712"/>
          </a:xfrm>
          <a:prstGeom prst="rect">
            <a:avLst/>
          </a:prstGeom>
          <a:noFill/>
          <a:ln w="9525">
            <a:noFill/>
            <a:miter lim="800000"/>
            <a:headEnd/>
            <a:tailEnd/>
          </a:ln>
          <a:effectLst/>
        </p:spPr>
      </p:pic>
      <p:sp>
        <p:nvSpPr>
          <p:cNvPr id="5" name="Text Placeholder 2">
            <a:extLst>
              <a:ext uri="{FF2B5EF4-FFF2-40B4-BE49-F238E27FC236}">
                <a16:creationId xmlns:a16="http://schemas.microsoft.com/office/drawing/2014/main" id="{49D4ED38-0A28-465B-9536-CF610FD76202}"/>
              </a:ext>
            </a:extLst>
          </p:cNvPr>
          <p:cNvSpPr txBox="1">
            <a:spLocks/>
          </p:cNvSpPr>
          <p:nvPr/>
        </p:nvSpPr>
        <p:spPr>
          <a:xfrm>
            <a:off x="652428" y="988193"/>
            <a:ext cx="7503318" cy="459607"/>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lvl="0" algn="ctr">
              <a:defRPr/>
            </a:pPr>
            <a:r>
              <a:rPr lang="hr-HR" sz="1200" b="0" dirty="0">
                <a:solidFill>
                  <a:prstClr val="black"/>
                </a:solidFill>
              </a:rPr>
              <a:t>Svrha Programa je dostupnost srednjeg obrazovanja u skladu sa propisanim standardima i potrebama za obrazovnim profilima koji odgovaraju ciljevima razvoja grada/opštine i </a:t>
            </a:r>
            <a:r>
              <a:rPr lang="hr-HR" sz="1200" b="0" dirty="0" smtClean="0">
                <a:solidFill>
                  <a:prstClr val="black"/>
                </a:solidFill>
              </a:rPr>
              <a:t>privrede.</a:t>
            </a:r>
            <a:endParaRPr kumimoji="0" 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69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09600"/>
          </a:xfrm>
        </p:spPr>
        <p:txBody>
          <a:bodyPr>
            <a:noAutofit/>
          </a:bodyPr>
          <a:lstStyle/>
          <a:p>
            <a:r>
              <a:rPr lang="x-none" sz="3500" i="1" dirty="0">
                <a:effectLst>
                  <a:outerShdw blurRad="38100" dist="38100" dir="2700000" algn="tl">
                    <a:srgbClr val="000000">
                      <a:alpha val="43137"/>
                    </a:srgbClr>
                  </a:outerShdw>
                </a:effectLst>
              </a:rPr>
              <a:t>Program 11: Socijalna i dečija zaštita</a:t>
            </a:r>
          </a:p>
        </p:txBody>
      </p:sp>
      <p:sp>
        <p:nvSpPr>
          <p:cNvPr id="2" name="Content Placeholder 1"/>
          <p:cNvSpPr>
            <a:spLocks noGrp="1"/>
          </p:cNvSpPr>
          <p:nvPr>
            <p:ph sz="quarter" idx="13"/>
          </p:nvPr>
        </p:nvSpPr>
        <p:spPr>
          <a:xfrm>
            <a:off x="304800" y="1371600"/>
            <a:ext cx="8564880" cy="4864608"/>
          </a:xfrm>
        </p:spPr>
        <p:txBody>
          <a:bodyPr>
            <a:normAutofit/>
          </a:bodyPr>
          <a:lstStyle/>
          <a:p>
            <a:pPr algn="just"/>
            <a:r>
              <a:rPr lang="de-DE" sz="1400" i="1" dirty="0">
                <a:effectLst>
                  <a:outerShdw blurRad="38100" dist="38100" dir="2700000" algn="tl">
                    <a:srgbClr val="000000">
                      <a:alpha val="43137"/>
                    </a:srgbClr>
                  </a:outerShdw>
                </a:effectLst>
              </a:rPr>
              <a:t>Planirana sredsta za ovaj program </a:t>
            </a:r>
            <a:r>
              <a:rPr lang="de-DE" sz="1400" i="1" dirty="0" err="1">
                <a:effectLst>
                  <a:outerShdw blurRad="38100" dist="38100" dir="2700000" algn="tl">
                    <a:srgbClr val="000000">
                      <a:alpha val="43137"/>
                    </a:srgbClr>
                  </a:outerShdw>
                </a:effectLst>
              </a:rPr>
              <a:t>su</a:t>
            </a:r>
            <a:r>
              <a:rPr lang="de-DE" sz="1400" i="1" dirty="0">
                <a:effectLst>
                  <a:outerShdw blurRad="38100" dist="38100" dir="2700000" algn="tl">
                    <a:srgbClr val="000000">
                      <a:alpha val="43137"/>
                    </a:srgbClr>
                  </a:outerShdw>
                </a:effectLst>
              </a:rPr>
              <a:t> </a:t>
            </a:r>
            <a:r>
              <a:rPr lang="de-DE" sz="1400" i="1" dirty="0" err="1" smtClean="0">
                <a:effectLst>
                  <a:outerShdw blurRad="38100" dist="38100" dir="2700000" algn="tl">
                    <a:srgbClr val="000000">
                      <a:alpha val="43137"/>
                    </a:srgbClr>
                  </a:outerShdw>
                </a:effectLst>
              </a:rPr>
              <a:t>iznosila</a:t>
            </a:r>
            <a:r>
              <a:rPr lang="de-DE" sz="1400" i="1" dirty="0" smtClean="0">
                <a:effectLst>
                  <a:outerShdw blurRad="38100" dist="38100" dir="2700000" algn="tl">
                    <a:srgbClr val="000000">
                      <a:alpha val="43137"/>
                    </a:srgbClr>
                  </a:outerShdw>
                </a:effectLst>
              </a:rPr>
              <a:t> 70.943.872,60dinara, a </a:t>
            </a:r>
            <a:r>
              <a:rPr lang="de-DE" sz="1400" i="1" dirty="0">
                <a:effectLst>
                  <a:outerShdw blurRad="38100" dist="38100" dir="2700000" algn="tl">
                    <a:srgbClr val="000000">
                      <a:alpha val="43137"/>
                    </a:srgbClr>
                  </a:outerShdw>
                </a:effectLst>
              </a:rPr>
              <a:t>utrošeno  49.134.512,40 dinara odnosno 	69,25%.</a:t>
            </a:r>
            <a:endParaRPr lang="en-US" sz="1400" i="1" dirty="0">
              <a:effectLst>
                <a:outerShdw blurRad="38100" dist="38100" dir="2700000" algn="tl">
                  <a:srgbClr val="000000">
                    <a:alpha val="43137"/>
                  </a:srgbClr>
                </a:outerShdw>
              </a:effectLst>
            </a:endParaRPr>
          </a:p>
          <a:p>
            <a:pPr algn="just"/>
            <a:r>
              <a:rPr lang="de-DE" sz="1400" i="1" dirty="0">
                <a:effectLst>
                  <a:outerShdw blurRad="38100" dist="38100" dir="2700000" algn="tl">
                    <a:srgbClr val="000000">
                      <a:alpha val="43137"/>
                    </a:srgbClr>
                  </a:outerShdw>
                </a:effectLst>
              </a:rPr>
              <a:t>Program 11- Socijalna pomoć, u 2019. godine obuhvatio je sledeće programske </a:t>
            </a:r>
            <a:r>
              <a:rPr lang="de-DE" sz="1400" i="1" dirty="0" smtClean="0">
                <a:effectLst>
                  <a:outerShdw blurRad="38100" dist="38100" dir="2700000" algn="tl">
                    <a:srgbClr val="000000">
                      <a:alpha val="43137"/>
                    </a:srgbClr>
                  </a:outerShdw>
                </a:effectLst>
              </a:rPr>
              <a:t>aktivnosti</a:t>
            </a:r>
            <a:r>
              <a:rPr lang="sr-Latn-RS" sz="1400" i="1" dirty="0" smtClean="0">
                <a:effectLst>
                  <a:outerShdw blurRad="38100" dist="38100" dir="2700000" algn="tl">
                    <a:srgbClr val="000000">
                      <a:alpha val="43137"/>
                    </a:srgbClr>
                  </a:outerShdw>
                </a:effectLst>
              </a:rPr>
              <a:t>:</a:t>
            </a:r>
          </a:p>
          <a:p>
            <a:pPr algn="just"/>
            <a:r>
              <a:rPr lang="de-DE" sz="1400" i="1" dirty="0" smtClean="0">
                <a:effectLst>
                  <a:outerShdw blurRad="38100" dist="38100" dir="2700000" algn="tl">
                    <a:srgbClr val="000000">
                      <a:alpha val="43137"/>
                    </a:srgbClr>
                  </a:outerShdw>
                </a:effectLst>
              </a:rPr>
              <a:t> </a:t>
            </a:r>
            <a:r>
              <a:rPr lang="de-DE" sz="1400" i="1" dirty="0">
                <a:effectLst>
                  <a:outerShdw blurRad="38100" dist="38100" dir="2700000" algn="tl">
                    <a:srgbClr val="000000">
                      <a:alpha val="43137"/>
                    </a:srgbClr>
                  </a:outerShdw>
                </a:effectLst>
              </a:rPr>
              <a:t>0001- </a:t>
            </a:r>
            <a:r>
              <a:rPr lang="de-DE" sz="1400" i="1" dirty="0" smtClean="0">
                <a:effectLst>
                  <a:outerShdw blurRad="38100" dist="38100" dir="2700000" algn="tl">
                    <a:srgbClr val="000000">
                      <a:alpha val="43137"/>
                    </a:srgbClr>
                  </a:outerShdw>
                </a:effectLst>
              </a:rPr>
              <a:t>Jednokratne </a:t>
            </a:r>
            <a:r>
              <a:rPr lang="de-DE" sz="1400" i="1" dirty="0">
                <a:effectLst>
                  <a:outerShdw blurRad="38100" dist="38100" dir="2700000" algn="tl">
                    <a:srgbClr val="000000">
                      <a:alpha val="43137"/>
                    </a:srgbClr>
                  </a:outerShdw>
                </a:effectLst>
              </a:rPr>
              <a:t>pomoćI I drugi oblici </a:t>
            </a:r>
            <a:r>
              <a:rPr lang="de-DE" sz="1400" i="1" dirty="0" smtClean="0">
                <a:effectLst>
                  <a:outerShdw blurRad="38100" dist="38100" dir="2700000" algn="tl">
                    <a:srgbClr val="000000">
                      <a:alpha val="43137"/>
                    </a:srgbClr>
                  </a:outerShdw>
                </a:effectLst>
              </a:rPr>
              <a:t>pomoći</a:t>
            </a:r>
            <a:r>
              <a:rPr lang="sr-Latn-RS" sz="1400" i="1" dirty="0" smtClean="0">
                <a:effectLst>
                  <a:outerShdw blurRad="38100" dist="38100" dir="2700000" algn="tl">
                    <a:srgbClr val="000000">
                      <a:alpha val="43137"/>
                    </a:srgbClr>
                  </a:outerShdw>
                </a:effectLst>
              </a:rPr>
              <a:t> ( za 230  </a:t>
            </a:r>
            <a:r>
              <a:rPr lang="sr-Latn-RS" sz="1400" i="1" dirty="0">
                <a:effectLst>
                  <a:outerShdw blurRad="38100" dist="38100" dir="2700000" algn="tl">
                    <a:srgbClr val="000000">
                      <a:alpha val="43137"/>
                    </a:srgbClr>
                  </a:outerShdw>
                </a:effectLst>
              </a:rPr>
              <a:t>lica za isplatu trenutnih jednokratnih pomoci koje su isplacene na osnovu spiskova </a:t>
            </a:r>
            <a:r>
              <a:rPr lang="sr-Latn-RS" sz="1400" i="1" dirty="0" smtClean="0">
                <a:effectLst>
                  <a:outerShdw blurRad="38100" dist="38100" dir="2700000" algn="tl">
                    <a:srgbClr val="000000">
                      <a:alpha val="43137"/>
                    </a:srgbClr>
                  </a:outerShdw>
                </a:effectLst>
              </a:rPr>
              <a:t>Komisije)</a:t>
            </a:r>
            <a:endParaRPr lang="de-DE" sz="1400" i="1" dirty="0" smtClean="0">
              <a:effectLst>
                <a:outerShdw blurRad="38100" dist="38100" dir="2700000" algn="tl">
                  <a:srgbClr val="000000">
                    <a:alpha val="43137"/>
                  </a:srgbClr>
                </a:outerShdw>
              </a:effectLst>
            </a:endParaRPr>
          </a:p>
          <a:p>
            <a:pPr algn="just"/>
            <a:r>
              <a:rPr lang="de-DE" sz="1400" i="1" dirty="0" smtClean="0">
                <a:effectLst>
                  <a:outerShdw blurRad="38100" dist="38100" dir="2700000" algn="tl">
                    <a:srgbClr val="000000">
                      <a:alpha val="43137"/>
                    </a:srgbClr>
                  </a:outerShdw>
                </a:effectLst>
              </a:rPr>
              <a:t>0002- </a:t>
            </a:r>
            <a:r>
              <a:rPr lang="de-DE" sz="1400" i="1" dirty="0">
                <a:effectLst>
                  <a:outerShdw blurRad="38100" dist="38100" dir="2700000" algn="tl">
                    <a:srgbClr val="000000">
                      <a:alpha val="43137"/>
                    </a:srgbClr>
                  </a:outerShdw>
                </a:effectLst>
              </a:rPr>
              <a:t>Porodični I domski smeštaj, prihvatilišta I druge vrste </a:t>
            </a:r>
            <a:r>
              <a:rPr lang="de-DE" sz="1400" i="1" dirty="0" smtClean="0">
                <a:effectLst>
                  <a:outerShdw blurRad="38100" dist="38100" dir="2700000" algn="tl">
                    <a:srgbClr val="000000">
                      <a:alpha val="43137"/>
                    </a:srgbClr>
                  </a:outerShdw>
                </a:effectLst>
              </a:rPr>
              <a:t>smeštaja,</a:t>
            </a:r>
            <a:r>
              <a:rPr lang="sr-Latn-RS" sz="1400" i="1" dirty="0" smtClean="0">
                <a:effectLst>
                  <a:outerShdw blurRad="38100" dist="38100" dir="2700000" algn="tl">
                    <a:srgbClr val="000000">
                      <a:alpha val="43137"/>
                    </a:srgbClr>
                  </a:outerShdw>
                </a:effectLst>
              </a:rPr>
              <a:t>(broj </a:t>
            </a:r>
            <a:r>
              <a:rPr lang="sr-Latn-RS" sz="1400" i="1" dirty="0">
                <a:effectLst>
                  <a:outerShdw blurRad="38100" dist="38100" dir="2700000" algn="tl">
                    <a:srgbClr val="000000">
                      <a:alpha val="43137"/>
                    </a:srgbClr>
                  </a:outerShdw>
                </a:effectLst>
              </a:rPr>
              <a:t>korisnika usluga smeštaja </a:t>
            </a:r>
            <a:r>
              <a:rPr lang="sr-Latn-RS" sz="1400" i="1" dirty="0" smtClean="0">
                <a:effectLst>
                  <a:outerShdw blurRad="38100" dist="38100" dir="2700000" algn="tl">
                    <a:srgbClr val="000000">
                      <a:alpha val="43137"/>
                    </a:srgbClr>
                  </a:outerShdw>
                </a:effectLst>
              </a:rPr>
              <a:t>prihvatilišta 527) </a:t>
            </a:r>
            <a:endParaRPr lang="sr-Latn-RS" sz="1400" i="1" dirty="0">
              <a:effectLst>
                <a:outerShdw blurRad="38100" dist="38100" dir="2700000" algn="tl">
                  <a:srgbClr val="000000">
                    <a:alpha val="43137"/>
                  </a:srgbClr>
                </a:outerShdw>
              </a:effectLst>
            </a:endParaRPr>
          </a:p>
          <a:p>
            <a:pPr algn="just"/>
            <a:r>
              <a:rPr lang="de-DE" sz="1400" i="1" dirty="0" smtClean="0">
                <a:effectLst>
                  <a:outerShdw blurRad="38100" dist="38100" dir="2700000" algn="tl">
                    <a:srgbClr val="000000">
                      <a:alpha val="43137"/>
                    </a:srgbClr>
                  </a:outerShdw>
                </a:effectLst>
              </a:rPr>
              <a:t> </a:t>
            </a:r>
            <a:r>
              <a:rPr lang="de-DE" sz="1400" i="1" dirty="0">
                <a:effectLst>
                  <a:outerShdw blurRad="38100" dist="38100" dir="2700000" algn="tl">
                    <a:srgbClr val="000000">
                      <a:alpha val="43137"/>
                    </a:srgbClr>
                  </a:outerShdw>
                </a:effectLst>
              </a:rPr>
              <a:t>0003- Dnevne usluge u zajednici</a:t>
            </a:r>
            <a:r>
              <a:rPr lang="de-DE" sz="1400" i="1" dirty="0" smtClean="0">
                <a:effectLst>
                  <a:outerShdw blurRad="38100" dist="38100" dir="2700000" algn="tl">
                    <a:srgbClr val="000000">
                      <a:alpha val="43137"/>
                    </a:srgbClr>
                  </a:outerShdw>
                </a:effectLst>
              </a:rPr>
              <a:t>,</a:t>
            </a:r>
            <a:endParaRPr lang="sr-Latn-RS" sz="1400" i="1" dirty="0" smtClean="0">
              <a:effectLst>
                <a:outerShdw blurRad="38100" dist="38100" dir="2700000" algn="tl">
                  <a:srgbClr val="000000">
                    <a:alpha val="43137"/>
                  </a:srgbClr>
                </a:outerShdw>
              </a:effectLst>
            </a:endParaRPr>
          </a:p>
          <a:p>
            <a:pPr algn="just"/>
            <a:r>
              <a:rPr lang="de-DE" sz="1400" i="1" dirty="0" smtClean="0">
                <a:effectLst>
                  <a:outerShdw blurRad="38100" dist="38100" dir="2700000" algn="tl">
                    <a:srgbClr val="000000">
                      <a:alpha val="43137"/>
                    </a:srgbClr>
                  </a:outerShdw>
                </a:effectLst>
              </a:rPr>
              <a:t> </a:t>
            </a:r>
            <a:r>
              <a:rPr lang="de-DE" sz="1400" i="1" dirty="0">
                <a:effectLst>
                  <a:outerShdw blurRad="38100" dist="38100" dir="2700000" algn="tl">
                    <a:srgbClr val="000000">
                      <a:alpha val="43137"/>
                    </a:srgbClr>
                  </a:outerShdw>
                </a:effectLst>
              </a:rPr>
              <a:t>0004- Savetodavno terapijske I socijalno-edukativne usluge u zajednici</a:t>
            </a:r>
            <a:r>
              <a:rPr lang="de-DE" sz="1400" i="1" dirty="0" smtClean="0">
                <a:effectLst>
                  <a:outerShdw blurRad="38100" dist="38100" dir="2700000" algn="tl">
                    <a:srgbClr val="000000">
                      <a:alpha val="43137"/>
                    </a:srgbClr>
                  </a:outerShdw>
                </a:effectLst>
              </a:rPr>
              <a:t>,</a:t>
            </a:r>
            <a:r>
              <a:rPr lang="sr-Latn-RS" sz="1400" i="1" dirty="0">
                <a:effectLst>
                  <a:outerShdw blurRad="38100" dist="38100" dir="2700000" algn="tl">
                    <a:srgbClr val="000000">
                      <a:alpha val="43137"/>
                    </a:srgbClr>
                  </a:outerShdw>
                </a:effectLst>
              </a:rPr>
              <a:t> (U okviru ove aktivnosti opština Tutin vrši finansiranje dece oštećenog sluha u specijalnoj školi u Kragujevcu. Smeštaj u školi je internatskog tipa , u školskoj 2019/2020 finansirano je jedno </a:t>
            </a:r>
            <a:r>
              <a:rPr lang="sr-Latn-RS" sz="1400" i="1" dirty="0" smtClean="0">
                <a:effectLst>
                  <a:outerShdw blurRad="38100" dist="38100" dir="2700000" algn="tl">
                    <a:srgbClr val="000000">
                      <a:alpha val="43137"/>
                    </a:srgbClr>
                  </a:outerShdw>
                </a:effectLst>
              </a:rPr>
              <a:t>dete)</a:t>
            </a:r>
          </a:p>
          <a:p>
            <a:pPr algn="just"/>
            <a:r>
              <a:rPr lang="de-DE" sz="1400" i="1" dirty="0" smtClean="0">
                <a:effectLst>
                  <a:outerShdw blurRad="38100" dist="38100" dir="2700000" algn="tl">
                    <a:srgbClr val="000000">
                      <a:alpha val="43137"/>
                    </a:srgbClr>
                  </a:outerShdw>
                </a:effectLst>
              </a:rPr>
              <a:t> </a:t>
            </a:r>
            <a:r>
              <a:rPr lang="de-DE" sz="1400" i="1" dirty="0">
                <a:effectLst>
                  <a:outerShdw blurRad="38100" dist="38100" dir="2700000" algn="tl">
                    <a:srgbClr val="000000">
                      <a:alpha val="43137"/>
                    </a:srgbClr>
                  </a:outerShdw>
                </a:effectLst>
              </a:rPr>
              <a:t>0005- Podrška </a:t>
            </a:r>
            <a:r>
              <a:rPr lang="de-DE" sz="1400" i="1" dirty="0" smtClean="0">
                <a:effectLst>
                  <a:outerShdw blurRad="38100" dist="38100" dir="2700000" algn="tl">
                    <a:srgbClr val="000000">
                      <a:alpha val="43137"/>
                    </a:srgbClr>
                  </a:outerShdw>
                </a:effectLst>
              </a:rPr>
              <a:t>realizaciji </a:t>
            </a:r>
            <a:r>
              <a:rPr lang="de-DE" sz="1400" i="1" dirty="0">
                <a:effectLst>
                  <a:outerShdw blurRad="38100" dist="38100" dir="2700000" algn="tl">
                    <a:srgbClr val="000000">
                      <a:alpha val="43137"/>
                    </a:srgbClr>
                  </a:outerShdw>
                </a:effectLst>
              </a:rPr>
              <a:t>programa Crvenog </a:t>
            </a:r>
            <a:r>
              <a:rPr lang="de-DE" sz="1400" i="1" dirty="0" smtClean="0">
                <a:effectLst>
                  <a:outerShdw blurRad="38100" dist="38100" dir="2700000" algn="tl">
                    <a:srgbClr val="000000">
                      <a:alpha val="43137"/>
                    </a:srgbClr>
                  </a:outerShdw>
                </a:effectLst>
              </a:rPr>
              <a:t>krsta</a:t>
            </a:r>
            <a:r>
              <a:rPr lang="sr-Latn-RS" sz="1400" i="1" dirty="0">
                <a:effectLst>
                  <a:outerShdw blurRad="38100" dist="38100" dir="2700000" algn="tl">
                    <a:srgbClr val="000000">
                      <a:alpha val="43137"/>
                    </a:srgbClr>
                  </a:outerShdw>
                </a:effectLst>
              </a:rPr>
              <a:t> (</a:t>
            </a:r>
            <a:r>
              <a:rPr lang="sr-Latn-RS" sz="1400" i="1" dirty="0" smtClean="0">
                <a:effectLst>
                  <a:outerShdw blurRad="38100" dist="38100" dir="2700000" algn="tl">
                    <a:srgbClr val="000000">
                      <a:alpha val="43137"/>
                    </a:srgbClr>
                  </a:outerShdw>
                </a:effectLst>
              </a:rPr>
              <a:t>broj </a:t>
            </a:r>
            <a:r>
              <a:rPr lang="sr-Latn-RS" sz="1400" i="1" dirty="0">
                <a:effectLst>
                  <a:outerShdw blurRad="38100" dist="38100" dir="2700000" algn="tl">
                    <a:srgbClr val="000000">
                      <a:alpha val="43137"/>
                    </a:srgbClr>
                  </a:outerShdw>
                </a:effectLst>
              </a:rPr>
              <a:t>podeljenih obroka u narodnoj </a:t>
            </a:r>
            <a:r>
              <a:rPr lang="sr-Latn-RS" sz="1400" i="1" dirty="0" smtClean="0">
                <a:effectLst>
                  <a:outerShdw blurRad="38100" dist="38100" dir="2700000" algn="tl">
                    <a:srgbClr val="000000">
                      <a:alpha val="43137"/>
                    </a:srgbClr>
                  </a:outerShdw>
                </a:effectLst>
              </a:rPr>
              <a:t>kuhinji 550) </a:t>
            </a:r>
          </a:p>
          <a:p>
            <a:pPr algn="just"/>
            <a:r>
              <a:rPr lang="de-DE" sz="1400" i="1" dirty="0" smtClean="0">
                <a:effectLst>
                  <a:outerShdw blurRad="38100" dist="38100" dir="2700000" algn="tl">
                    <a:srgbClr val="000000">
                      <a:alpha val="43137"/>
                    </a:srgbClr>
                  </a:outerShdw>
                </a:effectLst>
              </a:rPr>
              <a:t>P1- </a:t>
            </a:r>
            <a:r>
              <a:rPr lang="de-DE" sz="1400" i="1" dirty="0">
                <a:effectLst>
                  <a:outerShdw blurRad="38100" dist="38100" dir="2700000" algn="tl">
                    <a:srgbClr val="000000">
                      <a:alpha val="43137"/>
                    </a:srgbClr>
                  </a:outerShdw>
                </a:effectLst>
              </a:rPr>
              <a:t>Pomoć u kući za starija </a:t>
            </a:r>
            <a:r>
              <a:rPr lang="de-DE" sz="1400" i="1" dirty="0" smtClean="0">
                <a:effectLst>
                  <a:outerShdw blurRad="38100" dist="38100" dir="2700000" algn="tl">
                    <a:srgbClr val="000000">
                      <a:alpha val="43137"/>
                    </a:srgbClr>
                  </a:outerShdw>
                </a:effectLst>
              </a:rPr>
              <a:t>lica</a:t>
            </a:r>
            <a:r>
              <a:rPr lang="sr-Latn-RS" sz="1400" i="1" dirty="0">
                <a:effectLst>
                  <a:outerShdw blurRad="38100" dist="38100" dir="2700000" algn="tl">
                    <a:srgbClr val="000000">
                      <a:alpha val="43137"/>
                    </a:srgbClr>
                  </a:outerShdw>
                </a:effectLst>
              </a:rPr>
              <a:t> </a:t>
            </a:r>
            <a:r>
              <a:rPr lang="sr-Latn-RS" sz="1400" i="1" dirty="0" smtClean="0">
                <a:effectLst>
                  <a:outerShdw blurRad="38100" dist="38100" dir="2700000" algn="tl">
                    <a:srgbClr val="000000">
                      <a:alpha val="43137"/>
                    </a:srgbClr>
                  </a:outerShdw>
                </a:effectLst>
              </a:rPr>
              <a:t>(broj </a:t>
            </a:r>
            <a:r>
              <a:rPr lang="sr-Latn-RS" sz="1400" i="1" dirty="0">
                <a:effectLst>
                  <a:outerShdw blurRad="38100" dist="38100" dir="2700000" algn="tl">
                    <a:srgbClr val="000000">
                      <a:alpha val="43137"/>
                    </a:srgbClr>
                  </a:outerShdw>
                </a:effectLst>
              </a:rPr>
              <a:t>korisnika </a:t>
            </a:r>
            <a:r>
              <a:rPr lang="sr-Latn-RS" sz="1400" i="1" dirty="0" smtClean="0">
                <a:effectLst>
                  <a:outerShdw blurRad="38100" dist="38100" dir="2700000" algn="tl">
                    <a:srgbClr val="000000">
                      <a:alpha val="43137"/>
                    </a:srgbClr>
                  </a:outerShdw>
                </a:effectLst>
              </a:rPr>
              <a:t>usluga u 2019. god. 80.)</a:t>
            </a:r>
          </a:p>
          <a:p>
            <a:pPr algn="just"/>
            <a:r>
              <a:rPr lang="de-DE" sz="1400" i="1" dirty="0" smtClean="0">
                <a:effectLst>
                  <a:outerShdw blurRad="38100" dist="38100" dir="2700000" algn="tl">
                    <a:srgbClr val="000000">
                      <a:alpha val="43137"/>
                    </a:srgbClr>
                  </a:outerShdw>
                </a:effectLst>
              </a:rPr>
              <a:t> </a:t>
            </a:r>
            <a:r>
              <a:rPr lang="de-DE" sz="1400" i="1" dirty="0">
                <a:effectLst>
                  <a:outerShdw blurRad="38100" dist="38100" dir="2700000" algn="tl">
                    <a:srgbClr val="000000">
                      <a:alpha val="43137"/>
                    </a:srgbClr>
                  </a:outerShdw>
                </a:effectLst>
              </a:rPr>
              <a:t>P-2 Stambeno zbrivanje povratnika –izgradnja 6 montažnih kuća, </a:t>
            </a:r>
            <a:endParaRPr lang="sr-Latn-RS" sz="1400" i="1" dirty="0" smtClean="0">
              <a:effectLst>
                <a:outerShdw blurRad="38100" dist="38100" dir="2700000" algn="tl">
                  <a:srgbClr val="000000">
                    <a:alpha val="43137"/>
                  </a:srgbClr>
                </a:outerShdw>
              </a:effectLst>
            </a:endParaRPr>
          </a:p>
          <a:p>
            <a:pPr algn="just"/>
            <a:r>
              <a:rPr lang="de-DE" sz="1400" i="1" dirty="0" smtClean="0">
                <a:effectLst>
                  <a:outerShdw blurRad="38100" dist="38100" dir="2700000" algn="tl">
                    <a:srgbClr val="000000">
                      <a:alpha val="43137"/>
                    </a:srgbClr>
                  </a:outerShdw>
                </a:effectLst>
              </a:rPr>
              <a:t>P3 - </a:t>
            </a:r>
            <a:r>
              <a:rPr lang="de-DE" sz="1400" i="1" dirty="0">
                <a:effectLst>
                  <a:outerShdw blurRad="38100" dist="38100" dir="2700000" algn="tl">
                    <a:srgbClr val="000000">
                      <a:alpha val="43137"/>
                    </a:srgbClr>
                  </a:outerShdw>
                </a:effectLst>
              </a:rPr>
              <a:t>Osnaživanje kapacite interesornih komisija za pružanje dodatne podrške deci za uključaivanje u rani razvoj I obrazovanje, </a:t>
            </a:r>
            <a:endParaRPr lang="x-none" sz="1400" dirty="0"/>
          </a:p>
          <a:p>
            <a:pPr marL="0" indent="0">
              <a:buNone/>
            </a:pPr>
            <a:endParaRPr lang="x-none" dirty="0"/>
          </a:p>
          <a:p>
            <a:pPr marL="0" indent="0">
              <a:buNone/>
            </a:pPr>
            <a:endParaRPr lang="x-none" dirty="0"/>
          </a:p>
          <a:p>
            <a:pPr marL="109728" indent="0">
              <a:buNone/>
            </a:pPr>
            <a:endParaRPr lang="x-none" dirty="0"/>
          </a:p>
        </p:txBody>
      </p:sp>
      <p:sp>
        <p:nvSpPr>
          <p:cNvPr id="5" name="Rectangle 4"/>
          <p:cNvSpPr/>
          <p:nvPr/>
        </p:nvSpPr>
        <p:spPr>
          <a:xfrm>
            <a:off x="304800" y="1600200"/>
            <a:ext cx="8686800" cy="1169551"/>
          </a:xfrm>
          <a:prstGeom prst="rect">
            <a:avLst/>
          </a:prstGeom>
        </p:spPr>
        <p:txBody>
          <a:bodyPr wrap="square">
            <a:spAutoFit/>
          </a:bodyPr>
          <a:lstStyle/>
          <a:p>
            <a:endParaRPr lang="x-none" sz="1600" i="1" dirty="0">
              <a:solidFill>
                <a:srgbClr val="FF0000"/>
              </a:solidFill>
            </a:endParaRPr>
          </a:p>
          <a:p>
            <a:r>
              <a:rPr lang="sr-Cyrl-CS" dirty="0"/>
              <a:t>		</a:t>
            </a:r>
            <a:endParaRPr lang="en-US" dirty="0" smtClean="0"/>
          </a:p>
          <a:p>
            <a:r>
              <a:rPr lang="sr-Cyrl-CS" dirty="0"/>
              <a:t>		</a:t>
            </a:r>
            <a:endParaRPr lang="x-none" dirty="0"/>
          </a:p>
          <a:p>
            <a:r>
              <a:rPr lang="sr-Cyrl-CS" b="1" dirty="0"/>
              <a:t>		</a:t>
            </a:r>
            <a:endParaRPr lang="x-none" dirty="0"/>
          </a:p>
        </p:txBody>
      </p:sp>
      <p:sp>
        <p:nvSpPr>
          <p:cNvPr id="6" name="Text Placeholder 2">
            <a:extLst>
              <a:ext uri="{FF2B5EF4-FFF2-40B4-BE49-F238E27FC236}">
                <a16:creationId xmlns:a16="http://schemas.microsoft.com/office/drawing/2014/main" id="{3F6E4ED7-F859-4EE5-964C-A1C703478D09}"/>
              </a:ext>
            </a:extLst>
          </p:cNvPr>
          <p:cNvSpPr txBox="1">
            <a:spLocks/>
          </p:cNvSpPr>
          <p:nvPr/>
        </p:nvSpPr>
        <p:spPr>
          <a:xfrm>
            <a:off x="566928" y="914400"/>
            <a:ext cx="7886699" cy="27794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lvl="0" algn="ctr">
              <a:defRPr/>
            </a:pPr>
            <a:r>
              <a:rPr lang="hr-HR" sz="1200" b="0" dirty="0">
                <a:solidFill>
                  <a:prstClr val="black"/>
                </a:solidFill>
              </a:rPr>
              <a:t>Svrha Programa je obezbeđivanje sveobuhvatne socijalne zaštite i pomoći najugroženijem stanovništvu grada/opštine</a:t>
            </a:r>
            <a:endParaRPr kumimoji="0" 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3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320" y="304800"/>
            <a:ext cx="8595360" cy="5931408"/>
          </a:xfrm>
        </p:spPr>
        <p:txBody>
          <a:bodyPr>
            <a:normAutofit/>
          </a:bodyPr>
          <a:lstStyle/>
          <a:p>
            <a:pPr algn="just"/>
            <a:r>
              <a:rPr lang="de-DE" sz="1900" i="1" dirty="0">
                <a:effectLst>
                  <a:outerShdw blurRad="38100" dist="38100" dir="2700000" algn="tl">
                    <a:srgbClr val="000000">
                      <a:alpha val="43137"/>
                    </a:srgbClr>
                  </a:outerShdw>
                </a:effectLst>
              </a:rPr>
              <a:t>P4- Dohodovne aktivnosti za interno raseljena lica, </a:t>
            </a:r>
            <a:endParaRPr lang="sr-Latn-RS" sz="1900" i="1" dirty="0" smtClean="0">
              <a:effectLst>
                <a:outerShdw blurRad="38100" dist="38100" dir="2700000" algn="tl">
                  <a:srgbClr val="000000">
                    <a:alpha val="43137"/>
                  </a:srgbClr>
                </a:outerShdw>
              </a:effectLst>
            </a:endParaRPr>
          </a:p>
          <a:p>
            <a:pPr algn="just"/>
            <a:r>
              <a:rPr lang="de-DE" sz="1900" i="1" dirty="0" smtClean="0">
                <a:effectLst>
                  <a:outerShdw blurRad="38100" dist="38100" dir="2700000" algn="tl">
                    <a:srgbClr val="000000">
                      <a:alpha val="43137"/>
                    </a:srgbClr>
                  </a:outerShdw>
                </a:effectLst>
              </a:rPr>
              <a:t>P5- </a:t>
            </a:r>
            <a:r>
              <a:rPr lang="de-DE" sz="1900" i="1" dirty="0">
                <a:effectLst>
                  <a:outerShdw blurRad="38100" dist="38100" dir="2700000" algn="tl">
                    <a:srgbClr val="000000">
                      <a:alpha val="43137"/>
                    </a:srgbClr>
                  </a:outerShdw>
                </a:effectLst>
              </a:rPr>
              <a:t>Obezbedjivanje I poboljsanje uslova stanovanja IRL po osnovnu Sporazuma o readmisiji , dodelom gradjevinskog materijala</a:t>
            </a:r>
            <a:r>
              <a:rPr lang="de-DE" sz="1900" i="1" dirty="0" smtClean="0">
                <a:effectLst>
                  <a:outerShdw blurRad="38100" dist="38100" dir="2700000" algn="tl">
                    <a:srgbClr val="000000">
                      <a:alpha val="43137"/>
                    </a:srgbClr>
                  </a:outerShdw>
                </a:effectLst>
              </a:rPr>
              <a:t>,</a:t>
            </a:r>
            <a:endParaRPr lang="sr-Latn-RS" sz="1900" i="1" dirty="0" smtClean="0">
              <a:effectLst>
                <a:outerShdw blurRad="38100" dist="38100" dir="2700000" algn="tl">
                  <a:srgbClr val="000000">
                    <a:alpha val="43137"/>
                  </a:srgbClr>
                </a:outerShdw>
              </a:effectLst>
            </a:endParaRPr>
          </a:p>
          <a:p>
            <a:pPr algn="just"/>
            <a:r>
              <a:rPr lang="de-DE" sz="1900" i="1" dirty="0" smtClean="0">
                <a:effectLst>
                  <a:outerShdw blurRad="38100" dist="38100" dir="2700000" algn="tl">
                    <a:srgbClr val="000000">
                      <a:alpha val="43137"/>
                    </a:srgbClr>
                  </a:outerShdw>
                </a:effectLst>
              </a:rPr>
              <a:t> </a:t>
            </a:r>
            <a:r>
              <a:rPr lang="de-DE" sz="1900" i="1" dirty="0">
                <a:effectLst>
                  <a:outerShdw blurRad="38100" dist="38100" dir="2700000" algn="tl">
                    <a:srgbClr val="000000">
                      <a:alpha val="43137"/>
                    </a:srgbClr>
                  </a:outerShdw>
                </a:effectLst>
              </a:rPr>
              <a:t>P6- Dohodovne aktivnosti za povratnika po Sporazumu o readmisiji, </a:t>
            </a:r>
            <a:endParaRPr lang="sr-Latn-RS" sz="1900" i="1" dirty="0" smtClean="0">
              <a:effectLst>
                <a:outerShdw blurRad="38100" dist="38100" dir="2700000" algn="tl">
                  <a:srgbClr val="000000">
                    <a:alpha val="43137"/>
                  </a:srgbClr>
                </a:outerShdw>
              </a:effectLst>
            </a:endParaRPr>
          </a:p>
          <a:p>
            <a:pPr algn="just"/>
            <a:r>
              <a:rPr lang="de-DE" sz="1900" i="1" dirty="0" smtClean="0">
                <a:effectLst>
                  <a:outerShdw blurRad="38100" dist="38100" dir="2700000" algn="tl">
                    <a:srgbClr val="000000">
                      <a:alpha val="43137"/>
                    </a:srgbClr>
                  </a:outerShdw>
                </a:effectLst>
              </a:rPr>
              <a:t>P7- </a:t>
            </a:r>
            <a:r>
              <a:rPr lang="de-DE" sz="1900" i="1" dirty="0">
                <a:effectLst>
                  <a:outerShdw blurRad="38100" dist="38100" dir="2700000" algn="tl">
                    <a:srgbClr val="000000">
                      <a:alpha val="43137"/>
                    </a:srgbClr>
                  </a:outerShdw>
                </a:effectLst>
              </a:rPr>
              <a:t>Privremeni smeštaj za žrtve nasilja u porodici, </a:t>
            </a:r>
            <a:endParaRPr lang="sr-Latn-RS" sz="1900" i="1" dirty="0" smtClean="0">
              <a:effectLst>
                <a:outerShdw blurRad="38100" dist="38100" dir="2700000" algn="tl">
                  <a:srgbClr val="000000">
                    <a:alpha val="43137"/>
                  </a:srgbClr>
                </a:outerShdw>
              </a:effectLst>
            </a:endParaRPr>
          </a:p>
          <a:p>
            <a:pPr algn="just"/>
            <a:r>
              <a:rPr lang="de-DE" sz="1900" i="1" dirty="0" smtClean="0">
                <a:effectLst>
                  <a:outerShdw blurRad="38100" dist="38100" dir="2700000" algn="tl">
                    <a:srgbClr val="000000">
                      <a:alpha val="43137"/>
                    </a:srgbClr>
                  </a:outerShdw>
                </a:effectLst>
              </a:rPr>
              <a:t>P8- </a:t>
            </a:r>
            <a:r>
              <a:rPr lang="de-DE" sz="1900" i="1" dirty="0">
                <a:effectLst>
                  <a:outerShdw blurRad="38100" dist="38100" dir="2700000" algn="tl">
                    <a:srgbClr val="000000">
                      <a:alpha val="43137"/>
                    </a:srgbClr>
                  </a:outerShdw>
                </a:effectLst>
              </a:rPr>
              <a:t>Obezbedjenje mi poboljšanje uslova stanovanja interno raseljenih lica, </a:t>
            </a:r>
            <a:endParaRPr lang="sr-Latn-RS" sz="1900" i="1" dirty="0" smtClean="0">
              <a:effectLst>
                <a:outerShdw blurRad="38100" dist="38100" dir="2700000" algn="tl">
                  <a:srgbClr val="000000">
                    <a:alpha val="43137"/>
                  </a:srgbClr>
                </a:outerShdw>
              </a:effectLst>
            </a:endParaRPr>
          </a:p>
          <a:p>
            <a:pPr algn="just"/>
            <a:r>
              <a:rPr lang="de-DE" sz="1900" i="1" dirty="0" smtClean="0">
                <a:effectLst>
                  <a:outerShdw blurRad="38100" dist="38100" dir="2700000" algn="tl">
                    <a:srgbClr val="000000">
                      <a:alpha val="43137"/>
                    </a:srgbClr>
                  </a:outerShdw>
                </a:effectLst>
              </a:rPr>
              <a:t>P9- </a:t>
            </a:r>
            <a:r>
              <a:rPr lang="de-DE" sz="1900" i="1" dirty="0">
                <a:effectLst>
                  <a:outerShdw blurRad="38100" dist="38100" dir="2700000" algn="tl">
                    <a:srgbClr val="000000">
                      <a:alpha val="43137"/>
                    </a:srgbClr>
                  </a:outerShdw>
                </a:effectLst>
              </a:rPr>
              <a:t>Jednokratne pomoći interno rasljenih lica I izbeglicama, </a:t>
            </a:r>
            <a:endParaRPr lang="sr-Latn-RS" sz="1900" i="1" dirty="0" smtClean="0">
              <a:effectLst>
                <a:outerShdw blurRad="38100" dist="38100" dir="2700000" algn="tl">
                  <a:srgbClr val="000000">
                    <a:alpha val="43137"/>
                  </a:srgbClr>
                </a:outerShdw>
              </a:effectLst>
            </a:endParaRPr>
          </a:p>
          <a:p>
            <a:pPr algn="just"/>
            <a:r>
              <a:rPr lang="de-DE" sz="1900" i="1" dirty="0" smtClean="0">
                <a:effectLst>
                  <a:outerShdw blurRad="38100" dist="38100" dir="2700000" algn="tl">
                    <a:srgbClr val="000000">
                      <a:alpha val="43137"/>
                    </a:srgbClr>
                  </a:outerShdw>
                </a:effectLst>
              </a:rPr>
              <a:t>P10- </a:t>
            </a:r>
            <a:r>
              <a:rPr lang="de-DE" sz="1900" i="1" dirty="0">
                <a:effectLst>
                  <a:outerShdw blurRad="38100" dist="38100" dir="2700000" algn="tl">
                    <a:srgbClr val="000000">
                      <a:alpha val="43137"/>
                    </a:srgbClr>
                  </a:outerShdw>
                </a:effectLst>
              </a:rPr>
              <a:t>Obezbedjenje I poboljšanje uslova stanovanja za povratnike po sporazumu o readmisiji dodelom gradjevinskog materijala. </a:t>
            </a:r>
            <a:endParaRPr lang="x-none" sz="1900" i="1" dirty="0">
              <a:effectLst>
                <a:outerShdw blurRad="38100" dist="38100" dir="2700000" algn="tl">
                  <a:srgbClr val="000000">
                    <a:alpha val="43137"/>
                  </a:srgbClr>
                </a:outerShdw>
              </a:effectLst>
            </a:endParaRPr>
          </a:p>
          <a:p>
            <a:pPr algn="just"/>
            <a:r>
              <a:rPr lang="de-DE" sz="1900" i="1" dirty="0">
                <a:effectLst>
                  <a:outerShdw blurRad="38100" dist="38100" dir="2700000" algn="tl">
                    <a:srgbClr val="000000">
                      <a:alpha val="43137"/>
                    </a:srgbClr>
                  </a:outerShdw>
                </a:effectLst>
              </a:rPr>
              <a:t>Program socijalne pomoci  u 2019 godini je obuhvatio 230  lica za isplatu trenutnih jednokratnih pomoci</a:t>
            </a:r>
            <a:r>
              <a:rPr lang="x-none" sz="1900" i="1" dirty="0">
                <a:effectLst>
                  <a:outerShdw blurRad="38100" dist="38100" dir="2700000" algn="tl">
                    <a:srgbClr val="000000">
                      <a:alpha val="43137"/>
                    </a:srgbClr>
                  </a:outerShdw>
                </a:effectLst>
              </a:rPr>
              <a:t>,</a:t>
            </a:r>
            <a:r>
              <a:rPr lang="de-DE" sz="1900" i="1" dirty="0">
                <a:effectLst>
                  <a:outerShdw blurRad="38100" dist="38100" dir="2700000" algn="tl">
                    <a:srgbClr val="000000">
                      <a:alpha val="43137"/>
                    </a:srgbClr>
                  </a:outerShdw>
                </a:effectLst>
              </a:rPr>
              <a:t> </a:t>
            </a:r>
            <a:r>
              <a:rPr lang="x-none" sz="1900" i="1" dirty="0">
                <a:effectLst>
                  <a:outerShdw blurRad="38100" dist="38100" dir="2700000" algn="tl">
                    <a:srgbClr val="000000">
                      <a:alpha val="43137"/>
                    </a:srgbClr>
                  </a:outerShdw>
                </a:effectLst>
              </a:rPr>
              <a:t>z</a:t>
            </a:r>
            <a:r>
              <a:rPr lang="de-DE" sz="1900" i="1" dirty="0">
                <a:effectLst>
                  <a:outerShdw blurRad="38100" dist="38100" dir="2700000" algn="tl">
                    <a:srgbClr val="000000">
                      <a:alpha val="43137"/>
                    </a:srgbClr>
                  </a:outerShdw>
                </a:effectLst>
              </a:rPr>
              <a:t>a decu u specijalnim skolama osnovnog i srednjeg obrazovanja takodje su izdvajana sredstva za redovno pohadjanje tih specijalnih skola. U </a:t>
            </a:r>
            <a:r>
              <a:rPr lang="x-none" sz="1900" i="1" dirty="0">
                <a:effectLst>
                  <a:outerShdw blurRad="38100" dist="38100" dir="2700000" algn="tl">
                    <a:srgbClr val="000000">
                      <a:alpha val="43137"/>
                    </a:srgbClr>
                  </a:outerShdw>
                </a:effectLst>
              </a:rPr>
              <a:t>š</a:t>
            </a:r>
            <a:r>
              <a:rPr lang="de-DE" sz="1900" i="1" dirty="0">
                <a:effectLst>
                  <a:outerShdw blurRad="38100" dist="38100" dir="2700000" algn="tl">
                    <a:srgbClr val="000000">
                      <a:alpha val="43137"/>
                    </a:srgbClr>
                  </a:outerShdw>
                </a:effectLst>
              </a:rPr>
              <a:t>kolu za gluvu i nagluvu decu u Kragujevcu finansirani su raspusti za decu i pratioce</a:t>
            </a:r>
            <a:r>
              <a:rPr lang="x-none" sz="1900" i="1" dirty="0">
                <a:effectLst>
                  <a:outerShdw blurRad="38100" dist="38100" dir="2700000" algn="tl">
                    <a:srgbClr val="000000">
                      <a:alpha val="43137"/>
                    </a:srgbClr>
                  </a:outerShdw>
                </a:effectLst>
              </a:rPr>
              <a:t>.</a:t>
            </a:r>
          </a:p>
          <a:p>
            <a:pPr algn="just"/>
            <a:r>
              <a:rPr lang="en-US" sz="1900" i="1" dirty="0" err="1">
                <a:effectLst>
                  <a:outerShdw blurRad="38100" dist="38100" dir="2700000" algn="tl">
                    <a:srgbClr val="000000">
                      <a:alpha val="43137"/>
                    </a:srgbClr>
                  </a:outerShdw>
                </a:effectLst>
              </a:rPr>
              <a:t>Ukupan</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broj</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novih</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lica</a:t>
            </a:r>
            <a:r>
              <a:rPr lang="en-US" sz="1900" i="1" dirty="0">
                <a:effectLst>
                  <a:outerShdw blurRad="38100" dist="38100" dir="2700000" algn="tl">
                    <a:srgbClr val="000000">
                      <a:alpha val="43137"/>
                    </a:srgbClr>
                  </a:outerShdw>
                </a:effectLst>
              </a:rPr>
              <a:t> u </a:t>
            </a:r>
            <a:r>
              <a:rPr lang="en-US" sz="1900" i="1" dirty="0" err="1">
                <a:effectLst>
                  <a:outerShdw blurRad="38100" dist="38100" dir="2700000" algn="tl">
                    <a:srgbClr val="000000">
                      <a:alpha val="43137"/>
                    </a:srgbClr>
                  </a:outerShdw>
                </a:effectLst>
              </a:rPr>
              <a:t>Centru</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za</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azil</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opštine</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Tutin</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za</a:t>
            </a:r>
            <a:r>
              <a:rPr lang="en-US" sz="1900" i="1" dirty="0">
                <a:effectLst>
                  <a:outerShdw blurRad="38100" dist="38100" dir="2700000" algn="tl">
                    <a:srgbClr val="000000">
                      <a:alpha val="43137"/>
                    </a:srgbClr>
                  </a:outerShdw>
                </a:effectLst>
              </a:rPr>
              <a:t> 2019 </a:t>
            </a:r>
            <a:r>
              <a:rPr lang="en-US" sz="1900" i="1" dirty="0" err="1">
                <a:effectLst>
                  <a:outerShdw blurRad="38100" dist="38100" dir="2700000" algn="tl">
                    <a:srgbClr val="000000">
                      <a:alpha val="43137"/>
                    </a:srgbClr>
                  </a:outerShdw>
                </a:effectLst>
              </a:rPr>
              <a:t>godinu</a:t>
            </a:r>
            <a:r>
              <a:rPr lang="en-US" sz="1900" i="1" dirty="0">
                <a:effectLst>
                  <a:outerShdw blurRad="38100" dist="38100" dir="2700000" algn="tl">
                    <a:srgbClr val="000000">
                      <a:alpha val="43137"/>
                    </a:srgbClr>
                  </a:outerShdw>
                </a:effectLst>
              </a:rPr>
              <a:t> je 572. </a:t>
            </a:r>
            <a:r>
              <a:rPr lang="en-US" sz="1900" i="1" dirty="0" err="1">
                <a:effectLst>
                  <a:outerShdw blurRad="38100" dist="38100" dir="2700000" algn="tl">
                    <a:srgbClr val="000000">
                      <a:alpha val="43137"/>
                    </a:srgbClr>
                  </a:outerShdw>
                </a:effectLst>
              </a:rPr>
              <a:t>Prosečno</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zadržavanje</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lica</a:t>
            </a:r>
            <a:r>
              <a:rPr lang="en-US" sz="1900" i="1" dirty="0">
                <a:effectLst>
                  <a:outerShdw blurRad="38100" dist="38100" dir="2700000" algn="tl">
                    <a:srgbClr val="000000">
                      <a:alpha val="43137"/>
                    </a:srgbClr>
                  </a:outerShdw>
                </a:effectLst>
              </a:rPr>
              <a:t> u </a:t>
            </a:r>
            <a:r>
              <a:rPr lang="en-US" sz="1900" i="1" dirty="0" err="1">
                <a:effectLst>
                  <a:outerShdw blurRad="38100" dist="38100" dir="2700000" algn="tl">
                    <a:srgbClr val="000000">
                      <a:alpha val="43137"/>
                    </a:srgbClr>
                  </a:outerShdw>
                </a:effectLst>
              </a:rPr>
              <a:t>Centru</a:t>
            </a:r>
            <a:r>
              <a:rPr lang="en-US" sz="1900" i="1" dirty="0">
                <a:effectLst>
                  <a:outerShdw blurRad="38100" dist="38100" dir="2700000" algn="tl">
                    <a:srgbClr val="000000">
                      <a:alpha val="43137"/>
                    </a:srgbClr>
                  </a:outerShdw>
                </a:effectLst>
              </a:rPr>
              <a:t> je </a:t>
            </a:r>
            <a:r>
              <a:rPr lang="en-US" sz="1900" i="1" dirty="0" err="1">
                <a:effectLst>
                  <a:outerShdw blurRad="38100" dist="38100" dir="2700000" algn="tl">
                    <a:srgbClr val="000000">
                      <a:alpha val="43137"/>
                    </a:srgbClr>
                  </a:outerShdw>
                </a:effectLst>
              </a:rPr>
              <a:t>na</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godišnjem</a:t>
            </a:r>
            <a:r>
              <a:rPr lang="en-US" sz="1900" i="1" dirty="0">
                <a:effectLst>
                  <a:outerShdw blurRad="38100" dist="38100" dir="2700000" algn="tl">
                    <a:srgbClr val="000000">
                      <a:alpha val="43137"/>
                    </a:srgbClr>
                  </a:outerShdw>
                </a:effectLst>
              </a:rPr>
              <a:t> </a:t>
            </a:r>
            <a:r>
              <a:rPr lang="en-US" sz="1900" i="1" dirty="0" err="1">
                <a:effectLst>
                  <a:outerShdw blurRad="38100" dist="38100" dir="2700000" algn="tl">
                    <a:srgbClr val="000000">
                      <a:alpha val="43137"/>
                    </a:srgbClr>
                  </a:outerShdw>
                </a:effectLst>
              </a:rPr>
              <a:t>nivou</a:t>
            </a:r>
            <a:r>
              <a:rPr lang="en-US" sz="1900" i="1" dirty="0">
                <a:effectLst>
                  <a:outerShdw blurRad="38100" dist="38100" dir="2700000" algn="tl">
                    <a:srgbClr val="000000">
                      <a:alpha val="43137"/>
                    </a:srgbClr>
                  </a:outerShdw>
                </a:effectLst>
              </a:rPr>
              <a:t>  3- 5 </a:t>
            </a:r>
            <a:r>
              <a:rPr lang="en-US" sz="1900" i="1" dirty="0" err="1">
                <a:effectLst>
                  <a:outerShdw blurRad="38100" dist="38100" dir="2700000" algn="tl">
                    <a:srgbClr val="000000">
                      <a:alpha val="43137"/>
                    </a:srgbClr>
                  </a:outerShdw>
                </a:effectLst>
              </a:rPr>
              <a:t>meseci</a:t>
            </a:r>
            <a:endParaRPr lang="x-none" sz="1900" i="1" dirty="0">
              <a:effectLst>
                <a:outerShdw blurRad="38100" dist="38100" dir="2700000" algn="tl">
                  <a:srgbClr val="000000">
                    <a:alpha val="43137"/>
                  </a:srgbClr>
                </a:outerShdw>
              </a:effectLst>
            </a:endParaRPr>
          </a:p>
          <a:p>
            <a:pPr algn="just"/>
            <a:r>
              <a:rPr lang="x-none" sz="1900" i="1" dirty="0">
                <a:effectLst>
                  <a:outerShdw blurRad="38100" dist="38100" dir="2700000" algn="tl">
                    <a:srgbClr val="000000">
                      <a:alpha val="43137"/>
                    </a:srgbClr>
                  </a:outerShdw>
                </a:effectLst>
              </a:rPr>
              <a:t>aktivnost finansiranja rana Narodne kuhinje, sprovodi se kako bi se za 125 porodica iz socijalno osetljive kategorije, omogućilo distribuiranje kuvanog obroka,</a:t>
            </a:r>
            <a:endParaRPr lang="en-US" sz="1900" i="1"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1816169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09600"/>
          </a:xfrm>
        </p:spPr>
        <p:txBody>
          <a:bodyPr>
            <a:noAutofit/>
          </a:bodyPr>
          <a:lstStyle/>
          <a:p>
            <a:r>
              <a:rPr lang="x-none" sz="3500" i="1" dirty="0">
                <a:effectLst>
                  <a:outerShdw blurRad="38100" dist="38100" dir="2700000" algn="tl">
                    <a:srgbClr val="000000">
                      <a:alpha val="43137"/>
                    </a:srgbClr>
                  </a:outerShdw>
                </a:effectLst>
              </a:rPr>
              <a:t>Program 12: Zdravstvena zaštita</a:t>
            </a:r>
          </a:p>
        </p:txBody>
      </p:sp>
      <p:sp>
        <p:nvSpPr>
          <p:cNvPr id="2" name="Content Placeholder 1"/>
          <p:cNvSpPr>
            <a:spLocks noGrp="1"/>
          </p:cNvSpPr>
          <p:nvPr>
            <p:ph sz="quarter" idx="13"/>
          </p:nvPr>
        </p:nvSpPr>
        <p:spPr>
          <a:xfrm>
            <a:off x="381000" y="1600200"/>
            <a:ext cx="8488680" cy="4636008"/>
          </a:xfrm>
        </p:spPr>
        <p:txBody>
          <a:bodyPr/>
          <a:lstStyle/>
          <a:p>
            <a:pPr marL="109728" indent="0">
              <a:buNone/>
            </a:pPr>
            <a:endParaRPr lang="x-none" dirty="0"/>
          </a:p>
          <a:p>
            <a:pPr marL="109728" indent="0">
              <a:buNone/>
            </a:pPr>
            <a:endParaRPr lang="x-none" dirty="0"/>
          </a:p>
        </p:txBody>
      </p:sp>
      <p:sp>
        <p:nvSpPr>
          <p:cNvPr id="4" name="Rectangle 3"/>
          <p:cNvSpPr/>
          <p:nvPr/>
        </p:nvSpPr>
        <p:spPr>
          <a:xfrm>
            <a:off x="304800" y="1524000"/>
            <a:ext cx="8648700" cy="2092881"/>
          </a:xfrm>
          <a:prstGeom prst="rect">
            <a:avLst/>
          </a:prstGeom>
        </p:spPr>
        <p:txBody>
          <a:bodyPr wrap="square">
            <a:spAutoFit/>
          </a:bodyPr>
          <a:lstStyle/>
          <a:p>
            <a:pPr marL="285750" indent="-285750" algn="just">
              <a:buFont typeface="Arial" panose="020B0604020202020204" pitchFamily="34" charset="0"/>
              <a:buChar char="•"/>
            </a:pPr>
            <a:r>
              <a:rPr lang="hr-HR" sz="1400" i="1" dirty="0" smtClean="0">
                <a:effectLst>
                  <a:outerShdw blurRad="38100" dist="38100" dir="2700000" algn="tl">
                    <a:srgbClr val="000000">
                      <a:alpha val="43137"/>
                    </a:srgbClr>
                  </a:outerShdw>
                </a:effectLst>
              </a:rPr>
              <a:t>Ukupno planirana sredstva za ovaj program 25.353.320,00 dinara a utrošeno 24.992.120,86 odnosno  98,57%</a:t>
            </a:r>
          </a:p>
          <a:p>
            <a:pPr algn="just"/>
            <a:endParaRPr lang="hr-HR" sz="1400" i="1" dirty="0" smtClean="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hr-HR" sz="1400" i="1" dirty="0" smtClean="0">
                <a:effectLst>
                  <a:outerShdw blurRad="38100" dist="38100" dir="2700000" algn="tl">
                    <a:srgbClr val="000000">
                      <a:alpha val="43137"/>
                    </a:srgbClr>
                  </a:outerShdw>
                </a:effectLst>
              </a:rPr>
              <a:t>Primarna zdravstvena zaštita obuhvata sledeće programske aktivnosti: 0001- Fukcionisanje ustanova primarne zdravstvene zaštite, 0002- Mrtvozorstvo i projekat P1- Izrada projektno tehničke dokumentacije na aneks </a:t>
            </a:r>
          </a:p>
          <a:p>
            <a:pPr marL="285750" indent="-285750" algn="just">
              <a:buFont typeface="Arial" panose="020B0604020202020204" pitchFamily="34" charset="0"/>
              <a:buChar char="•"/>
            </a:pPr>
            <a:r>
              <a:rPr lang="hr-HR" sz="1400" i="1" dirty="0" smtClean="0">
                <a:effectLst>
                  <a:outerShdw blurRad="38100" dist="38100" dir="2700000" algn="tl">
                    <a:srgbClr val="000000">
                      <a:alpha val="43137"/>
                    </a:srgbClr>
                  </a:outerShdw>
                </a:effectLst>
              </a:rPr>
              <a:t>Opština Tutin vršila je finansiranje zarade  ukupno 17 radnika Doma zdravlja na deset meseci. Finansirane su zarade za 10 meseci. Ovom aktivnošću pokrivene su sve seoske ambulante sa lekarimma i medicinskim osobljem , ojačana je služba Hitne pomoći. Potpisan je i aneks ugovora za jos dva meseca, novembar i decemba</a:t>
            </a:r>
            <a:r>
              <a:rPr lang="hr-HR" sz="1400" dirty="0" smtClean="0"/>
              <a:t>r za isti broj radinika.</a:t>
            </a:r>
          </a:p>
          <a:p>
            <a:r>
              <a:rPr lang="sr-Cyrl-CS" dirty="0"/>
              <a:t>	</a:t>
            </a:r>
            <a:endParaRPr lang="x-none" dirty="0"/>
          </a:p>
        </p:txBody>
      </p:sp>
      <p:pic>
        <p:nvPicPr>
          <p:cNvPr id="12290" name="Picture 2"/>
          <p:cNvPicPr>
            <a:picLocks noChangeAspect="1" noChangeArrowheads="1"/>
          </p:cNvPicPr>
          <p:nvPr/>
        </p:nvPicPr>
        <p:blipFill>
          <a:blip r:embed="rId2"/>
          <a:srcRect/>
          <a:stretch>
            <a:fillRect/>
          </a:stretch>
        </p:blipFill>
        <p:spPr bwMode="auto">
          <a:xfrm>
            <a:off x="2590800" y="3413464"/>
            <a:ext cx="6019800" cy="3097567"/>
          </a:xfrm>
          <a:prstGeom prst="rect">
            <a:avLst/>
          </a:prstGeom>
          <a:noFill/>
          <a:ln w="9525">
            <a:noFill/>
            <a:miter lim="800000"/>
            <a:headEnd/>
            <a:tailEnd/>
          </a:ln>
          <a:effectLst/>
        </p:spPr>
      </p:pic>
      <p:sp>
        <p:nvSpPr>
          <p:cNvPr id="6" name="TextBox 5"/>
          <p:cNvSpPr txBox="1"/>
          <p:nvPr/>
        </p:nvSpPr>
        <p:spPr>
          <a:xfrm>
            <a:off x="838200" y="833735"/>
            <a:ext cx="7883893" cy="461665"/>
          </a:xfrm>
          <a:prstGeom prst="rect">
            <a:avLst/>
          </a:prstGeom>
          <a:noFill/>
        </p:spPr>
        <p:txBody>
          <a:bodyPr wrap="square" rtlCol="0">
            <a:spAutoFit/>
          </a:bodyPr>
          <a:lstStyle/>
          <a:p>
            <a:pPr lvl="0" algn="ctr">
              <a:defRPr/>
            </a:pPr>
            <a:r>
              <a:rPr lang="hr-HR" sz="1200" dirty="0">
                <a:solidFill>
                  <a:prstClr val="black"/>
                </a:solidFill>
              </a:rPr>
              <a:t>Svrha Programa je dostupnost primarne zdravstvene zaštite u skladu sa nacionalnim standardima, odnosno obezbeđivanje i sprovođenje aktivnosti u oblastima delovanja javnog zdravlja.</a:t>
            </a:r>
            <a:endParaRPr lang="x-none" sz="1200" dirty="0">
              <a:solidFill>
                <a:prstClr val="black"/>
              </a:solidFill>
            </a:endParaRPr>
          </a:p>
        </p:txBody>
      </p:sp>
    </p:spTree>
    <p:extLst>
      <p:ext uri="{BB962C8B-B14F-4D97-AF65-F5344CB8AC3E}">
        <p14:creationId xmlns:p14="http://schemas.microsoft.com/office/powerpoint/2010/main" val="1527348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19506"/>
          </a:xfrm>
        </p:spPr>
        <p:txBody>
          <a:bodyPr>
            <a:noAutofit/>
          </a:bodyPr>
          <a:lstStyle/>
          <a:p>
            <a:r>
              <a:rPr lang="x-none" sz="3500" i="1" dirty="0">
                <a:effectLst>
                  <a:outerShdw blurRad="38100" dist="38100" dir="2700000" algn="tl">
                    <a:srgbClr val="000000">
                      <a:alpha val="43137"/>
                    </a:srgbClr>
                  </a:outerShdw>
                </a:effectLst>
              </a:rPr>
              <a:t>Program 13: Razvoj kulture i informisanja</a:t>
            </a:r>
          </a:p>
        </p:txBody>
      </p:sp>
      <p:sp>
        <p:nvSpPr>
          <p:cNvPr id="2" name="Content Placeholder 1"/>
          <p:cNvSpPr>
            <a:spLocks noGrp="1"/>
          </p:cNvSpPr>
          <p:nvPr>
            <p:ph sz="quarter" idx="13"/>
          </p:nvPr>
        </p:nvSpPr>
        <p:spPr>
          <a:xfrm>
            <a:off x="304800" y="1524000"/>
            <a:ext cx="8564880" cy="4712208"/>
          </a:xfrm>
        </p:spPr>
        <p:txBody>
          <a:bodyPr>
            <a:normAutofit fontScale="92500" lnSpcReduction="20000"/>
          </a:bodyPr>
          <a:lstStyle/>
          <a:p>
            <a:r>
              <a:rPr lang="hr-HR" sz="1600" i="1" dirty="0" smtClean="0">
                <a:effectLst>
                  <a:outerShdw blurRad="38100" dist="38100" dir="2700000" algn="tl">
                    <a:srgbClr val="000000">
                      <a:alpha val="43137"/>
                    </a:srgbClr>
                  </a:outerShdw>
                </a:effectLst>
              </a:rPr>
              <a:t>Planirana sredstav za ovaj program 56.791.029,78 dinara i utrošene</a:t>
            </a:r>
          </a:p>
          <a:p>
            <a:pPr marL="0" indent="0">
              <a:buNone/>
            </a:pPr>
            <a:r>
              <a:rPr lang="hr-HR" sz="1600" i="1" dirty="0" smtClean="0">
                <a:effectLst>
                  <a:outerShdw blurRad="38100" dist="38100" dir="2700000" algn="tl">
                    <a:srgbClr val="000000">
                      <a:alpha val="43137"/>
                    </a:srgbClr>
                  </a:outerShdw>
                </a:effectLst>
              </a:rPr>
              <a:t>40.1296.905,24 dinara odnosna 70,66%</a:t>
            </a:r>
          </a:p>
          <a:p>
            <a:r>
              <a:rPr lang="hr-HR" sz="1600" i="1" dirty="0" smtClean="0">
                <a:effectLst>
                  <a:outerShdw blurRad="38100" dist="38100" dir="2700000" algn="tl">
                    <a:srgbClr val="000000">
                      <a:alpha val="43137"/>
                    </a:srgbClr>
                  </a:outerShdw>
                </a:effectLst>
              </a:rPr>
              <a:t>Program 13- Razvoj kulture obuhvatao je u 2019. God. Aktivnost </a:t>
            </a:r>
          </a:p>
          <a:p>
            <a:r>
              <a:rPr lang="hr-HR" sz="1600" i="1" dirty="0" smtClean="0">
                <a:effectLst>
                  <a:outerShdw blurRad="38100" dist="38100" dir="2700000" algn="tl">
                    <a:srgbClr val="000000">
                      <a:alpha val="43137"/>
                    </a:srgbClr>
                  </a:outerShdw>
                </a:effectLst>
              </a:rPr>
              <a:t>0001- Funcionisanje loklanih ustanova kulture, </a:t>
            </a:r>
          </a:p>
          <a:p>
            <a:r>
              <a:rPr lang="hr-HR" sz="1600" i="1" dirty="0" smtClean="0">
                <a:effectLst>
                  <a:outerShdw blurRad="38100" dist="38100" dir="2700000" algn="tl">
                    <a:srgbClr val="000000">
                      <a:alpha val="43137"/>
                    </a:srgbClr>
                  </a:outerShdw>
                </a:effectLst>
              </a:rPr>
              <a:t>0003- Unapredjenje Sistema očuvanja I predstavljanja </a:t>
            </a:r>
          </a:p>
          <a:p>
            <a:pPr>
              <a:buNone/>
            </a:pPr>
            <a:r>
              <a:rPr lang="hr-HR" sz="1600" i="1" dirty="0" smtClean="0">
                <a:effectLst>
                  <a:outerShdw blurRad="38100" dist="38100" dir="2700000" algn="tl">
                    <a:srgbClr val="000000">
                      <a:alpha val="43137"/>
                    </a:srgbClr>
                  </a:outerShdw>
                </a:effectLst>
              </a:rPr>
              <a:t>     kulturno istoriskog nasledja, </a:t>
            </a:r>
          </a:p>
          <a:p>
            <a:r>
              <a:rPr lang="hr-HR" sz="1600" i="1" dirty="0" smtClean="0">
                <a:effectLst>
                  <a:outerShdw blurRad="38100" dist="38100" dir="2700000" algn="tl">
                    <a:srgbClr val="000000">
                      <a:alpha val="43137"/>
                    </a:srgbClr>
                  </a:outerShdw>
                </a:effectLst>
              </a:rPr>
              <a:t>0004- Ostvarivanje I unaprdjenje javnog interesa u oblasti</a:t>
            </a:r>
          </a:p>
          <a:p>
            <a:pPr>
              <a:buNone/>
            </a:pPr>
            <a:r>
              <a:rPr lang="hr-HR" sz="1600" i="1" dirty="0" smtClean="0">
                <a:effectLst>
                  <a:outerShdw blurRad="38100" dist="38100" dir="2700000" algn="tl">
                    <a:srgbClr val="000000">
                      <a:alpha val="43137"/>
                    </a:srgbClr>
                  </a:outerShdw>
                </a:effectLst>
              </a:rPr>
              <a:t>      javnog informisanja, </a:t>
            </a:r>
          </a:p>
          <a:p>
            <a:r>
              <a:rPr lang="hr-HR" sz="1600" i="1" dirty="0" smtClean="0">
                <a:effectLst>
                  <a:outerShdw blurRad="38100" dist="38100" dir="2700000" algn="tl">
                    <a:srgbClr val="000000">
                      <a:alpha val="43137"/>
                    </a:srgbClr>
                  </a:outerShdw>
                </a:effectLst>
              </a:rPr>
              <a:t>P1- Javna čitaonica-zavičajna biblioteka, </a:t>
            </a:r>
          </a:p>
          <a:p>
            <a:r>
              <a:rPr lang="hr-HR" sz="1600" i="1" dirty="0" smtClean="0">
                <a:effectLst>
                  <a:outerShdw blurRad="38100" dist="38100" dir="2700000" algn="tl">
                    <a:srgbClr val="000000">
                      <a:alpha val="43137"/>
                    </a:srgbClr>
                  </a:outerShdw>
                </a:effectLst>
              </a:rPr>
              <a:t>P2- Izdavačka delatnost, </a:t>
            </a:r>
          </a:p>
          <a:p>
            <a:r>
              <a:rPr lang="hr-HR" sz="1600" i="1" dirty="0" smtClean="0">
                <a:effectLst>
                  <a:outerShdw blurRad="38100" dist="38100" dir="2700000" algn="tl">
                    <a:srgbClr val="000000">
                      <a:alpha val="43137"/>
                    </a:srgbClr>
                  </a:outerShdw>
                </a:effectLst>
              </a:rPr>
              <a:t>P3- Medjunarodni muzički festival decije muzike “Otvoreno srce Tutin 2019”. </a:t>
            </a:r>
          </a:p>
          <a:p>
            <a:pPr algn="just"/>
            <a:r>
              <a:rPr lang="hr-HR" sz="1600" i="1" dirty="0" smtClean="0">
                <a:effectLst>
                  <a:outerShdw blurRad="38100" dist="38100" dir="2700000" algn="tl">
                    <a:srgbClr val="000000">
                      <a:alpha val="43137"/>
                    </a:srgbClr>
                  </a:outerShdw>
                </a:effectLst>
              </a:rPr>
              <a:t>Na teritoriji opštine Tutin postoji jedna narodna biblioteka “dr Ejup Mušović”. Fond knjiga narodne biblioteke je 37.000 naslova (stručna literatura, školska lektira ...). Na godišnjem nivou biblioteka ima 1100 članova . Pored rada sa korisnicima,  biblioteka je ogranizovala i kulturne manifestacije , kao što su: 10 promocija knjiga 2 književne večeri i jedno opštinsko i regionalno  takmičenje.                                       </a:t>
            </a:r>
          </a:p>
          <a:p>
            <a:pPr algn="just"/>
            <a:r>
              <a:rPr lang="hr-HR" sz="1600" i="1" dirty="0" smtClean="0">
                <a:effectLst>
                  <a:outerShdw blurRad="38100" dist="38100" dir="2700000" algn="tl">
                    <a:srgbClr val="000000">
                      <a:alpha val="43137"/>
                    </a:srgbClr>
                  </a:outerShdw>
                </a:effectLst>
              </a:rPr>
              <a:t>Centar  za kulturu omladinu i sport sprovodio je sledeće aktivnosti: Medjunarodni dan folklora, koncerte, Ramazamsku akademiju, bajramsku akademiju, smotru narodnih pevača sa naseg područja, otvaranje galerijskog prostora, umetničke galerije za izložbu slika slikara sa nasih prostora i šire, književne susrete  knjige I slike. Izložbu slikarske kolonije.  </a:t>
            </a:r>
          </a:p>
          <a:p>
            <a:endParaRPr lang="en-US" sz="1600" i="1" dirty="0">
              <a:effectLst>
                <a:outerShdw blurRad="38100" dist="38100" dir="2700000" algn="tl">
                  <a:srgbClr val="000000">
                    <a:alpha val="43137"/>
                  </a:srgbClr>
                </a:outerShdw>
              </a:effectLst>
            </a:endParaRPr>
          </a:p>
          <a:p>
            <a:endParaRPr lang="x-none" dirty="0"/>
          </a:p>
          <a:p>
            <a:pPr marL="109728" indent="0">
              <a:buNone/>
            </a:pPr>
            <a:endParaRPr lang="x-none" dirty="0"/>
          </a:p>
        </p:txBody>
      </p:sp>
      <p:pic>
        <p:nvPicPr>
          <p:cNvPr id="13315" name="Picture 3"/>
          <p:cNvPicPr>
            <a:picLocks noChangeAspect="1" noChangeArrowheads="1"/>
          </p:cNvPicPr>
          <p:nvPr/>
        </p:nvPicPr>
        <p:blipFill>
          <a:blip r:embed="rId2" cstate="print"/>
          <a:srcRect/>
          <a:stretch>
            <a:fillRect/>
          </a:stretch>
        </p:blipFill>
        <p:spPr bwMode="auto">
          <a:xfrm>
            <a:off x="7239000" y="1464720"/>
            <a:ext cx="1371600" cy="2438647"/>
          </a:xfrm>
          <a:prstGeom prst="rect">
            <a:avLst/>
          </a:prstGeom>
          <a:noFill/>
          <a:ln w="9525">
            <a:noFill/>
            <a:miter lim="800000"/>
            <a:headEnd/>
            <a:tailEnd/>
          </a:ln>
          <a:effectLst/>
        </p:spPr>
      </p:pic>
      <p:sp>
        <p:nvSpPr>
          <p:cNvPr id="5" name="Text Placeholder 2">
            <a:extLst>
              <a:ext uri="{FF2B5EF4-FFF2-40B4-BE49-F238E27FC236}">
                <a16:creationId xmlns:a16="http://schemas.microsoft.com/office/drawing/2014/main" id="{CA7EC4C7-6CE0-4459-8906-0CC76A3AF0CE}"/>
              </a:ext>
            </a:extLst>
          </p:cNvPr>
          <p:cNvSpPr txBox="1">
            <a:spLocks/>
          </p:cNvSpPr>
          <p:nvPr/>
        </p:nvSpPr>
        <p:spPr>
          <a:xfrm>
            <a:off x="526144" y="913281"/>
            <a:ext cx="8091711" cy="474923"/>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lvl="0" algn="ctr">
              <a:defRPr/>
            </a:pPr>
            <a:r>
              <a:rPr lang="hr-HR" sz="1200" b="0" dirty="0">
                <a:solidFill>
                  <a:prstClr val="black"/>
                </a:solidFill>
              </a:rPr>
              <a:t>Svrha Programa je očuvanje, unapređenje i predstavljanje kulturnog-istorijskog nasleđa, kulturne raznovrsnosti, produkcije i stvaralaštva u lokalnoj zajednici i ostvarivanje prava građana na informisanje i unapređenje javnog </a:t>
            </a:r>
            <a:r>
              <a:rPr lang="hr-HR" sz="1200" b="0" dirty="0" smtClean="0">
                <a:solidFill>
                  <a:prstClr val="black"/>
                </a:solidFill>
              </a:rPr>
              <a:t>informisanja.</a:t>
            </a:r>
            <a:endParaRPr kumimoji="0" 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35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85800"/>
          </a:xfrm>
        </p:spPr>
        <p:txBody>
          <a:bodyPr>
            <a:noAutofit/>
          </a:bodyPr>
          <a:lstStyle/>
          <a:p>
            <a:r>
              <a:rPr lang="x-none" sz="3500" i="1" dirty="0">
                <a:effectLst>
                  <a:outerShdw blurRad="38100" dist="38100" dir="2700000" algn="tl">
                    <a:srgbClr val="000000">
                      <a:alpha val="43137"/>
                    </a:srgbClr>
                  </a:outerShdw>
                </a:effectLst>
              </a:rPr>
              <a:t>Program 14: Razvoj sporta i omladine</a:t>
            </a:r>
          </a:p>
        </p:txBody>
      </p:sp>
      <p:sp>
        <p:nvSpPr>
          <p:cNvPr id="2" name="Content Placeholder 1"/>
          <p:cNvSpPr>
            <a:spLocks noGrp="1"/>
          </p:cNvSpPr>
          <p:nvPr>
            <p:ph sz="quarter" idx="13"/>
          </p:nvPr>
        </p:nvSpPr>
        <p:spPr>
          <a:xfrm>
            <a:off x="274320" y="1676400"/>
            <a:ext cx="8595360" cy="4559808"/>
          </a:xfrm>
        </p:spPr>
        <p:txBody>
          <a:bodyPr>
            <a:normAutofit fontScale="92500" lnSpcReduction="20000"/>
          </a:bodyPr>
          <a:lstStyle/>
          <a:p>
            <a:pPr marL="395478" indent="-285750" algn="just"/>
            <a:r>
              <a:rPr lang="de-DE" sz="1600" i="1" dirty="0">
                <a:effectLst>
                  <a:outerShdw blurRad="38100" dist="38100" dir="2700000" algn="tl">
                    <a:srgbClr val="000000">
                      <a:alpha val="43137"/>
                    </a:srgbClr>
                  </a:outerShdw>
                </a:effectLst>
              </a:rPr>
              <a:t>Ukupno planirana sredstva za ovaj program 34.671.704,50din. I ukupnpo utrošeno 28.913.266,87 odnosno 83,39</a:t>
            </a:r>
            <a:r>
              <a:rPr lang="x-none" sz="1600" i="1" dirty="0">
                <a:effectLst>
                  <a:outerShdw blurRad="38100" dist="38100" dir="2700000" algn="tl">
                    <a:srgbClr val="000000">
                      <a:alpha val="43137"/>
                    </a:srgbClr>
                  </a:outerShdw>
                </a:effectLst>
              </a:rPr>
              <a:t>%</a:t>
            </a:r>
          </a:p>
          <a:p>
            <a:pPr marL="395478" indent="-285750" algn="just"/>
            <a:r>
              <a:rPr lang="de-DE" sz="1600" i="1" dirty="0">
                <a:effectLst>
                  <a:outerShdw blurRad="38100" dist="38100" dir="2700000" algn="tl">
                    <a:srgbClr val="000000">
                      <a:alpha val="43137"/>
                    </a:srgbClr>
                  </a:outerShdw>
                </a:effectLst>
              </a:rPr>
              <a:t>Program 14-razvoj sporta i omladine u 2019. God. Obuhvatio je sledeće programske aktivnosti </a:t>
            </a:r>
            <a:endParaRPr lang="x-none" sz="1600" i="1" dirty="0">
              <a:effectLst>
                <a:outerShdw blurRad="38100" dist="38100" dir="2700000" algn="tl">
                  <a:srgbClr val="000000">
                    <a:alpha val="43137"/>
                  </a:srgbClr>
                </a:outerShdw>
              </a:effectLst>
            </a:endParaRPr>
          </a:p>
          <a:p>
            <a:pPr marL="395478" indent="-285750" algn="just">
              <a:buFont typeface="Wingdings" pitchFamily="2" charset="2"/>
              <a:buChar char="Ø"/>
            </a:pPr>
            <a:r>
              <a:rPr lang="de-DE" sz="1600" i="1" dirty="0">
                <a:effectLst>
                  <a:outerShdw blurRad="38100" dist="38100" dir="2700000" algn="tl">
                    <a:srgbClr val="000000">
                      <a:alpha val="43137"/>
                    </a:srgbClr>
                  </a:outerShdw>
                </a:effectLst>
              </a:rPr>
              <a:t>0001- Podrška lokalnim sportskih organizazacijama , udruženjma I savezima, </a:t>
            </a:r>
            <a:endParaRPr lang="x-none" sz="1600" i="1" dirty="0">
              <a:effectLst>
                <a:outerShdw blurRad="38100" dist="38100" dir="2700000" algn="tl">
                  <a:srgbClr val="000000">
                    <a:alpha val="43137"/>
                  </a:srgbClr>
                </a:outerShdw>
              </a:effectLst>
            </a:endParaRPr>
          </a:p>
          <a:p>
            <a:pPr marL="395478" indent="-285750" algn="just">
              <a:buFont typeface="Wingdings" pitchFamily="2" charset="2"/>
              <a:buChar char="Ø"/>
            </a:pPr>
            <a:r>
              <a:rPr lang="de-DE" sz="1600" i="1" dirty="0">
                <a:effectLst>
                  <a:outerShdw blurRad="38100" dist="38100" dir="2700000" algn="tl">
                    <a:srgbClr val="000000">
                      <a:alpha val="43137"/>
                    </a:srgbClr>
                  </a:outerShdw>
                </a:effectLst>
              </a:rPr>
              <a:t>0002- Podrška predškolskom, školskom sportu, </a:t>
            </a:r>
            <a:endParaRPr lang="x-none" sz="1600" i="1" dirty="0">
              <a:effectLst>
                <a:outerShdw blurRad="38100" dist="38100" dir="2700000" algn="tl">
                  <a:srgbClr val="000000">
                    <a:alpha val="43137"/>
                  </a:srgbClr>
                </a:outerShdw>
              </a:effectLst>
            </a:endParaRPr>
          </a:p>
          <a:p>
            <a:pPr marL="395478" indent="-285750" algn="just">
              <a:buFont typeface="Wingdings" pitchFamily="2" charset="2"/>
              <a:buChar char="Ø"/>
            </a:pPr>
            <a:r>
              <a:rPr lang="de-DE" sz="1600" i="1" dirty="0">
                <a:effectLst>
                  <a:outerShdw blurRad="38100" dist="38100" dir="2700000" algn="tl">
                    <a:srgbClr val="000000">
                      <a:alpha val="43137"/>
                    </a:srgbClr>
                  </a:outerShdw>
                </a:effectLst>
              </a:rPr>
              <a:t>0005- Sprovodjenje omladinske politike, projekti </a:t>
            </a:r>
            <a:endParaRPr lang="x-none" sz="1600" i="1" dirty="0">
              <a:effectLst>
                <a:outerShdw blurRad="38100" dist="38100" dir="2700000" algn="tl">
                  <a:srgbClr val="000000">
                    <a:alpha val="43137"/>
                  </a:srgbClr>
                </a:outerShdw>
              </a:effectLst>
            </a:endParaRPr>
          </a:p>
          <a:p>
            <a:pPr marL="395478" indent="-285750" algn="just">
              <a:buFont typeface="Wingdings" pitchFamily="2" charset="2"/>
              <a:buChar char="ü"/>
            </a:pPr>
            <a:r>
              <a:rPr lang="de-DE" sz="1600" i="1" dirty="0">
                <a:effectLst>
                  <a:outerShdw blurRad="38100" dist="38100" dir="2700000" algn="tl">
                    <a:srgbClr val="000000">
                      <a:alpha val="43137"/>
                    </a:srgbClr>
                  </a:outerShdw>
                </a:effectLst>
              </a:rPr>
              <a:t>P1- Izrada projektno tehničke dokumentacije –završni radovi sportske hale, </a:t>
            </a:r>
            <a:endParaRPr lang="x-none" sz="1600" i="1" dirty="0">
              <a:effectLst>
                <a:outerShdw blurRad="38100" dist="38100" dir="2700000" algn="tl">
                  <a:srgbClr val="000000">
                    <a:alpha val="43137"/>
                  </a:srgbClr>
                </a:outerShdw>
              </a:effectLst>
            </a:endParaRPr>
          </a:p>
          <a:p>
            <a:pPr marL="395478" indent="-285750" algn="just">
              <a:buFont typeface="Wingdings" pitchFamily="2" charset="2"/>
              <a:buChar char="ü"/>
            </a:pPr>
            <a:r>
              <a:rPr lang="de-DE" sz="1600" i="1" dirty="0">
                <a:effectLst>
                  <a:outerShdw blurRad="38100" dist="38100" dir="2700000" algn="tl">
                    <a:srgbClr val="000000">
                      <a:alpha val="43137"/>
                    </a:srgbClr>
                  </a:outerShdw>
                </a:effectLst>
              </a:rPr>
              <a:t>P2- Izrada projektno tehničke dokumentacije –Zatvoreni bazeni, </a:t>
            </a:r>
            <a:endParaRPr lang="x-none" sz="1600" i="1" dirty="0">
              <a:effectLst>
                <a:outerShdw blurRad="38100" dist="38100" dir="2700000" algn="tl">
                  <a:srgbClr val="000000">
                    <a:alpha val="43137"/>
                  </a:srgbClr>
                </a:outerShdw>
              </a:effectLst>
            </a:endParaRPr>
          </a:p>
          <a:p>
            <a:pPr marL="395478" indent="-285750" algn="just">
              <a:buFont typeface="Wingdings" pitchFamily="2" charset="2"/>
              <a:buChar char="ü"/>
            </a:pPr>
            <a:r>
              <a:rPr lang="de-DE" sz="1600" i="1" dirty="0">
                <a:effectLst>
                  <a:outerShdw blurRad="38100" dist="38100" dir="2700000" algn="tl">
                    <a:srgbClr val="000000">
                      <a:alpha val="43137"/>
                    </a:srgbClr>
                  </a:outerShdw>
                </a:effectLst>
              </a:rPr>
              <a:t>P3- Karijerni info kutak, P</a:t>
            </a:r>
            <a:endParaRPr lang="x-none" sz="1600" i="1" dirty="0">
              <a:effectLst>
                <a:outerShdw blurRad="38100" dist="38100" dir="2700000" algn="tl">
                  <a:srgbClr val="000000">
                    <a:alpha val="43137"/>
                  </a:srgbClr>
                </a:outerShdw>
              </a:effectLst>
            </a:endParaRPr>
          </a:p>
          <a:p>
            <a:pPr marL="395478" indent="-285750" algn="just">
              <a:buFont typeface="Wingdings" pitchFamily="2" charset="2"/>
              <a:buChar char="ü"/>
            </a:pPr>
            <a:r>
              <a:rPr lang="x-none" sz="1600" i="1" dirty="0">
                <a:effectLst>
                  <a:outerShdw blurRad="38100" dist="38100" dir="2700000" algn="tl">
                    <a:srgbClr val="000000">
                      <a:alpha val="43137"/>
                    </a:srgbClr>
                  </a:outerShdw>
                </a:effectLst>
              </a:rPr>
              <a:t>P</a:t>
            </a:r>
            <a:r>
              <a:rPr lang="de-DE" sz="1600" i="1" dirty="0">
                <a:effectLst>
                  <a:outerShdw blurRad="38100" dist="38100" dir="2700000" algn="tl">
                    <a:srgbClr val="000000">
                      <a:alpha val="43137"/>
                    </a:srgbClr>
                  </a:outerShdw>
                </a:effectLst>
              </a:rPr>
              <a:t>4- Leto za mlade, </a:t>
            </a:r>
            <a:endParaRPr lang="x-none" sz="1600" i="1" dirty="0">
              <a:effectLst>
                <a:outerShdw blurRad="38100" dist="38100" dir="2700000" algn="tl">
                  <a:srgbClr val="000000">
                    <a:alpha val="43137"/>
                  </a:srgbClr>
                </a:outerShdw>
              </a:effectLst>
            </a:endParaRPr>
          </a:p>
          <a:p>
            <a:pPr marL="395478" indent="-285750" algn="just">
              <a:buFont typeface="Wingdings" pitchFamily="2" charset="2"/>
              <a:buChar char="ü"/>
            </a:pPr>
            <a:r>
              <a:rPr lang="de-DE" sz="1600" i="1" dirty="0">
                <a:effectLst>
                  <a:outerShdw blurRad="38100" dist="38100" dir="2700000" algn="tl">
                    <a:srgbClr val="000000">
                      <a:alpha val="43137"/>
                    </a:srgbClr>
                  </a:outerShdw>
                </a:effectLst>
              </a:rPr>
              <a:t>P5- Škola programiranja,</a:t>
            </a:r>
            <a:endParaRPr lang="x-none" sz="1600" i="1" dirty="0">
              <a:effectLst>
                <a:outerShdw blurRad="38100" dist="38100" dir="2700000" algn="tl">
                  <a:srgbClr val="000000">
                    <a:alpha val="43137"/>
                  </a:srgbClr>
                </a:outerShdw>
              </a:effectLst>
            </a:endParaRPr>
          </a:p>
          <a:p>
            <a:pPr marL="395478" indent="-285750" algn="just">
              <a:buFont typeface="Wingdings" pitchFamily="2" charset="2"/>
              <a:buChar char="ü"/>
            </a:pPr>
            <a:r>
              <a:rPr lang="de-DE" sz="1600" i="1" dirty="0">
                <a:effectLst>
                  <a:outerShdw blurRad="38100" dist="38100" dir="2700000" algn="tl">
                    <a:srgbClr val="000000">
                      <a:alpha val="43137"/>
                    </a:srgbClr>
                  </a:outerShdw>
                </a:effectLst>
              </a:rPr>
              <a:t>P6- Znanjem do cilja,</a:t>
            </a:r>
            <a:endParaRPr lang="x-none" sz="1600" i="1" dirty="0">
              <a:effectLst>
                <a:outerShdw blurRad="38100" dist="38100" dir="2700000" algn="tl">
                  <a:srgbClr val="000000">
                    <a:alpha val="43137"/>
                  </a:srgbClr>
                </a:outerShdw>
              </a:effectLst>
            </a:endParaRPr>
          </a:p>
          <a:p>
            <a:pPr marL="395478" indent="-285750" algn="just">
              <a:buFont typeface="Wingdings" pitchFamily="2" charset="2"/>
              <a:buChar char="ü"/>
            </a:pPr>
            <a:r>
              <a:rPr lang="de-DE" sz="1600" i="1" dirty="0">
                <a:effectLst>
                  <a:outerShdw blurRad="38100" dist="38100" dir="2700000" algn="tl">
                    <a:srgbClr val="000000">
                      <a:alpha val="43137"/>
                    </a:srgbClr>
                  </a:outerShdw>
                </a:effectLst>
              </a:rPr>
              <a:t> P7- Omladinska stručna </a:t>
            </a:r>
            <a:r>
              <a:rPr lang="de-DE" sz="1600" i="1" dirty="0" smtClean="0">
                <a:effectLst>
                  <a:outerShdw blurRad="38100" dist="38100" dir="2700000" algn="tl">
                    <a:srgbClr val="000000">
                      <a:alpha val="43137"/>
                    </a:srgbClr>
                  </a:outerShdw>
                </a:effectLst>
              </a:rPr>
              <a:t>praksa </a:t>
            </a:r>
            <a:r>
              <a:rPr lang="sr-Latn-RS" sz="1600" i="1" dirty="0" smtClean="0">
                <a:effectLst>
                  <a:outerShdw blurRad="38100" dist="38100" dir="2700000" algn="tl">
                    <a:srgbClr val="000000">
                      <a:alpha val="43137"/>
                    </a:srgbClr>
                  </a:outerShdw>
                </a:effectLst>
              </a:rPr>
              <a:t>(</a:t>
            </a:r>
            <a:r>
              <a:rPr lang="de-DE" sz="1600" i="1" dirty="0">
                <a:effectLst>
                  <a:outerShdw blurRad="38100" dist="38100" dir="2700000" algn="tl">
                    <a:srgbClr val="000000">
                      <a:alpha val="43137"/>
                    </a:srgbClr>
                  </a:outerShdw>
                </a:effectLst>
              </a:rPr>
              <a:t>Sredstav su obezbedjena od strane Ministrastva za omladinu i sport. Uključeno je oko 40 učesnika stručne prakse, angažovani su stručni predavači .</a:t>
            </a:r>
            <a:endParaRPr lang="x-none" sz="1600" i="1" dirty="0">
              <a:effectLst>
                <a:outerShdw blurRad="38100" dist="38100" dir="2700000" algn="tl">
                  <a:srgbClr val="000000">
                    <a:alpha val="43137"/>
                  </a:srgbClr>
                </a:outerShdw>
              </a:effectLst>
            </a:endParaRPr>
          </a:p>
          <a:p>
            <a:pPr marL="395478" indent="-285750" algn="just"/>
            <a:r>
              <a:rPr lang="de-DE" sz="1600" i="1" dirty="0">
                <a:effectLst>
                  <a:outerShdw blurRad="38100" dist="38100" dir="2700000" algn="tl">
                    <a:srgbClr val="000000">
                      <a:alpha val="43137"/>
                    </a:srgbClr>
                  </a:outerShdw>
                </a:effectLst>
              </a:rPr>
              <a:t>Opštinsko vijeće je raspisalo Javni poziv za finansiranje godišnjih programa sportskih organizacija koje će biti finansirane od strane Opštine Tutin.Po javnom pozivu se prijavilo 16 sportskih organizacija koje je Komisija za dodjelu sredstava uvrstila u Prijedlog projekata od javnog interesa koje realizuju sportska udruženja građana a biće finansirani iz budžeta opštine Tutin za 2019.godinu.Opštinsko vijeće je prihvatilo Prijedlog Komisije i sa svimaa je potpisan Ugovor o finansiranj</a:t>
            </a:r>
            <a:r>
              <a:rPr lang="de-DE" i="1" dirty="0">
                <a:effectLst>
                  <a:outerShdw blurRad="38100" dist="38100" dir="2700000" algn="tl">
                    <a:srgbClr val="000000">
                      <a:alpha val="43137"/>
                    </a:srgbClr>
                  </a:outerShdw>
                </a:effectLst>
              </a:rPr>
              <a:t>u</a:t>
            </a:r>
            <a:endParaRPr lang="en-US" sz="1600" i="1" dirty="0">
              <a:effectLst>
                <a:outerShdw blurRad="38100" dist="38100" dir="2700000" algn="tl">
                  <a:srgbClr val="000000">
                    <a:alpha val="43137"/>
                  </a:srgbClr>
                </a:outerShdw>
              </a:effectLst>
            </a:endParaRPr>
          </a:p>
          <a:p>
            <a:pPr marL="109728" indent="0">
              <a:buNone/>
            </a:pPr>
            <a:endParaRPr lang="x-none" dirty="0"/>
          </a:p>
        </p:txBody>
      </p:sp>
      <p:pic>
        <p:nvPicPr>
          <p:cNvPr id="14338" name="Picture 2"/>
          <p:cNvPicPr>
            <a:picLocks noChangeAspect="1" noChangeArrowheads="1"/>
          </p:cNvPicPr>
          <p:nvPr/>
        </p:nvPicPr>
        <p:blipFill>
          <a:blip r:embed="rId2"/>
          <a:srcRect/>
          <a:stretch>
            <a:fillRect/>
          </a:stretch>
        </p:blipFill>
        <p:spPr bwMode="auto">
          <a:xfrm>
            <a:off x="6172200" y="2667001"/>
            <a:ext cx="2543175" cy="1981200"/>
          </a:xfrm>
          <a:prstGeom prst="rect">
            <a:avLst/>
          </a:prstGeom>
          <a:noFill/>
          <a:ln w="9525">
            <a:noFill/>
            <a:miter lim="800000"/>
            <a:headEnd/>
            <a:tailEnd/>
          </a:ln>
          <a:effectLst/>
        </p:spPr>
      </p:pic>
      <p:sp>
        <p:nvSpPr>
          <p:cNvPr id="5" name="Rectangle 4"/>
          <p:cNvSpPr/>
          <p:nvPr/>
        </p:nvSpPr>
        <p:spPr>
          <a:xfrm>
            <a:off x="685800" y="1040278"/>
            <a:ext cx="7924800" cy="483722"/>
          </a:xfrm>
          <a:prstGeom prst="rect">
            <a:avLst/>
          </a:prstGeom>
        </p:spPr>
        <p:txBody>
          <a:bodyPr wrap="square">
            <a:spAutoFit/>
          </a:bodyPr>
          <a:lstStyle/>
          <a:p>
            <a:pPr lvl="0" algn="ctr" defTabSz="685800">
              <a:lnSpc>
                <a:spcPct val="90000"/>
              </a:lnSpc>
              <a:spcBef>
                <a:spcPts val="750"/>
              </a:spcBef>
              <a:defRPr/>
            </a:pPr>
            <a:r>
              <a:rPr lang="hr-HR" sz="1400" dirty="0">
                <a:solidFill>
                  <a:prstClr val="black"/>
                </a:solidFill>
              </a:rPr>
              <a:t>Svrha Programa je obezbeđivanje pristupa sportu i podrška projektima vezanim za razvoj sporta, kao i obezbeđivanje uslova za razvoj i sprovođenje omladinske politike. </a:t>
            </a:r>
            <a:endParaRPr lang="x-none" sz="1400" dirty="0">
              <a:solidFill>
                <a:prstClr val="black"/>
              </a:solidFill>
            </a:endParaRPr>
          </a:p>
        </p:txBody>
      </p:sp>
    </p:spTree>
    <p:extLst>
      <p:ext uri="{BB962C8B-B14F-4D97-AF65-F5344CB8AC3E}">
        <p14:creationId xmlns:p14="http://schemas.microsoft.com/office/powerpoint/2010/main" val="545603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914400"/>
          </a:xfrm>
        </p:spPr>
        <p:txBody>
          <a:bodyPr>
            <a:noAutofit/>
          </a:bodyPr>
          <a:lstStyle/>
          <a:p>
            <a:r>
              <a:rPr lang="x-none" sz="3500" i="1" dirty="0">
                <a:effectLst>
                  <a:outerShdw blurRad="38100" dist="38100" dir="2700000" algn="tl">
                    <a:srgbClr val="000000">
                      <a:alpha val="43137"/>
                    </a:srgbClr>
                  </a:outerShdw>
                </a:effectLst>
              </a:rPr>
              <a:t>Program 15: Opšte usluge loklane samouprave</a:t>
            </a:r>
          </a:p>
        </p:txBody>
      </p:sp>
      <p:sp>
        <p:nvSpPr>
          <p:cNvPr id="2" name="Content Placeholder 1"/>
          <p:cNvSpPr>
            <a:spLocks noGrp="1"/>
          </p:cNvSpPr>
          <p:nvPr>
            <p:ph sz="quarter" idx="13"/>
          </p:nvPr>
        </p:nvSpPr>
        <p:spPr>
          <a:xfrm>
            <a:off x="228600" y="2209800"/>
            <a:ext cx="8595360" cy="4187952"/>
          </a:xfrm>
        </p:spPr>
        <p:txBody>
          <a:bodyPr>
            <a:normAutofit/>
          </a:bodyPr>
          <a:lstStyle/>
          <a:p>
            <a:pPr algn="just"/>
            <a:r>
              <a:rPr lang="de-DE" sz="1600" i="1" dirty="0">
                <a:effectLst>
                  <a:outerShdw blurRad="38100" dist="38100" dir="2700000" algn="tl">
                    <a:srgbClr val="000000">
                      <a:alpha val="43137"/>
                    </a:srgbClr>
                  </a:outerShdw>
                </a:effectLst>
              </a:rPr>
              <a:t>Ukupno planirana sredstva za ovaj projekta u ioznosu od 318.870.324,08dinara </a:t>
            </a:r>
            <a:r>
              <a:rPr lang="de-DE" sz="1600" i="1" dirty="0" err="1">
                <a:effectLst>
                  <a:outerShdw blurRad="38100" dist="38100" dir="2700000" algn="tl">
                    <a:srgbClr val="000000">
                      <a:alpha val="43137"/>
                    </a:srgbClr>
                  </a:outerShdw>
                </a:effectLst>
              </a:rPr>
              <a:t>utrošeno</a:t>
            </a:r>
            <a:r>
              <a:rPr lang="de-DE" sz="1600" i="1" dirty="0">
                <a:effectLst>
                  <a:outerShdw blurRad="38100" dist="38100" dir="2700000" algn="tl">
                    <a:srgbClr val="000000">
                      <a:alpha val="43137"/>
                    </a:srgbClr>
                  </a:outerShdw>
                </a:effectLst>
              </a:rPr>
              <a:t> </a:t>
            </a:r>
            <a:r>
              <a:rPr lang="de-DE" sz="1600" i="1" dirty="0" smtClean="0">
                <a:effectLst>
                  <a:outerShdw blurRad="38100" dist="38100" dir="2700000" algn="tl">
                    <a:srgbClr val="000000">
                      <a:alpha val="43137"/>
                    </a:srgbClr>
                  </a:outerShdw>
                </a:effectLst>
              </a:rPr>
              <a:t>289.481.049,88 </a:t>
            </a:r>
            <a:r>
              <a:rPr lang="de-DE" sz="1600" i="1" dirty="0" err="1" smtClean="0">
                <a:effectLst>
                  <a:outerShdw blurRad="38100" dist="38100" dir="2700000" algn="tl">
                    <a:srgbClr val="000000">
                      <a:alpha val="43137"/>
                    </a:srgbClr>
                  </a:outerShdw>
                </a:effectLst>
              </a:rPr>
              <a:t>odnosno</a:t>
            </a:r>
            <a:r>
              <a:rPr lang="de-DE" sz="1600" i="1" dirty="0" smtClean="0">
                <a:effectLst>
                  <a:outerShdw blurRad="38100" dist="38100" dir="2700000" algn="tl">
                    <a:srgbClr val="000000">
                      <a:alpha val="43137"/>
                    </a:srgbClr>
                  </a:outerShdw>
                </a:effectLst>
              </a:rPr>
              <a:t> </a:t>
            </a:r>
            <a:r>
              <a:rPr lang="de-DE" sz="1600" i="1" dirty="0">
                <a:effectLst>
                  <a:outerShdw blurRad="38100" dist="38100" dir="2700000" algn="tl">
                    <a:srgbClr val="000000">
                      <a:alpha val="43137"/>
                    </a:srgbClr>
                  </a:outerShdw>
                </a:effectLst>
              </a:rPr>
              <a:t>90,78%.</a:t>
            </a:r>
            <a:endParaRPr lang="en-US" sz="1600" i="1" dirty="0">
              <a:effectLst>
                <a:outerShdw blurRad="38100" dist="38100" dir="2700000" algn="tl">
                  <a:srgbClr val="000000">
                    <a:alpha val="43137"/>
                  </a:srgbClr>
                </a:outerShdw>
              </a:effectLst>
            </a:endParaRPr>
          </a:p>
          <a:p>
            <a:pPr algn="just" hangingPunct="0"/>
            <a:r>
              <a:rPr lang="de-DE" sz="1600" i="1" dirty="0">
                <a:effectLst>
                  <a:outerShdw blurRad="38100" dist="38100" dir="2700000" algn="tl">
                    <a:srgbClr val="000000">
                      <a:alpha val="43137"/>
                    </a:srgbClr>
                  </a:outerShdw>
                </a:effectLst>
              </a:rPr>
              <a:t>Program 15-Lokalna  samouprava ubuhvatala je </a:t>
            </a:r>
            <a:r>
              <a:rPr lang="de-DE" sz="1600" i="1" dirty="0" err="1">
                <a:effectLst>
                  <a:outerShdw blurRad="38100" dist="38100" dir="2700000" algn="tl">
                    <a:srgbClr val="000000">
                      <a:alpha val="43137"/>
                    </a:srgbClr>
                  </a:outerShdw>
                </a:effectLst>
              </a:rPr>
              <a:t>u</a:t>
            </a:r>
            <a:r>
              <a:rPr lang="de-DE" sz="1600" i="1" dirty="0">
                <a:effectLst>
                  <a:outerShdw blurRad="38100" dist="38100" dir="2700000" algn="tl">
                    <a:srgbClr val="000000">
                      <a:alpha val="43137"/>
                    </a:srgbClr>
                  </a:outerShdw>
                </a:effectLst>
              </a:rPr>
              <a:t> </a:t>
            </a:r>
            <a:r>
              <a:rPr lang="de-DE" sz="1600" i="1" dirty="0" smtClean="0">
                <a:effectLst>
                  <a:outerShdw blurRad="38100" dist="38100" dir="2700000" algn="tl">
                    <a:srgbClr val="000000">
                      <a:alpha val="43137"/>
                    </a:srgbClr>
                  </a:outerShdw>
                </a:effectLst>
              </a:rPr>
              <a:t>2019. </a:t>
            </a:r>
            <a:r>
              <a:rPr lang="de-DE" sz="1600" i="1" dirty="0">
                <a:effectLst>
                  <a:outerShdw blurRad="38100" dist="38100" dir="2700000" algn="tl">
                    <a:srgbClr val="000000">
                      <a:alpha val="43137"/>
                    </a:srgbClr>
                  </a:outerShdw>
                </a:effectLst>
              </a:rPr>
              <a:t>sledeće aktivnosti: 0001- Funkcionisanje lokalne </a:t>
            </a:r>
            <a:r>
              <a:rPr lang="de-DE" sz="1600" i="1" dirty="0" err="1">
                <a:effectLst>
                  <a:outerShdw blurRad="38100" dist="38100" dir="2700000" algn="tl">
                    <a:srgbClr val="000000">
                      <a:alpha val="43137"/>
                    </a:srgbClr>
                  </a:outerShdw>
                </a:effectLst>
              </a:rPr>
              <a:t>samouprave</a:t>
            </a:r>
            <a:r>
              <a:rPr lang="de-DE" sz="1600" i="1" dirty="0">
                <a:effectLst>
                  <a:outerShdw blurRad="38100" dist="38100" dir="2700000" algn="tl">
                    <a:srgbClr val="000000">
                      <a:alpha val="43137"/>
                    </a:srgbClr>
                  </a:outerShdw>
                </a:effectLst>
              </a:rPr>
              <a:t> </a:t>
            </a:r>
            <a:r>
              <a:rPr lang="de-DE" sz="1600" i="1" dirty="0" smtClean="0">
                <a:effectLst>
                  <a:outerShdw blurRad="38100" dist="38100" dir="2700000" algn="tl">
                    <a:srgbClr val="000000">
                      <a:alpha val="43137"/>
                    </a:srgbClr>
                  </a:outerShdw>
                </a:effectLst>
              </a:rPr>
              <a:t>i </a:t>
            </a:r>
            <a:r>
              <a:rPr lang="de-DE" sz="1600" i="1" dirty="0">
                <a:effectLst>
                  <a:outerShdw blurRad="38100" dist="38100" dir="2700000" algn="tl">
                    <a:srgbClr val="000000">
                      <a:alpha val="43137"/>
                    </a:srgbClr>
                  </a:outerShdw>
                </a:effectLst>
              </a:rPr>
              <a:t>gradskih opstina, 0002- </a:t>
            </a:r>
            <a:r>
              <a:rPr lang="de-DE" sz="1600" i="1" dirty="0" err="1">
                <a:effectLst>
                  <a:outerShdw blurRad="38100" dist="38100" dir="2700000" algn="tl">
                    <a:srgbClr val="000000">
                      <a:alpha val="43137"/>
                    </a:srgbClr>
                  </a:outerShdw>
                </a:effectLst>
              </a:rPr>
              <a:t>Mesne</a:t>
            </a:r>
            <a:r>
              <a:rPr lang="de-DE" sz="1600" i="1" dirty="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zajednice</a:t>
            </a:r>
            <a:r>
              <a:rPr lang="de-DE" sz="1600" i="1" dirty="0" smtClean="0">
                <a:effectLst>
                  <a:outerShdw blurRad="38100" dist="38100" dir="2700000" algn="tl">
                    <a:srgbClr val="000000">
                      <a:alpha val="43137"/>
                    </a:srgbClr>
                  </a:outerShdw>
                </a:effectLst>
              </a:rPr>
              <a:t> ,0003 - </a:t>
            </a:r>
            <a:r>
              <a:rPr lang="de-DE" sz="1600" i="1" dirty="0">
                <a:effectLst>
                  <a:outerShdw blurRad="38100" dist="38100" dir="2700000" algn="tl">
                    <a:srgbClr val="000000">
                      <a:alpha val="43137"/>
                    </a:srgbClr>
                  </a:outerShdw>
                </a:effectLst>
              </a:rPr>
              <a:t>Servisiranje javnog duga, </a:t>
            </a:r>
            <a:r>
              <a:rPr lang="de-DE" sz="1600" i="1" dirty="0" smtClean="0">
                <a:effectLst>
                  <a:outerShdw blurRad="38100" dist="38100" dir="2700000" algn="tl">
                    <a:srgbClr val="000000">
                      <a:alpha val="43137"/>
                    </a:srgbClr>
                  </a:outerShdw>
                </a:effectLst>
              </a:rPr>
              <a:t>0004 - </a:t>
            </a:r>
            <a:r>
              <a:rPr lang="de-DE" sz="1600" i="1" dirty="0">
                <a:effectLst>
                  <a:outerShdw blurRad="38100" dist="38100" dir="2700000" algn="tl">
                    <a:srgbClr val="000000">
                      <a:alpha val="43137"/>
                    </a:srgbClr>
                  </a:outerShdw>
                </a:effectLst>
              </a:rPr>
              <a:t>Opštinsko pravobranilaštvo, 0005- Zaštitnik gradjana, 0006- Ispekcijiski poslovi, 0007- Fukcionisanje nacionalnih savjeta nacinalnih manjina, </a:t>
            </a:r>
            <a:r>
              <a:rPr lang="de-DE" sz="1600" i="1" dirty="0" smtClean="0">
                <a:effectLst>
                  <a:outerShdw blurRad="38100" dist="38100" dir="2700000" algn="tl">
                    <a:srgbClr val="000000">
                      <a:alpha val="43137"/>
                    </a:srgbClr>
                  </a:outerShdw>
                </a:effectLst>
              </a:rPr>
              <a:t>0009 - </a:t>
            </a:r>
            <a:r>
              <a:rPr lang="de-DE" sz="1600" i="1" dirty="0">
                <a:effectLst>
                  <a:outerShdw blurRad="38100" dist="38100" dir="2700000" algn="tl">
                    <a:srgbClr val="000000">
                      <a:alpha val="43137"/>
                    </a:srgbClr>
                  </a:outerShdw>
                </a:effectLst>
              </a:rPr>
              <a:t>Tekuća budžetska rezerva, </a:t>
            </a:r>
            <a:r>
              <a:rPr lang="de-DE" sz="1600" i="1" dirty="0" smtClean="0">
                <a:effectLst>
                  <a:outerShdw blurRad="38100" dist="38100" dir="2700000" algn="tl">
                    <a:srgbClr val="000000">
                      <a:alpha val="43137"/>
                    </a:srgbClr>
                  </a:outerShdw>
                </a:effectLst>
              </a:rPr>
              <a:t>0010 - </a:t>
            </a:r>
            <a:r>
              <a:rPr lang="de-DE" sz="1600" i="1" dirty="0">
                <a:effectLst>
                  <a:outerShdw blurRad="38100" dist="38100" dir="2700000" algn="tl">
                    <a:srgbClr val="000000">
                      <a:alpha val="43137"/>
                    </a:srgbClr>
                  </a:outerShdw>
                </a:effectLst>
              </a:rPr>
              <a:t>Stalna budžretska rezerva, 0014- Vanredna situacija, projekte, P1- Izgradnja objekata u mesnim centrima, </a:t>
            </a:r>
            <a:r>
              <a:rPr lang="de-DE" sz="1600" i="1" dirty="0" smtClean="0">
                <a:effectLst>
                  <a:outerShdw blurRad="38100" dist="38100" dir="2700000" algn="tl">
                    <a:srgbClr val="000000">
                      <a:alpha val="43137"/>
                    </a:srgbClr>
                  </a:outerShdw>
                </a:effectLst>
              </a:rPr>
              <a:t>P2 - </a:t>
            </a:r>
            <a:r>
              <a:rPr lang="de-DE" sz="1600" i="1" dirty="0">
                <a:effectLst>
                  <a:outerShdw blurRad="38100" dist="38100" dir="2700000" algn="tl">
                    <a:srgbClr val="000000">
                      <a:alpha val="43137"/>
                    </a:srgbClr>
                  </a:outerShdw>
                </a:effectLst>
              </a:rPr>
              <a:t>Uvodjenje </a:t>
            </a:r>
            <a:r>
              <a:rPr lang="de-DE" sz="1600" i="1" dirty="0" err="1">
                <a:effectLst>
                  <a:outerShdw blurRad="38100" dist="38100" dir="2700000" algn="tl">
                    <a:srgbClr val="000000">
                      <a:alpha val="43137"/>
                    </a:srgbClr>
                  </a:outerShdw>
                </a:effectLst>
              </a:rPr>
              <a:t>e-</a:t>
            </a:r>
            <a:r>
              <a:rPr lang="de-DE" sz="1600" i="1" dirty="0" err="1" smtClean="0">
                <a:effectLst>
                  <a:outerShdw blurRad="38100" dist="38100" dir="2700000" algn="tl">
                    <a:srgbClr val="000000">
                      <a:alpha val="43137"/>
                    </a:srgbClr>
                  </a:outerShdw>
                </a:effectLst>
              </a:rPr>
              <a:t>uprave</a:t>
            </a:r>
            <a:r>
              <a:rPr lang="de-DE" sz="1600" i="1" dirty="0" smtClean="0">
                <a:effectLst>
                  <a:outerShdw blurRad="38100" dist="38100" dir="2700000" algn="tl">
                    <a:srgbClr val="000000">
                      <a:alpha val="43137"/>
                    </a:srgbClr>
                  </a:outerShdw>
                </a:effectLst>
              </a:rPr>
              <a:t>. </a:t>
            </a:r>
            <a:r>
              <a:rPr lang="de-DE" sz="1600" i="1" dirty="0">
                <a:effectLst>
                  <a:outerShdw blurRad="38100" dist="38100" dir="2700000" algn="tl">
                    <a:srgbClr val="000000">
                      <a:alpha val="43137"/>
                    </a:srgbClr>
                  </a:outerShdw>
                </a:effectLst>
              </a:rPr>
              <a:t>Ukupno planirana sredstva za </a:t>
            </a:r>
            <a:r>
              <a:rPr lang="de-DE" sz="1600" i="1" dirty="0" err="1">
                <a:effectLst>
                  <a:outerShdw blurRad="38100" dist="38100" dir="2700000" algn="tl">
                    <a:srgbClr val="000000">
                      <a:alpha val="43137"/>
                    </a:srgbClr>
                  </a:outerShdw>
                </a:effectLst>
              </a:rPr>
              <a:t>ovaj</a:t>
            </a:r>
            <a:r>
              <a:rPr lang="de-DE" sz="1600" i="1" dirty="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projekat</a:t>
            </a:r>
            <a:r>
              <a:rPr lang="de-DE" sz="1600" i="1" dirty="0" smtClean="0">
                <a:effectLst>
                  <a:outerShdw blurRad="38100" dist="38100" dir="2700000" algn="tl">
                    <a:srgbClr val="000000">
                      <a:alpha val="43137"/>
                    </a:srgbClr>
                  </a:outerShdw>
                </a:effectLst>
              </a:rPr>
              <a:t> </a:t>
            </a:r>
            <a:r>
              <a:rPr lang="de-DE" sz="1600" i="1" dirty="0" err="1">
                <a:effectLst>
                  <a:outerShdw blurRad="38100" dist="38100" dir="2700000" algn="tl">
                    <a:srgbClr val="000000">
                      <a:alpha val="43137"/>
                    </a:srgbClr>
                  </a:outerShdw>
                </a:effectLst>
              </a:rPr>
              <a:t>u</a:t>
            </a:r>
            <a:r>
              <a:rPr lang="de-DE" sz="1600" i="1" dirty="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iznosu</a:t>
            </a:r>
            <a:r>
              <a:rPr lang="de-DE" sz="1600" i="1" dirty="0" smtClean="0">
                <a:effectLst>
                  <a:outerShdw blurRad="38100" dist="38100" dir="2700000" algn="tl">
                    <a:srgbClr val="000000">
                      <a:alpha val="43137"/>
                    </a:srgbClr>
                  </a:outerShdw>
                </a:effectLst>
              </a:rPr>
              <a:t> </a:t>
            </a:r>
            <a:r>
              <a:rPr lang="de-DE" sz="1600" i="1" dirty="0" err="1">
                <a:effectLst>
                  <a:outerShdw blurRad="38100" dist="38100" dir="2700000" algn="tl">
                    <a:srgbClr val="000000">
                      <a:alpha val="43137"/>
                    </a:srgbClr>
                  </a:outerShdw>
                </a:effectLst>
              </a:rPr>
              <a:t>od</a:t>
            </a:r>
            <a:r>
              <a:rPr lang="de-DE" sz="1600" i="1" dirty="0">
                <a:effectLst>
                  <a:outerShdw blurRad="38100" dist="38100" dir="2700000" algn="tl">
                    <a:srgbClr val="000000">
                      <a:alpha val="43137"/>
                    </a:srgbClr>
                  </a:outerShdw>
                </a:effectLst>
              </a:rPr>
              <a:t> </a:t>
            </a:r>
            <a:r>
              <a:rPr lang="de-DE" sz="1600" i="1" dirty="0" smtClean="0">
                <a:effectLst>
                  <a:outerShdw blurRad="38100" dist="38100" dir="2700000" algn="tl">
                    <a:srgbClr val="000000">
                      <a:alpha val="43137"/>
                    </a:srgbClr>
                  </a:outerShdw>
                </a:effectLst>
              </a:rPr>
              <a:t>318.870.324,08 </a:t>
            </a:r>
            <a:r>
              <a:rPr lang="de-DE" sz="1600" i="1" dirty="0" err="1" smtClean="0">
                <a:effectLst>
                  <a:outerShdw blurRad="38100" dist="38100" dir="2700000" algn="tl">
                    <a:srgbClr val="000000">
                      <a:alpha val="43137"/>
                    </a:srgbClr>
                  </a:outerShdw>
                </a:effectLst>
              </a:rPr>
              <a:t>dinara</a:t>
            </a:r>
            <a:r>
              <a:rPr lang="de-DE" sz="1600" i="1" dirty="0" smtClean="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utrošeno</a:t>
            </a:r>
            <a:r>
              <a:rPr lang="de-DE" sz="1600" i="1" dirty="0" smtClean="0">
                <a:effectLst>
                  <a:outerShdw blurRad="38100" dist="38100" dir="2700000" algn="tl">
                    <a:srgbClr val="000000">
                      <a:alpha val="43137"/>
                    </a:srgbClr>
                  </a:outerShdw>
                </a:effectLst>
              </a:rPr>
              <a:t> je  289.481.049,88 </a:t>
            </a:r>
            <a:r>
              <a:rPr lang="de-DE" sz="1600" i="1" dirty="0" err="1" smtClean="0">
                <a:effectLst>
                  <a:outerShdw blurRad="38100" dist="38100" dir="2700000" algn="tl">
                    <a:srgbClr val="000000">
                      <a:alpha val="43137"/>
                    </a:srgbClr>
                  </a:outerShdw>
                </a:effectLst>
              </a:rPr>
              <a:t>odnosno</a:t>
            </a:r>
            <a:r>
              <a:rPr lang="de-DE" sz="1600" i="1" dirty="0" smtClean="0">
                <a:effectLst>
                  <a:outerShdw blurRad="38100" dist="38100" dir="2700000" algn="tl">
                    <a:srgbClr val="000000">
                      <a:alpha val="43137"/>
                    </a:srgbClr>
                  </a:outerShdw>
                </a:effectLst>
              </a:rPr>
              <a:t> </a:t>
            </a:r>
            <a:r>
              <a:rPr lang="de-DE" sz="1600" i="1" dirty="0">
                <a:effectLst>
                  <a:outerShdw blurRad="38100" dist="38100" dir="2700000" algn="tl">
                    <a:srgbClr val="000000">
                      <a:alpha val="43137"/>
                    </a:srgbClr>
                  </a:outerShdw>
                </a:effectLst>
              </a:rPr>
              <a:t>90,78%.</a:t>
            </a:r>
            <a:endParaRPr lang="x-none" sz="1600" i="1" dirty="0">
              <a:effectLst>
                <a:outerShdw blurRad="38100" dist="38100" dir="2700000" algn="tl">
                  <a:srgbClr val="000000">
                    <a:alpha val="43137"/>
                  </a:srgbClr>
                </a:outerShdw>
              </a:effectLst>
            </a:endParaRPr>
          </a:p>
          <a:p>
            <a:pPr algn="just" hangingPunct="0"/>
            <a:r>
              <a:rPr lang="de-DE" sz="1600" i="1" dirty="0">
                <a:effectLst>
                  <a:outerShdw blurRad="38100" dist="38100" dir="2700000" algn="tl">
                    <a:srgbClr val="000000">
                      <a:alpha val="43137"/>
                    </a:srgbClr>
                  </a:outerShdw>
                </a:effectLst>
              </a:rPr>
              <a:t> Zaključen je ugogovr o donaciji za uspostavljanje tehničkih preduslova za razvoj eUsluga  izmedju opštine Tutin i UNOPS-</a:t>
            </a:r>
            <a:r>
              <a:rPr lang="de-DE" sz="1600" i="1" dirty="0" smtClean="0">
                <a:effectLst>
                  <a:outerShdw blurRad="38100" dist="38100" dir="2700000" algn="tl">
                    <a:srgbClr val="000000">
                      <a:alpha val="43137"/>
                    </a:srgbClr>
                  </a:outerShdw>
                </a:effectLst>
              </a:rPr>
              <a:t>Swiss PRO </a:t>
            </a:r>
            <a:r>
              <a:rPr lang="en-US" sz="1600" i="1" dirty="0" smtClean="0">
                <a:effectLst>
                  <a:outerShdw blurRad="38100" dist="38100" dir="2700000" algn="tl">
                    <a:srgbClr val="000000">
                      <a:alpha val="43137"/>
                    </a:srgbClr>
                  </a:outerShdw>
                </a:effectLst>
              </a:rPr>
              <a:t>–</a:t>
            </a:r>
            <a:r>
              <a:rPr lang="de-DE" sz="1600" i="1" dirty="0" smtClean="0">
                <a:effectLst>
                  <a:outerShdw blurRad="38100" dist="38100" dir="2700000" algn="tl">
                    <a:srgbClr val="000000">
                      <a:alpha val="43137"/>
                    </a:srgbClr>
                  </a:outerShdw>
                </a:effectLst>
              </a:rPr>
              <a:t> 2019 - Grant - 048 </a:t>
            </a:r>
            <a:r>
              <a:rPr lang="de-DE" sz="1600" i="1" dirty="0">
                <a:effectLst>
                  <a:outerShdw blurRad="38100" dist="38100" dir="2700000" algn="tl">
                    <a:srgbClr val="000000">
                      <a:alpha val="43137"/>
                    </a:srgbClr>
                  </a:outerShdw>
                </a:effectLst>
              </a:rPr>
              <a:t>. U okvuru ovog projekta za prvih šest meseci uradjene su sledeće aktivnosti: Raspisan je </a:t>
            </a:r>
            <a:r>
              <a:rPr lang="de-DE" sz="1600" i="1" dirty="0" err="1">
                <a:effectLst>
                  <a:outerShdw blurRad="38100" dist="38100" dir="2700000" algn="tl">
                    <a:srgbClr val="000000">
                      <a:alpha val="43137"/>
                    </a:srgbClr>
                  </a:outerShdw>
                </a:effectLst>
              </a:rPr>
              <a:t>tender</a:t>
            </a:r>
            <a:r>
              <a:rPr lang="de-DE" sz="1600" i="1" dirty="0">
                <a:effectLst>
                  <a:outerShdw blurRad="38100" dist="38100" dir="2700000" algn="tl">
                    <a:srgbClr val="000000">
                      <a:alpha val="43137"/>
                    </a:srgbClr>
                  </a:outerShdw>
                </a:effectLst>
              </a:rPr>
              <a:t> </a:t>
            </a:r>
            <a:r>
              <a:rPr lang="de-DE" sz="1600" i="1" dirty="0" smtClean="0">
                <a:effectLst>
                  <a:outerShdw blurRad="38100" dist="38100" dir="2700000" algn="tl">
                    <a:srgbClr val="000000">
                      <a:alpha val="43137"/>
                    </a:srgbClr>
                  </a:outerShdw>
                </a:effectLst>
              </a:rPr>
              <a:t>04.04.2019, </a:t>
            </a:r>
            <a:r>
              <a:rPr lang="de-DE" sz="1600" i="1" dirty="0">
                <a:effectLst>
                  <a:outerShdw blurRad="38100" dist="38100" dir="2700000" algn="tl">
                    <a:srgbClr val="000000">
                      <a:alpha val="43137"/>
                    </a:srgbClr>
                  </a:outerShdw>
                </a:effectLst>
              </a:rPr>
              <a:t>izvršen </a:t>
            </a:r>
            <a:r>
              <a:rPr lang="de-DE" sz="1600" i="1" dirty="0" err="1">
                <a:effectLst>
                  <a:outerShdw blurRad="38100" dist="38100" dir="2700000" algn="tl">
                    <a:srgbClr val="000000">
                      <a:alpha val="43137"/>
                    </a:srgbClr>
                  </a:outerShdw>
                </a:effectLst>
              </a:rPr>
              <a:t>odabir</a:t>
            </a:r>
            <a:r>
              <a:rPr lang="de-DE" sz="1600" i="1" dirty="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najpovoljnijeg</a:t>
            </a:r>
            <a:r>
              <a:rPr lang="de-DE" sz="1600" i="1" dirty="0" smtClean="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ponuđaača</a:t>
            </a:r>
            <a:r>
              <a:rPr lang="de-DE" sz="1600" i="1" dirty="0" smtClean="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Stambenogradnja</a:t>
            </a:r>
            <a:r>
              <a:rPr lang="de-DE" sz="1600" i="1" dirty="0">
                <a:effectLst>
                  <a:outerShdw blurRad="38100" dist="38100" dir="2700000" algn="tl">
                    <a:srgbClr val="000000">
                      <a:alpha val="43137"/>
                    </a:srgbClr>
                  </a:outerShdw>
                </a:effectLst>
              </a:rPr>
              <a:t>" DOO </a:t>
            </a:r>
            <a:r>
              <a:rPr lang="de-DE" sz="1600" i="1" dirty="0" err="1">
                <a:effectLst>
                  <a:outerShdw blurRad="38100" dist="38100" dir="2700000" algn="tl">
                    <a:srgbClr val="000000">
                      <a:alpha val="43137"/>
                    </a:srgbClr>
                  </a:outerShdw>
                </a:effectLst>
              </a:rPr>
              <a:t>iz</a:t>
            </a:r>
            <a:r>
              <a:rPr lang="de-DE" sz="1600" i="1" dirty="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Tutina</a:t>
            </a:r>
            <a:r>
              <a:rPr lang="de-DE" sz="1600" i="1" dirty="0" smtClean="0">
                <a:effectLst>
                  <a:outerShdw blurRad="38100" dist="38100" dir="2700000" algn="tl">
                    <a:srgbClr val="000000">
                      <a:alpha val="43137"/>
                    </a:srgbClr>
                  </a:outerShdw>
                </a:effectLst>
              </a:rPr>
              <a:t>, </a:t>
            </a:r>
            <a:r>
              <a:rPr lang="de-DE" sz="1600" i="1" dirty="0" err="1">
                <a:effectLst>
                  <a:outerShdw blurRad="38100" dist="38100" dir="2700000" algn="tl">
                    <a:srgbClr val="000000">
                      <a:alpha val="43137"/>
                    </a:srgbClr>
                  </a:outerShdw>
                </a:effectLst>
              </a:rPr>
              <a:t>otpočeli</a:t>
            </a:r>
            <a:r>
              <a:rPr lang="de-DE" sz="1600" i="1" dirty="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su</a:t>
            </a:r>
            <a:r>
              <a:rPr lang="de-DE" sz="1600" i="1" dirty="0" smtClean="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radovi</a:t>
            </a:r>
            <a:r>
              <a:rPr lang="de-DE" sz="1600" i="1" dirty="0" smtClean="0">
                <a:effectLst>
                  <a:outerShdw blurRad="38100" dist="38100" dir="2700000" algn="tl">
                    <a:srgbClr val="000000">
                      <a:alpha val="43137"/>
                    </a:srgbClr>
                  </a:outerShdw>
                </a:effectLst>
              </a:rPr>
              <a:t> </a:t>
            </a:r>
            <a:r>
              <a:rPr lang="de-DE" sz="1600" i="1" dirty="0">
                <a:effectLst>
                  <a:outerShdw blurRad="38100" dist="38100" dir="2700000" algn="tl">
                    <a:srgbClr val="000000">
                      <a:alpha val="43137"/>
                    </a:srgbClr>
                  </a:outerShdw>
                </a:effectLst>
              </a:rPr>
              <a:t>na izgradnji  objekata </a:t>
            </a:r>
            <a:r>
              <a:rPr lang="de-DE" sz="1600" i="1" dirty="0" err="1">
                <a:effectLst>
                  <a:outerShdw blurRad="38100" dist="38100" dir="2700000" algn="tl">
                    <a:srgbClr val="000000">
                      <a:alpha val="43137"/>
                    </a:srgbClr>
                  </a:outerShdw>
                </a:effectLst>
              </a:rPr>
              <a:t>u</a:t>
            </a:r>
            <a:r>
              <a:rPr lang="de-DE" sz="1600" i="1" dirty="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mesnim</a:t>
            </a:r>
            <a:r>
              <a:rPr lang="de-DE" sz="1600" i="1" dirty="0" smtClean="0">
                <a:effectLst>
                  <a:outerShdw blurRad="38100" dist="38100" dir="2700000" algn="tl">
                    <a:srgbClr val="000000">
                      <a:alpha val="43137"/>
                    </a:srgbClr>
                  </a:outerShdw>
                </a:effectLst>
              </a:rPr>
              <a:t> </a:t>
            </a:r>
            <a:r>
              <a:rPr lang="de-DE" sz="1600" i="1" dirty="0">
                <a:effectLst>
                  <a:outerShdw blurRad="38100" dist="38100" dir="2700000" algn="tl">
                    <a:srgbClr val="000000">
                      <a:alpha val="43137"/>
                    </a:srgbClr>
                  </a:outerShdw>
                </a:effectLst>
              </a:rPr>
              <a:t>centrima Ribariće površine 297m2  i Delimedje površine 170. Projekat obuhvata izradu i opremanje </a:t>
            </a:r>
            <a:r>
              <a:rPr lang="de-DE" sz="1600" i="1" dirty="0" err="1">
                <a:effectLst>
                  <a:outerShdw blurRad="38100" dist="38100" dir="2700000" algn="tl">
                    <a:srgbClr val="000000">
                      <a:alpha val="43137"/>
                    </a:srgbClr>
                  </a:outerShdw>
                </a:effectLst>
              </a:rPr>
              <a:t>objekata</a:t>
            </a:r>
            <a:r>
              <a:rPr lang="de-DE" sz="1600" i="1" dirty="0" smtClean="0">
                <a:effectLst>
                  <a:outerShdw blurRad="38100" dist="38100" dir="2700000" algn="tl">
                    <a:srgbClr val="000000">
                      <a:alpha val="43137"/>
                    </a:srgbClr>
                  </a:outerShdw>
                </a:effectLst>
              </a:rPr>
              <a:t>. </a:t>
            </a:r>
            <a:r>
              <a:rPr lang="de-DE" sz="1600" i="1" dirty="0" err="1" smtClean="0">
                <a:effectLst>
                  <a:outerShdw blurRad="38100" dist="38100" dir="2700000" algn="tl">
                    <a:srgbClr val="000000">
                      <a:alpha val="43137"/>
                    </a:srgbClr>
                  </a:outerShdw>
                </a:effectLst>
              </a:rPr>
              <a:t>Vrednost</a:t>
            </a:r>
            <a:r>
              <a:rPr lang="de-DE" sz="1600" i="1" dirty="0" smtClean="0">
                <a:effectLst>
                  <a:outerShdw blurRad="38100" dist="38100" dir="2700000" algn="tl">
                    <a:srgbClr val="000000">
                      <a:alpha val="43137"/>
                    </a:srgbClr>
                  </a:outerShdw>
                </a:effectLst>
              </a:rPr>
              <a:t> </a:t>
            </a:r>
            <a:r>
              <a:rPr lang="de-DE" sz="1600" i="1" dirty="0">
                <a:effectLst>
                  <a:outerShdw blurRad="38100" dist="38100" dir="2700000" algn="tl">
                    <a:srgbClr val="000000">
                      <a:alpha val="43137"/>
                    </a:srgbClr>
                  </a:outerShdw>
                </a:effectLst>
              </a:rPr>
              <a:t>ugovora je 1.201.169,27 </a:t>
            </a:r>
            <a:r>
              <a:rPr lang="de-DE" sz="1600" i="1" dirty="0" err="1" smtClean="0">
                <a:effectLst>
                  <a:outerShdw blurRad="38100" dist="38100" dir="2700000" algn="tl">
                    <a:srgbClr val="000000">
                      <a:alpha val="43137"/>
                    </a:srgbClr>
                  </a:outerShdw>
                </a:effectLst>
              </a:rPr>
              <a:t>dinaraa</a:t>
            </a:r>
            <a:r>
              <a:rPr lang="de-DE" sz="1600" i="1" dirty="0" smtClean="0">
                <a:effectLst>
                  <a:outerShdw blurRad="38100" dist="38100" dir="2700000" algn="tl">
                    <a:srgbClr val="000000">
                      <a:alpha val="43137"/>
                    </a:srgbClr>
                  </a:outerShdw>
                </a:effectLst>
              </a:rPr>
              <a:t> a </a:t>
            </a:r>
            <a:r>
              <a:rPr lang="de-DE" sz="1600" i="1" dirty="0">
                <a:effectLst>
                  <a:outerShdw blurRad="38100" dist="38100" dir="2700000" algn="tl">
                    <a:srgbClr val="000000">
                      <a:alpha val="43137"/>
                    </a:srgbClr>
                  </a:outerShdw>
                </a:effectLst>
              </a:rPr>
              <a:t>prva rata je uplaćena u iznosu od 894.762,36 dinara </a:t>
            </a:r>
            <a:endParaRPr lang="en-US" sz="1600" i="1" dirty="0">
              <a:effectLst>
                <a:outerShdw blurRad="38100" dist="38100" dir="2700000" algn="tl">
                  <a:srgbClr val="000000">
                    <a:alpha val="43137"/>
                  </a:srgbClr>
                </a:outerShdw>
              </a:effectLst>
            </a:endParaRPr>
          </a:p>
          <a:p>
            <a:pPr marL="109728" indent="0">
              <a:buNone/>
            </a:pPr>
            <a:endParaRPr lang="x-none" dirty="0"/>
          </a:p>
        </p:txBody>
      </p:sp>
      <p:sp>
        <p:nvSpPr>
          <p:cNvPr id="4" name="Text Placeholder 2">
            <a:extLst>
              <a:ext uri="{FF2B5EF4-FFF2-40B4-BE49-F238E27FC236}">
                <a16:creationId xmlns:a16="http://schemas.microsoft.com/office/drawing/2014/main" id="{89C993D5-0CA5-44FE-9306-FA6034E66A4C}"/>
              </a:ext>
            </a:extLst>
          </p:cNvPr>
          <p:cNvSpPr txBox="1">
            <a:spLocks/>
          </p:cNvSpPr>
          <p:nvPr/>
        </p:nvSpPr>
        <p:spPr>
          <a:xfrm>
            <a:off x="456495" y="1332099"/>
            <a:ext cx="8151017" cy="725301"/>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lvl="0" algn="just">
              <a:defRPr/>
            </a:pPr>
            <a:r>
              <a:rPr lang="hr-HR" sz="1200" b="0" dirty="0">
                <a:solidFill>
                  <a:prstClr val="black"/>
                </a:solidFill>
              </a:rPr>
              <a:t>Svrha Programa je obezbeđivanje usluga javne uprave i ostvarivanje i zaštita prava građana i javnog interesa, održivo upravljanje finansijama i administriranje izvornih prihoda lokalne samouprave, servisiranje obaveza koje proističu iz zaduživanja za finansiranje budžeta i upravljanje javnim dugom, kao i pružanje efikasne intervencije, ublažavanje posledica i obezbeđenje snabdevenosti i stabilnosti na tržištu u slučaju vanrednih situacija. </a:t>
            </a:r>
            <a:endParaRPr kumimoji="0" 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33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914400"/>
          </a:xfrm>
        </p:spPr>
        <p:txBody>
          <a:bodyPr>
            <a:noAutofit/>
          </a:bodyPr>
          <a:lstStyle/>
          <a:p>
            <a:r>
              <a:rPr lang="x-none" sz="3500" i="1" dirty="0">
                <a:effectLst>
                  <a:outerShdw blurRad="38100" dist="38100" dir="2700000" algn="tl">
                    <a:srgbClr val="000000">
                      <a:alpha val="43137"/>
                    </a:srgbClr>
                  </a:outerShdw>
                </a:effectLst>
              </a:rPr>
              <a:t>Program 16: Politički sistem lokalne samouprave</a:t>
            </a:r>
          </a:p>
        </p:txBody>
      </p:sp>
      <p:sp>
        <p:nvSpPr>
          <p:cNvPr id="2" name="Content Placeholder 1"/>
          <p:cNvSpPr>
            <a:spLocks noGrp="1"/>
          </p:cNvSpPr>
          <p:nvPr>
            <p:ph sz="quarter" idx="13"/>
          </p:nvPr>
        </p:nvSpPr>
        <p:spPr>
          <a:xfrm>
            <a:off x="381000" y="1600200"/>
            <a:ext cx="8412480" cy="4568952"/>
          </a:xfrm>
        </p:spPr>
        <p:txBody>
          <a:bodyPr>
            <a:normAutofit/>
          </a:bodyPr>
          <a:lstStyle/>
          <a:p>
            <a:pPr marL="395478" indent="-285750" algn="just"/>
            <a:r>
              <a:rPr lang="de-DE" sz="1600" i="1" dirty="0">
                <a:effectLst>
                  <a:outerShdw blurRad="38100" dist="38100" dir="2700000" algn="tl">
                    <a:srgbClr val="000000">
                      <a:alpha val="43137"/>
                    </a:srgbClr>
                  </a:outerShdw>
                </a:effectLst>
              </a:rPr>
              <a:t>Planirana sredstva za ovaj program su u iznosu od </a:t>
            </a:r>
            <a:r>
              <a:rPr lang="de-DE" sz="1600" i="1" dirty="0" smtClean="0">
                <a:effectLst>
                  <a:outerShdw blurRad="38100" dist="38100" dir="2700000" algn="tl">
                    <a:srgbClr val="000000">
                      <a:alpha val="43137"/>
                    </a:srgbClr>
                  </a:outerShdw>
                </a:effectLst>
              </a:rPr>
              <a:t>38.587.252,20 dinara </a:t>
            </a:r>
            <a:r>
              <a:rPr lang="de-DE" sz="1600" i="1" dirty="0">
                <a:effectLst>
                  <a:outerShdw blurRad="38100" dist="38100" dir="2700000" algn="tl">
                    <a:srgbClr val="000000">
                      <a:alpha val="43137"/>
                    </a:srgbClr>
                  </a:outerShdw>
                </a:effectLst>
              </a:rPr>
              <a:t>a utrošeno </a:t>
            </a:r>
            <a:r>
              <a:rPr lang="de-DE" sz="1600" i="1">
                <a:effectLst>
                  <a:outerShdw blurRad="38100" dist="38100" dir="2700000" algn="tl">
                    <a:srgbClr val="000000">
                      <a:alpha val="43137"/>
                    </a:srgbClr>
                  </a:outerShdw>
                </a:effectLst>
              </a:rPr>
              <a:t>je </a:t>
            </a:r>
            <a:r>
              <a:rPr lang="de-DE" sz="1600" i="1" smtClean="0">
                <a:effectLst>
                  <a:outerShdw blurRad="38100" dist="38100" dir="2700000" algn="tl">
                    <a:srgbClr val="000000">
                      <a:alpha val="43137"/>
                    </a:srgbClr>
                  </a:outerShdw>
                </a:effectLst>
              </a:rPr>
              <a:t>34.117.870,81 </a:t>
            </a:r>
            <a:r>
              <a:rPr lang="de-DE" sz="1600" i="1">
                <a:effectLst>
                  <a:outerShdw blurRad="38100" dist="38100" dir="2700000" algn="tl">
                    <a:srgbClr val="000000">
                      <a:alpha val="43137"/>
                    </a:srgbClr>
                  </a:outerShdw>
                </a:effectLst>
              </a:rPr>
              <a:t>dinara </a:t>
            </a:r>
            <a:r>
              <a:rPr lang="de-DE" sz="1600" i="1" smtClean="0">
                <a:effectLst>
                  <a:outerShdw blurRad="38100" dist="38100" dir="2700000" algn="tl">
                    <a:srgbClr val="000000">
                      <a:alpha val="43137"/>
                    </a:srgbClr>
                  </a:outerShdw>
                </a:effectLst>
              </a:rPr>
              <a:t>odnosno 88,47%.</a:t>
            </a:r>
            <a:endParaRPr lang="x-none" sz="1600" i="1" dirty="0">
              <a:effectLst>
                <a:outerShdw blurRad="38100" dist="38100" dir="2700000" algn="tl">
                  <a:srgbClr val="000000">
                    <a:alpha val="43137"/>
                  </a:srgbClr>
                </a:outerShdw>
              </a:effectLst>
            </a:endParaRPr>
          </a:p>
          <a:p>
            <a:pPr marL="395478" indent="-285750" algn="just"/>
            <a:r>
              <a:rPr lang="hr-HR" sz="1600" i="1" dirty="0" smtClean="0">
                <a:effectLst>
                  <a:outerShdw blurRad="38100" dist="38100" dir="2700000" algn="tl">
                    <a:srgbClr val="000000">
                      <a:alpha val="43137"/>
                    </a:srgbClr>
                  </a:outerShdw>
                </a:effectLst>
              </a:rPr>
              <a:t>U </a:t>
            </a:r>
            <a:r>
              <a:rPr lang="hr-HR" sz="1600" i="1" dirty="0" smtClean="0">
                <a:effectLst>
                  <a:outerShdw blurRad="38100" dist="38100" dir="2700000" algn="tl">
                    <a:srgbClr val="000000">
                      <a:alpha val="43137"/>
                    </a:srgbClr>
                  </a:outerShdw>
                </a:effectLst>
              </a:rPr>
              <a:t>okviru ove programske aktivnosti sprovode se poslovi vezani za rad Skupštine opštine. Skupština ima 37 odbornika. Odbornici se biraju na četiri godine. Skupština odlučuje ako sednici prisustvuje većina od ukupnog broja odbornika.  Odluke se donose većinom glasova prisutnih odbornika, ukoliko zakonom ili Statutom nije drukčije određeno. O donošenju Statuta, budžeta i urbanističkih planova odlučuje se većinom glasova od ukupnog broja odbornika. Sednicu Skupštine saziva predsednik Skupštine, po potrebi, a najmanje jednom u tri meseca. Skupština osniva stalna ili povremena radna tela za razmatranje pitanja iz njene nadležnosti. Radna tela daju mišljenje na predloge propisa i odluka koje donosi Skupština i obavljaju druge poslove utvrđene Statutom. Stalna radna tela Skupštine su saveti i komisije</a:t>
            </a:r>
            <a:r>
              <a:rPr lang="hr-HR" sz="1600" dirty="0" smtClean="0"/>
              <a:t>.</a:t>
            </a:r>
            <a:endParaRPr lang="hr-HR" sz="1600" dirty="0"/>
          </a:p>
        </p:txBody>
      </p:sp>
      <p:pic>
        <p:nvPicPr>
          <p:cNvPr id="15364" name="Picture 4"/>
          <p:cNvPicPr>
            <a:picLocks noChangeAspect="1" noChangeArrowheads="1"/>
          </p:cNvPicPr>
          <p:nvPr/>
        </p:nvPicPr>
        <p:blipFill>
          <a:blip r:embed="rId2"/>
          <a:srcRect/>
          <a:stretch>
            <a:fillRect/>
          </a:stretch>
        </p:blipFill>
        <p:spPr bwMode="auto">
          <a:xfrm>
            <a:off x="3352800" y="3733800"/>
            <a:ext cx="3276600" cy="2716555"/>
          </a:xfrm>
          <a:prstGeom prst="rect">
            <a:avLst/>
          </a:prstGeom>
          <a:noFill/>
          <a:ln w="9525">
            <a:noFill/>
            <a:miter lim="800000"/>
            <a:headEnd/>
            <a:tailEnd/>
          </a:ln>
          <a:effectLst/>
        </p:spPr>
      </p:pic>
      <p:sp>
        <p:nvSpPr>
          <p:cNvPr id="5" name="Content Placeholder 1">
            <a:extLst>
              <a:ext uri="{FF2B5EF4-FFF2-40B4-BE49-F238E27FC236}">
                <a16:creationId xmlns:a16="http://schemas.microsoft.com/office/drawing/2014/main" id="{514913C1-9632-487A-8FFE-151FABA343E6}"/>
              </a:ext>
            </a:extLst>
          </p:cNvPr>
          <p:cNvSpPr txBox="1">
            <a:spLocks/>
          </p:cNvSpPr>
          <p:nvPr/>
        </p:nvSpPr>
        <p:spPr>
          <a:xfrm>
            <a:off x="262030" y="1137286"/>
            <a:ext cx="8595360" cy="3223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hr-HR" sz="1200" dirty="0">
                <a:solidFill>
                  <a:prstClr val="black"/>
                </a:solidFill>
              </a:rPr>
              <a:t>Svrha Programa je obavljanje osnovnih funkcija izbornih organa lokalne samouprave.</a:t>
            </a:r>
            <a:endParaRPr kumimoji="0" 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42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0"/>
            <a:ext cx="8591550" cy="752855"/>
          </a:xfrm>
        </p:spPr>
        <p:txBody>
          <a:bodyPr>
            <a:noAutofit/>
          </a:bodyPr>
          <a:lstStyle/>
          <a:p>
            <a:r>
              <a:rPr lang="x-none" sz="3300" i="1" dirty="0">
                <a:effectLst>
                  <a:outerShdw blurRad="38100" dist="38100" dir="2700000" algn="tl">
                    <a:srgbClr val="000000">
                      <a:alpha val="43137"/>
                    </a:srgbClr>
                  </a:outerShdw>
                </a:effectLst>
              </a:rPr>
              <a:t>Program 17: Energetska efikasnost i obnovljivi izvori energije</a:t>
            </a:r>
          </a:p>
        </p:txBody>
      </p:sp>
      <p:sp>
        <p:nvSpPr>
          <p:cNvPr id="2" name="Content Placeholder 1"/>
          <p:cNvSpPr>
            <a:spLocks noGrp="1"/>
          </p:cNvSpPr>
          <p:nvPr>
            <p:ph sz="quarter" idx="13"/>
          </p:nvPr>
        </p:nvSpPr>
        <p:spPr>
          <a:xfrm>
            <a:off x="457200" y="1905000"/>
            <a:ext cx="8412480" cy="4331208"/>
          </a:xfrm>
        </p:spPr>
        <p:txBody>
          <a:bodyPr>
            <a:normAutofit fontScale="62500" lnSpcReduction="20000"/>
          </a:bodyPr>
          <a:lstStyle/>
          <a:p>
            <a:r>
              <a:rPr lang="de-DE" i="1" dirty="0">
                <a:effectLst>
                  <a:outerShdw blurRad="38100" dist="38100" dir="2700000" algn="tl">
                    <a:srgbClr val="000000">
                      <a:alpha val="43137"/>
                    </a:srgbClr>
                  </a:outerShdw>
                </a:effectLst>
              </a:rPr>
              <a:t>Planirana sredstva za ovaj program su u iznosu od 17.600.000,00dinara a utrošeno je 17.474.456,38 dinara odnosno 99,28%.</a:t>
            </a:r>
            <a:endParaRPr lang="x-none" i="1" dirty="0">
              <a:effectLst>
                <a:outerShdw blurRad="38100" dist="38100" dir="2700000" algn="tl">
                  <a:srgbClr val="000000">
                    <a:alpha val="43137"/>
                  </a:srgbClr>
                </a:outerShdw>
              </a:effectLst>
            </a:endParaRPr>
          </a:p>
          <a:p>
            <a:pPr algn="just"/>
            <a:r>
              <a:rPr lang="de-DE" i="1" dirty="0">
                <a:effectLst>
                  <a:outerShdw blurRad="38100" dist="38100" dir="2700000" algn="tl">
                    <a:srgbClr val="000000">
                      <a:alpha val="43137"/>
                    </a:srgbClr>
                  </a:outerShdw>
                </a:effectLst>
              </a:rPr>
              <a:t> Energetska efikasnost obuhvata programsku aktivnost </a:t>
            </a:r>
            <a:endParaRPr lang="x-none" i="1" dirty="0">
              <a:effectLst>
                <a:outerShdw blurRad="38100" dist="38100" dir="2700000" algn="tl">
                  <a:srgbClr val="000000">
                    <a:alpha val="43137"/>
                  </a:srgbClr>
                </a:outerShdw>
              </a:effectLst>
            </a:endParaRPr>
          </a:p>
          <a:p>
            <a:pPr algn="just">
              <a:buFont typeface="Wingdings" pitchFamily="2" charset="2"/>
              <a:buChar char="Ø"/>
            </a:pPr>
            <a:r>
              <a:rPr lang="de-DE" i="1" dirty="0">
                <a:effectLst>
                  <a:outerShdw blurRad="38100" dist="38100" dir="2700000" algn="tl">
                    <a:srgbClr val="000000">
                      <a:alpha val="43137"/>
                    </a:srgbClr>
                  </a:outerShdw>
                </a:effectLst>
              </a:rPr>
              <a:t>0001- Energetski menadzment i projekat </a:t>
            </a:r>
            <a:endParaRPr lang="x-none" i="1" dirty="0">
              <a:effectLst>
                <a:outerShdw blurRad="38100" dist="38100" dir="2700000" algn="tl">
                  <a:srgbClr val="000000">
                    <a:alpha val="43137"/>
                  </a:srgbClr>
                </a:outerShdw>
              </a:effectLst>
            </a:endParaRPr>
          </a:p>
          <a:p>
            <a:pPr algn="just">
              <a:buFont typeface="Wingdings" pitchFamily="2" charset="2"/>
              <a:buChar char="ü"/>
            </a:pPr>
            <a:r>
              <a:rPr lang="de-DE" i="1" dirty="0">
                <a:effectLst>
                  <a:outerShdw blurRad="38100" dist="38100" dir="2700000" algn="tl">
                    <a:srgbClr val="000000">
                      <a:alpha val="43137"/>
                    </a:srgbClr>
                  </a:outerShdw>
                </a:effectLst>
              </a:rPr>
              <a:t>P1- Izgradnja </a:t>
            </a:r>
            <a:r>
              <a:rPr lang="x-none" i="1" dirty="0">
                <a:effectLst>
                  <a:outerShdw blurRad="38100" dist="38100" dir="2700000" algn="tl">
                    <a:srgbClr val="000000">
                      <a:alpha val="43137"/>
                    </a:srgbClr>
                  </a:outerShdw>
                </a:effectLst>
              </a:rPr>
              <a:t>opstinske </a:t>
            </a:r>
            <a:r>
              <a:rPr lang="de-DE" i="1" dirty="0">
                <a:effectLst>
                  <a:outerShdw blurRad="38100" dist="38100" dir="2700000" algn="tl">
                    <a:srgbClr val="000000">
                      <a:alpha val="43137"/>
                    </a:srgbClr>
                  </a:outerShdw>
                </a:effectLst>
              </a:rPr>
              <a:t>zgrade</a:t>
            </a:r>
            <a:r>
              <a:rPr lang="x-none" i="1" dirty="0">
                <a:effectLst>
                  <a:outerShdw blurRad="38100" dist="38100" dir="2700000" algn="tl">
                    <a:srgbClr val="000000">
                      <a:alpha val="43137"/>
                    </a:srgbClr>
                  </a:outerShdw>
                </a:effectLst>
              </a:rPr>
              <a:t>.</a:t>
            </a:r>
          </a:p>
          <a:p>
            <a:pPr algn="just"/>
            <a:endParaRPr lang="x-none" i="1" dirty="0">
              <a:effectLst>
                <a:outerShdw blurRad="38100" dist="38100" dir="2700000" algn="tl">
                  <a:srgbClr val="000000">
                    <a:alpha val="43137"/>
                  </a:srgbClr>
                </a:outerShdw>
              </a:effectLst>
            </a:endParaRPr>
          </a:p>
          <a:p>
            <a:pPr algn="just"/>
            <a:endParaRPr lang="x-none" i="1" dirty="0">
              <a:effectLst>
                <a:outerShdw blurRad="38100" dist="38100" dir="2700000" algn="tl">
                  <a:srgbClr val="000000">
                    <a:alpha val="43137"/>
                  </a:srgbClr>
                </a:outerShdw>
              </a:effectLst>
            </a:endParaRPr>
          </a:p>
          <a:p>
            <a:pPr algn="just"/>
            <a:endParaRPr lang="x-none" i="1" dirty="0">
              <a:effectLst>
                <a:outerShdw blurRad="38100" dist="38100" dir="2700000" algn="tl">
                  <a:srgbClr val="000000">
                    <a:alpha val="43137"/>
                  </a:srgbClr>
                </a:outerShdw>
              </a:effectLst>
            </a:endParaRPr>
          </a:p>
          <a:p>
            <a:pPr algn="just"/>
            <a:endParaRPr lang="x-none" i="1" dirty="0">
              <a:effectLst>
                <a:outerShdw blurRad="38100" dist="38100" dir="2700000" algn="tl">
                  <a:srgbClr val="000000">
                    <a:alpha val="43137"/>
                  </a:srgbClr>
                </a:outerShdw>
              </a:effectLst>
            </a:endParaRPr>
          </a:p>
          <a:p>
            <a:pPr algn="just"/>
            <a:endParaRPr lang="x-none" i="1" dirty="0">
              <a:effectLst>
                <a:outerShdw blurRad="38100" dist="38100" dir="2700000" algn="tl">
                  <a:srgbClr val="000000">
                    <a:alpha val="43137"/>
                  </a:srgbClr>
                </a:outerShdw>
              </a:effectLst>
            </a:endParaRPr>
          </a:p>
          <a:p>
            <a:pPr algn="just"/>
            <a:endParaRPr lang="x-none" i="1" dirty="0">
              <a:effectLst>
                <a:outerShdw blurRad="38100" dist="38100" dir="2700000" algn="tl">
                  <a:srgbClr val="000000">
                    <a:alpha val="43137"/>
                  </a:srgbClr>
                </a:outerShdw>
              </a:effectLst>
            </a:endParaRPr>
          </a:p>
          <a:p>
            <a:pPr algn="just"/>
            <a:endParaRPr lang="x-none" i="1" dirty="0">
              <a:effectLst>
                <a:outerShdw blurRad="38100" dist="38100" dir="2700000" algn="tl">
                  <a:srgbClr val="000000">
                    <a:alpha val="43137"/>
                  </a:srgbClr>
                </a:outerShdw>
              </a:effectLst>
            </a:endParaRPr>
          </a:p>
          <a:p>
            <a:pPr algn="just"/>
            <a:endParaRPr lang="x-none" i="1" dirty="0">
              <a:effectLst>
                <a:outerShdw blurRad="38100" dist="38100" dir="2700000" algn="tl">
                  <a:srgbClr val="000000">
                    <a:alpha val="43137"/>
                  </a:srgbClr>
                </a:outerShdw>
              </a:effectLst>
            </a:endParaRPr>
          </a:p>
          <a:p>
            <a:pPr algn="just"/>
            <a:r>
              <a:rPr lang="de-DE" i="1" dirty="0">
                <a:effectLst>
                  <a:outerShdw blurRad="38100" dist="38100" dir="2700000" algn="tl">
                    <a:srgbClr val="000000">
                      <a:alpha val="43137"/>
                    </a:srgbClr>
                  </a:outerShdw>
                </a:effectLst>
              </a:rPr>
              <a:t>U 2018. god.  projekat Izgradnja zgrade opštinske uprave-izrada fasad nije realizovan u potpunosti. Posle sprovedene javne nabavke broj 404-34/2018 zaključen je ugovor sa doo "GAT" iz Novog Sada 17.10.2018. god. Kako se kasnilo sa raspisivanje javne nabavke a usled loših vremenskih uslova nisu otpočeli radovi.Radove su 2019. god. izvodili GAT iz Novoga Sada i Stambenogradnja iz Tutina. Radjena je termoizaliciona i strukturna fasada.Sr</a:t>
            </a:r>
            <a:r>
              <a:rPr lang="x-none" i="1" dirty="0">
                <a:effectLst>
                  <a:outerShdw blurRad="38100" dist="38100" dir="2700000" algn="tl">
                    <a:srgbClr val="000000">
                      <a:alpha val="43137"/>
                    </a:srgbClr>
                  </a:outerShdw>
                </a:effectLst>
              </a:rPr>
              <a:t>edstva</a:t>
            </a:r>
            <a:r>
              <a:rPr lang="de-DE" i="1" dirty="0">
                <a:effectLst>
                  <a:outerShdw blurRad="38100" dist="38100" dir="2700000" algn="tl">
                    <a:srgbClr val="000000">
                      <a:alpha val="43137"/>
                    </a:srgbClr>
                  </a:outerShdw>
                </a:effectLst>
              </a:rPr>
              <a:t> u iznosu od 10.415.676,98 dinara obezbedlio je </a:t>
            </a:r>
            <a:r>
              <a:rPr lang="de-DE" i="1" dirty="0" smtClean="0">
                <a:effectLst>
                  <a:outerShdw blurRad="38100" dist="38100" dir="2700000" algn="tl">
                    <a:srgbClr val="000000">
                      <a:alpha val="43137"/>
                    </a:srgbClr>
                  </a:outerShdw>
                </a:effectLst>
              </a:rPr>
              <a:t>ministarstv</a:t>
            </a:r>
            <a:r>
              <a:rPr lang="sr-Latn-RS" i="1" dirty="0" smtClean="0">
                <a:effectLst>
                  <a:outerShdw blurRad="38100" dist="38100" dir="2700000" algn="tl">
                    <a:srgbClr val="000000">
                      <a:alpha val="43137"/>
                    </a:srgbClr>
                  </a:outerShdw>
                </a:effectLst>
              </a:rPr>
              <a:t>o.</a:t>
            </a:r>
            <a:endParaRPr lang="x-none" i="1" dirty="0">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2" cstate="print"/>
          <a:srcRect/>
          <a:stretch>
            <a:fillRect/>
          </a:stretch>
        </p:blipFill>
        <p:spPr bwMode="auto">
          <a:xfrm>
            <a:off x="6019800" y="2286000"/>
            <a:ext cx="1981200" cy="2476500"/>
          </a:xfrm>
          <a:prstGeom prst="rect">
            <a:avLst/>
          </a:prstGeom>
          <a:noFill/>
          <a:ln w="9525">
            <a:noFill/>
            <a:miter lim="800000"/>
            <a:headEnd/>
            <a:tailEnd/>
          </a:ln>
          <a:effectLst/>
        </p:spPr>
      </p:pic>
      <p:sp>
        <p:nvSpPr>
          <p:cNvPr id="6" name="Content Placeholder 1">
            <a:extLst>
              <a:ext uri="{FF2B5EF4-FFF2-40B4-BE49-F238E27FC236}">
                <a16:creationId xmlns:a16="http://schemas.microsoft.com/office/drawing/2014/main" id="{9CA18299-6367-4410-BC33-A8CFD1ACE7EB}"/>
              </a:ext>
            </a:extLst>
          </p:cNvPr>
          <p:cNvSpPr txBox="1">
            <a:spLocks/>
          </p:cNvSpPr>
          <p:nvPr/>
        </p:nvSpPr>
        <p:spPr>
          <a:xfrm>
            <a:off x="272415" y="1143000"/>
            <a:ext cx="8595360" cy="457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hr-HR" sz="1200" dirty="0">
                <a:solidFill>
                  <a:prstClr val="black"/>
                </a:solidFill>
              </a:rPr>
              <a:t>Svrha Programa je održivi energetski razvoj grada/opštine kroz posticanje unapređenja energetske efikasnosti, poboljšanje energetske infrastrukture i širu upotrebu obnovljivih izvora energije.</a:t>
            </a:r>
            <a:endParaRPr kumimoji="0" lang="x-none" sz="12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22834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algn="ctr"/>
            <a:r>
              <a:rPr lang="x-none" sz="3000" i="1" dirty="0">
                <a:effectLst>
                  <a:outerShdw blurRad="38100" dist="38100" dir="2700000" algn="tl">
                    <a:srgbClr val="000000">
                      <a:alpha val="43137"/>
                    </a:srgbClr>
                  </a:outerShdw>
                </a:effectLst>
              </a:rPr>
              <a:t>SADRŽAJ</a:t>
            </a:r>
            <a:r>
              <a:rPr lang="x-none" sz="3000" dirty="0"/>
              <a:t>:</a:t>
            </a:r>
          </a:p>
        </p:txBody>
      </p:sp>
      <p:sp>
        <p:nvSpPr>
          <p:cNvPr id="2" name="Content Placeholder 1"/>
          <p:cNvSpPr>
            <a:spLocks noGrp="1"/>
          </p:cNvSpPr>
          <p:nvPr>
            <p:ph sz="quarter" idx="13"/>
          </p:nvPr>
        </p:nvSpPr>
        <p:spPr>
          <a:xfrm>
            <a:off x="457200" y="1143000"/>
            <a:ext cx="8229600" cy="4864291"/>
          </a:xfrm>
        </p:spPr>
        <p:txBody>
          <a:bodyPr/>
          <a:lstStyle/>
          <a:p>
            <a:r>
              <a:rPr lang="x-none" i="1" dirty="0">
                <a:effectLst>
                  <a:outerShdw blurRad="38100" dist="38100" dir="2700000" algn="tl">
                    <a:srgbClr val="000000">
                      <a:alpha val="43137"/>
                    </a:srgbClr>
                  </a:outerShdw>
                </a:effectLst>
              </a:rPr>
              <a:t>Uvodna reč</a:t>
            </a:r>
          </a:p>
          <a:p>
            <a:r>
              <a:rPr lang="x-none" i="1" dirty="0">
                <a:effectLst>
                  <a:outerShdw blurRad="38100" dist="38100" dir="2700000" algn="tl">
                    <a:srgbClr val="000000">
                      <a:alpha val="43137"/>
                    </a:srgbClr>
                  </a:outerShdw>
                </a:effectLst>
              </a:rPr>
              <a:t>Struktura ostvarenih tekućih prihoda i primanja</a:t>
            </a:r>
          </a:p>
          <a:p>
            <a:r>
              <a:rPr lang="x-none" i="1" dirty="0">
                <a:effectLst>
                  <a:outerShdw blurRad="38100" dist="38100" dir="2700000" algn="tl">
                    <a:srgbClr val="000000">
                      <a:alpha val="43137"/>
                    </a:srgbClr>
                  </a:outerShdw>
                </a:effectLst>
              </a:rPr>
              <a:t>Ostvarenje prihoda i primanja u odnosu na plan</a:t>
            </a:r>
          </a:p>
          <a:p>
            <a:r>
              <a:rPr lang="x-none" i="1" dirty="0">
                <a:effectLst>
                  <a:outerShdw blurRad="38100" dist="38100" dir="2700000" algn="tl">
                    <a:srgbClr val="000000">
                      <a:alpha val="43137"/>
                    </a:srgbClr>
                  </a:outerShdw>
                </a:effectLst>
              </a:rPr>
              <a:t>Mesečna dinamika ostvarenja prihoda</a:t>
            </a:r>
          </a:p>
          <a:p>
            <a:r>
              <a:rPr lang="x-none" i="1" dirty="0">
                <a:effectLst>
                  <a:outerShdw blurRad="38100" dist="38100" dir="2700000" algn="tl">
                    <a:srgbClr val="000000">
                      <a:alpha val="43137"/>
                    </a:srgbClr>
                  </a:outerShdw>
                </a:effectLst>
              </a:rPr>
              <a:t>Struktura izvršenih rashoda i izdataka</a:t>
            </a:r>
          </a:p>
          <a:p>
            <a:r>
              <a:rPr lang="x-none" i="1" dirty="0">
                <a:effectLst>
                  <a:outerShdw blurRad="38100" dist="38100" dir="2700000" algn="tl">
                    <a:srgbClr val="000000">
                      <a:alpha val="43137"/>
                    </a:srgbClr>
                  </a:outerShdw>
                </a:effectLst>
              </a:rPr>
              <a:t>Izvršenje rashoda i izdataka u odnosu na plan</a:t>
            </a:r>
          </a:p>
          <a:p>
            <a:r>
              <a:rPr lang="x-none" i="1" dirty="0">
                <a:effectLst>
                  <a:outerShdw blurRad="38100" dist="38100" dir="2700000" algn="tl">
                    <a:srgbClr val="000000">
                      <a:alpha val="43137"/>
                    </a:srgbClr>
                  </a:outerShdw>
                </a:effectLst>
              </a:rPr>
              <a:t>Mesečna dinamika izvršenja rashoda</a:t>
            </a:r>
          </a:p>
          <a:p>
            <a:r>
              <a:rPr lang="x-none" i="1" dirty="0">
                <a:effectLst>
                  <a:outerShdw blurRad="38100" dist="38100" dir="2700000" algn="tl">
                    <a:srgbClr val="000000">
                      <a:alpha val="43137"/>
                    </a:srgbClr>
                  </a:outerShdw>
                </a:effectLst>
              </a:rPr>
              <a:t>Pregled izvršenja po korisnicima</a:t>
            </a:r>
          </a:p>
          <a:p>
            <a:r>
              <a:rPr lang="x-none" i="1" dirty="0">
                <a:effectLst>
                  <a:outerShdw blurRad="38100" dist="38100" dir="2700000" algn="tl">
                    <a:srgbClr val="000000">
                      <a:alpha val="43137"/>
                    </a:srgbClr>
                  </a:outerShdw>
                </a:effectLst>
              </a:rPr>
              <a:t>Pregled izvršenja po programima</a:t>
            </a:r>
          </a:p>
        </p:txBody>
      </p:sp>
    </p:spTree>
    <p:extLst>
      <p:ext uri="{BB962C8B-B14F-4D97-AF65-F5344CB8AC3E}">
        <p14:creationId xmlns:p14="http://schemas.microsoft.com/office/powerpoint/2010/main" val="2311682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3400"/>
            <a:ext cx="8591550" cy="1066801"/>
          </a:xfrm>
        </p:spPr>
        <p:txBody>
          <a:bodyPr>
            <a:noAutofit/>
          </a:bodyPr>
          <a:lstStyle/>
          <a:p>
            <a:pPr algn="ctr"/>
            <a:r>
              <a:rPr lang="hr-HR" sz="2500" dirty="0"/>
              <a:t>Zahvaljujemo Vam se što ste izdvojili vreme i pažljivo pregledali </a:t>
            </a:r>
            <a:r>
              <a:rPr lang="hr-HR" sz="2500" dirty="0" smtClean="0"/>
              <a:t>prezentaciju.</a:t>
            </a:r>
            <a:endParaRPr lang="x-none" sz="2500" dirty="0"/>
          </a:p>
        </p:txBody>
      </p:sp>
      <p:sp>
        <p:nvSpPr>
          <p:cNvPr id="2" name="Content Placeholder 1"/>
          <p:cNvSpPr>
            <a:spLocks noGrp="1"/>
          </p:cNvSpPr>
          <p:nvPr>
            <p:ph sz="quarter" idx="13"/>
          </p:nvPr>
        </p:nvSpPr>
        <p:spPr>
          <a:xfrm>
            <a:off x="274320" y="2286000"/>
            <a:ext cx="8595360" cy="3950208"/>
          </a:xfrm>
        </p:spPr>
        <p:txBody>
          <a:bodyPr>
            <a:normAutofit/>
          </a:bodyPr>
          <a:lstStyle/>
          <a:p>
            <a:pPr marL="0" indent="0">
              <a:buNone/>
            </a:pPr>
            <a:endParaRPr lang="x-none" i="1" dirty="0">
              <a:effectLst>
                <a:outerShdw blurRad="38100" dist="38100" dir="2700000" algn="tl">
                  <a:srgbClr val="000000">
                    <a:alpha val="43137"/>
                  </a:srgbClr>
                </a:outerShdw>
              </a:effectLst>
            </a:endParaRPr>
          </a:p>
          <a:p>
            <a:r>
              <a:rPr lang="x-none" i="1" dirty="0">
                <a:effectLst>
                  <a:outerShdw blurRad="38100" dist="38100" dir="2700000" algn="tl">
                    <a:srgbClr val="000000">
                      <a:alpha val="43137"/>
                    </a:srgbClr>
                  </a:outerShdw>
                </a:effectLst>
              </a:rPr>
              <a:t>Ukoliko ste zainteresovani da pogledate Odluku o završnom računu opštine Tutin za 2019.godinu, sa svim pratećim dokumentima u celini, istu možete preuzeti na sledećem linku internet stranice opštinske  uprave:http://www.tutin.rs/dokumenta/budzet-opstine-tutin/</a:t>
            </a:r>
          </a:p>
          <a:p>
            <a:endParaRPr lang="x-none" i="1" dirty="0">
              <a:effectLst>
                <a:outerShdw blurRad="38100" dist="38100" dir="2700000" algn="tl">
                  <a:srgbClr val="000000">
                    <a:alpha val="43137"/>
                  </a:srgbClr>
                </a:outerShdw>
              </a:effectLst>
            </a:endParaRPr>
          </a:p>
          <a:p>
            <a:r>
              <a:rPr lang="x-none" i="1" dirty="0">
                <a:effectLst>
                  <a:outerShdw blurRad="38100" dist="38100" dir="2700000" algn="tl">
                    <a:srgbClr val="000000">
                      <a:alpha val="43137"/>
                    </a:srgbClr>
                  </a:outerShdw>
                </a:effectLst>
              </a:rPr>
              <a:t>Ukoliko imate pitanja u vezi sa  Vodičem/prezentacijom ili Odlukom o završnom računu, možete nam pisati na adresu: finansije</a:t>
            </a:r>
            <a:r>
              <a:rPr lang="en-US" i="1" dirty="0">
                <a:effectLst>
                  <a:outerShdw blurRad="38100" dist="38100" dir="2700000" algn="tl">
                    <a:srgbClr val="000000">
                      <a:alpha val="43137"/>
                    </a:srgbClr>
                  </a:outerShdw>
                </a:effectLst>
              </a:rPr>
              <a:t>@tutin.rs</a:t>
            </a:r>
            <a:r>
              <a:rPr lang="x-none" i="1" dirty="0">
                <a:effectLst>
                  <a:outerShdw blurRad="38100" dist="38100" dir="2700000" algn="tl">
                    <a:srgbClr val="000000">
                      <a:alpha val="43137"/>
                    </a:srgbClr>
                  </a:outerShdw>
                </a:effectLst>
              </a:rPr>
              <a:t> ostaviti kontakt podatke za dostavljanje odgovora</a:t>
            </a:r>
            <a:r>
              <a:rPr lang="en-US" i="1" dirty="0">
                <a:effectLst>
                  <a:outerShdw blurRad="38100" dist="38100" dir="2700000" algn="tl">
                    <a:srgbClr val="000000">
                      <a:alpha val="43137"/>
                    </a:srgbClr>
                  </a:outerShdw>
                </a:effectLst>
              </a:rPr>
              <a:t>.</a:t>
            </a:r>
            <a:endParaRPr lang="x-none" i="1" dirty="0">
              <a:effectLst>
                <a:outerShdw blurRad="38100" dist="38100" dir="2700000" algn="tl">
                  <a:srgbClr val="000000">
                    <a:alpha val="43137"/>
                  </a:srgbClr>
                </a:outerShdw>
              </a:effectLst>
            </a:endParaRPr>
          </a:p>
          <a:p>
            <a:endParaRPr lang="x-none" dirty="0"/>
          </a:p>
        </p:txBody>
      </p:sp>
    </p:spTree>
    <p:extLst>
      <p:ext uri="{BB962C8B-B14F-4D97-AF65-F5344CB8AC3E}">
        <p14:creationId xmlns:p14="http://schemas.microsoft.com/office/powerpoint/2010/main" val="405011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85800"/>
          </a:xfrm>
        </p:spPr>
        <p:txBody>
          <a:bodyPr/>
          <a:lstStyle/>
          <a:p>
            <a:r>
              <a:rPr lang="x-none" b="1" dirty="0">
                <a:effectLst>
                  <a:outerShdw blurRad="38100" dist="38100" dir="2700000" algn="tl">
                    <a:srgbClr val="000000">
                      <a:alpha val="43137"/>
                    </a:srgbClr>
                  </a:outerShdw>
                </a:effectLst>
              </a:rPr>
              <a:t>Uvodna riječ</a:t>
            </a:r>
          </a:p>
        </p:txBody>
      </p:sp>
      <p:sp>
        <p:nvSpPr>
          <p:cNvPr id="2" name="Content Placeholder 1"/>
          <p:cNvSpPr>
            <a:spLocks noGrp="1"/>
          </p:cNvSpPr>
          <p:nvPr>
            <p:ph sz="quarter" idx="13"/>
          </p:nvPr>
        </p:nvSpPr>
        <p:spPr>
          <a:xfrm>
            <a:off x="274320" y="1295400"/>
            <a:ext cx="8595360" cy="4940808"/>
          </a:xfrm>
        </p:spPr>
        <p:txBody>
          <a:bodyPr>
            <a:normAutofit/>
          </a:bodyPr>
          <a:lstStyle/>
          <a:p>
            <a:pPr marL="0" indent="0">
              <a:buNone/>
            </a:pPr>
            <a:r>
              <a:rPr lang="en-US" i="1" dirty="0" err="1">
                <a:effectLst>
                  <a:outerShdw blurRad="38100" dist="38100" dir="2700000" algn="tl">
                    <a:srgbClr val="000000">
                      <a:alpha val="43137"/>
                    </a:srgbClr>
                  </a:outerShdw>
                </a:effectLst>
              </a:rPr>
              <a:t>Poštovani</a:t>
            </a:r>
            <a:r>
              <a:rPr lang="en-US" i="1" dirty="0">
                <a:effectLst>
                  <a:outerShdw blurRad="38100" dist="38100" dir="2700000" algn="tl">
                    <a:srgbClr val="000000">
                      <a:alpha val="43137"/>
                    </a:srgbClr>
                  </a:outerShdw>
                </a:effectLst>
              </a:rPr>
              <a:t>, </a:t>
            </a:r>
          </a:p>
          <a:p>
            <a:pPr marL="0" indent="0">
              <a:buNone/>
            </a:pPr>
            <a:endParaRPr lang="en-US" i="1" dirty="0">
              <a:effectLst>
                <a:outerShdw blurRad="38100" dist="38100" dir="2700000" algn="tl">
                  <a:srgbClr val="000000">
                    <a:alpha val="43137"/>
                  </a:srgbClr>
                </a:outerShdw>
              </a:effectLst>
            </a:endParaRPr>
          </a:p>
          <a:p>
            <a:pPr marL="0" indent="0" algn="just">
              <a:buNone/>
            </a:pPr>
            <a:r>
              <a:rPr lang="en-US" i="1" dirty="0" err="1">
                <a:effectLst>
                  <a:outerShdw blurRad="38100" dist="38100" dir="2700000" algn="tl">
                    <a:srgbClr val="000000">
                      <a:alpha val="43137"/>
                    </a:srgbClr>
                  </a:outerShdw>
                </a:effectLst>
              </a:rPr>
              <a:t>Prezentacija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koja</a:t>
            </a:r>
            <a:r>
              <a:rPr lang="en-US" i="1" dirty="0">
                <a:effectLst>
                  <a:outerShdw blurRad="38100" dist="38100" dir="2700000" algn="tl">
                    <a:srgbClr val="000000">
                      <a:alpha val="43137"/>
                    </a:srgbClr>
                  </a:outerShdw>
                </a:effectLst>
              </a:rPr>
              <a:t> je </a:t>
            </a:r>
            <a:r>
              <a:rPr lang="en-US" i="1" dirty="0" err="1">
                <a:effectLst>
                  <a:outerShdw blurRad="38100" dist="38100" dir="2700000" algn="tl">
                    <a:srgbClr val="000000">
                      <a:alpha val="43137"/>
                    </a:srgbClr>
                  </a:outerShdw>
                </a:effectLst>
              </a:rPr>
              <a:t>pred</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vama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ima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za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cilj</a:t>
            </a:r>
            <a:r>
              <a:rPr lang="en-US" i="1" dirty="0">
                <a:effectLst>
                  <a:outerShdw blurRad="38100" dist="38100" dir="2700000" algn="tl">
                    <a:srgbClr val="000000">
                      <a:alpha val="43137"/>
                    </a:srgbClr>
                  </a:outerShdw>
                </a:effectLst>
              </a:rPr>
              <a:t> da </a:t>
            </a:r>
            <a:r>
              <a:rPr lang="en-US" i="1" dirty="0" err="1">
                <a:effectLst>
                  <a:outerShdw blurRad="38100" dist="38100" dir="2700000" algn="tl">
                    <a:srgbClr val="000000">
                      <a:alpha val="43137"/>
                    </a:srgbClr>
                  </a:outerShdw>
                </a:effectLst>
              </a:rPr>
              <a:t>vam</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što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jednostavniji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pristupačniji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način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prikaže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koji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način</a:t>
            </a:r>
            <a:r>
              <a:rPr lang="en-US" i="1" dirty="0">
                <a:effectLst>
                  <a:outerShdw blurRad="38100" dist="38100" dir="2700000" algn="tl">
                    <a:srgbClr val="000000">
                      <a:alpha val="43137"/>
                    </a:srgbClr>
                  </a:outerShdw>
                </a:effectLst>
              </a:rPr>
              <a:t> je </a:t>
            </a:r>
            <a:r>
              <a:rPr lang="en-US" i="1" dirty="0" err="1">
                <a:effectLst>
                  <a:outerShdw blurRad="38100" dist="38100" dir="2700000" algn="tl">
                    <a:srgbClr val="000000">
                      <a:alpha val="43137"/>
                    </a:srgbClr>
                  </a:outerShdw>
                </a:effectLst>
              </a:rPr>
              <a:t>prethodne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godine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utrošen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novac</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iz</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budžeta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naše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opštin</a:t>
            </a:r>
            <a:r>
              <a:rPr lang="x-none" i="1" dirty="0">
                <a:effectLst>
                  <a:outerShdw blurRad="38100" dist="38100" dir="2700000" algn="tl">
                    <a:srgbClr val="000000">
                      <a:alpha val="43137"/>
                    </a:srgbClr>
                  </a:outerShdw>
                </a:effectLst>
              </a:rPr>
              <a:t>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Namera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nam</a:t>
            </a:r>
            <a:r>
              <a:rPr lang="en-US" i="1" dirty="0">
                <a:effectLst>
                  <a:outerShdw blurRad="38100" dist="38100" dir="2700000" algn="tl">
                    <a:srgbClr val="000000">
                      <a:alpha val="43137"/>
                    </a:srgbClr>
                  </a:outerShdw>
                </a:effectLst>
              </a:rPr>
              <a:t> je da </a:t>
            </a:r>
            <a:r>
              <a:rPr lang="en-US" i="1" dirty="0" err="1">
                <a:effectLst>
                  <a:outerShdw blurRad="38100" dist="38100" dir="2700000" algn="tl">
                    <a:srgbClr val="000000">
                      <a:alpha val="43137"/>
                    </a:srgbClr>
                  </a:outerShdw>
                </a:effectLst>
              </a:rPr>
              <a:t>Vam</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sažet</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jasan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način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prikažemo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koliko</a:t>
            </a:r>
            <a:r>
              <a:rPr lang="en-US" i="1" dirty="0">
                <a:effectLst>
                  <a:outerShdw blurRad="38100" dist="38100" dir="2700000" algn="tl">
                    <a:srgbClr val="000000">
                      <a:alpha val="43137"/>
                    </a:srgbClr>
                  </a:outerShdw>
                </a:effectLst>
              </a:rPr>
              <a:t> je </a:t>
            </a:r>
            <a:r>
              <a:rPr lang="en-US" i="1" dirty="0" err="1">
                <a:effectLst>
                  <a:outerShdw blurRad="38100" dist="38100" dir="2700000" algn="tl">
                    <a:srgbClr val="000000">
                      <a:alpha val="43137"/>
                    </a:srgbClr>
                  </a:outerShdw>
                </a:effectLst>
              </a:rPr>
              <a:t>ostvareno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prihoda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primanja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koliko</a:t>
            </a:r>
            <a:r>
              <a:rPr lang="en-US" i="1" dirty="0">
                <a:effectLst>
                  <a:outerShdw blurRad="38100" dist="38100" dir="2700000" algn="tl">
                    <a:srgbClr val="000000">
                      <a:alpha val="43137"/>
                    </a:srgbClr>
                  </a:outerShdw>
                </a:effectLst>
              </a:rPr>
              <a:t> je </a:t>
            </a:r>
            <a:r>
              <a:rPr lang="en-US" i="1" dirty="0" err="1">
                <a:effectLst>
                  <a:outerShdw blurRad="38100" dist="38100" dir="2700000" algn="tl">
                    <a:srgbClr val="000000">
                      <a:alpha val="43137"/>
                    </a:srgbClr>
                  </a:outerShdw>
                </a:effectLst>
              </a:rPr>
              <a:t>utrošeno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rashoda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izdataka</a:t>
            </a:r>
            <a:r>
              <a:rPr lang="en-US" i="1" dirty="0">
                <a:effectLst>
                  <a:outerShdw blurRad="38100" dist="38100" dir="2700000" algn="tl">
                    <a:srgbClr val="000000">
                      <a:alpha val="43137"/>
                    </a:srgbClr>
                  </a:outerShdw>
                </a:effectLst>
              </a:rPr>
              <a:t> u </a:t>
            </a:r>
            <a:r>
              <a:rPr lang="en-US" i="1" dirty="0" err="1">
                <a:effectLst>
                  <a:outerShdw blurRad="38100" dist="38100" dir="2700000" algn="tl">
                    <a:srgbClr val="000000">
                      <a:alpha val="43137"/>
                    </a:srgbClr>
                  </a:outerShdw>
                </a:effectLst>
              </a:rPr>
              <a:t>prethodnoj</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godini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kako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budžetskim</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korisnicima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tako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programima</a:t>
            </a:r>
            <a:r>
              <a:rPr lang="en-US" i="1" dirty="0">
                <a:effectLst>
                  <a:outerShdw blurRad="38100" dist="38100" dir="2700000" algn="tl">
                    <a:srgbClr val="000000">
                      <a:alpha val="43137"/>
                    </a:srgbClr>
                  </a:outerShdw>
                </a:effectLst>
              </a:rPr>
              <a:t>. </a:t>
            </a:r>
          </a:p>
          <a:p>
            <a:pPr marL="0" indent="0" algn="just">
              <a:buNone/>
            </a:pPr>
            <a:r>
              <a:rPr lang="en-US" i="1" dirty="0" err="1">
                <a:effectLst>
                  <a:outerShdw blurRad="38100" dist="38100" dir="2700000" algn="tl">
                    <a:srgbClr val="000000">
                      <a:alpha val="43137"/>
                    </a:srgbClr>
                  </a:outerShdw>
                </a:effectLst>
              </a:rPr>
              <a:t>Cilj</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nam</a:t>
            </a:r>
            <a:r>
              <a:rPr lang="en-US" i="1" dirty="0">
                <a:effectLst>
                  <a:outerShdw blurRad="38100" dist="38100" dir="2700000" algn="tl">
                    <a:srgbClr val="000000">
                      <a:alpha val="43137"/>
                    </a:srgbClr>
                  </a:outerShdw>
                </a:effectLst>
              </a:rPr>
              <a:t> je da u </a:t>
            </a:r>
            <a:r>
              <a:rPr lang="en-US" i="1" dirty="0" err="1">
                <a:effectLst>
                  <a:outerShdw blurRad="38100" dist="38100" dir="2700000" algn="tl">
                    <a:srgbClr val="000000">
                      <a:alpha val="43137"/>
                    </a:srgbClr>
                  </a:outerShdw>
                </a:effectLst>
              </a:rPr>
              <a:t>budućnosti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dalje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unapredimo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saradnju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lokalne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samouprave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građana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kako</a:t>
            </a:r>
            <a:r>
              <a:rPr lang="en-US" i="1" dirty="0">
                <a:effectLst>
                  <a:outerShdw blurRad="38100" dist="38100" dir="2700000" algn="tl">
                    <a:srgbClr val="000000">
                      <a:alpha val="43137"/>
                    </a:srgbClr>
                  </a:outerShdw>
                </a:effectLst>
              </a:rPr>
              <a:t> u </a:t>
            </a:r>
            <a:r>
              <a:rPr lang="en-US" i="1" dirty="0" err="1">
                <a:effectLst>
                  <a:outerShdw blurRad="38100" dist="38100" dir="2700000" algn="tl">
                    <a:srgbClr val="000000">
                      <a:alpha val="43137"/>
                    </a:srgbClr>
                  </a:outerShdw>
                </a:effectLst>
              </a:rPr>
              <a:t>kreiranju</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budžeta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tako</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i</a:t>
            </a:r>
            <a:r>
              <a:rPr lang="en-US" i="1" dirty="0">
                <a:effectLst>
                  <a:outerShdw blurRad="38100" dist="38100" dir="2700000" algn="tl">
                    <a:srgbClr val="000000">
                      <a:alpha val="43137"/>
                    </a:srgbClr>
                  </a:outerShdw>
                </a:effectLst>
              </a:rPr>
              <a:t> u </a:t>
            </a:r>
            <a:r>
              <a:rPr lang="en-US" i="1" dirty="0" err="1">
                <a:effectLst>
                  <a:outerShdw blurRad="38100" dist="38100" dir="2700000" algn="tl">
                    <a:srgbClr val="000000">
                      <a:alpha val="43137"/>
                    </a:srgbClr>
                  </a:outerShdw>
                </a:effectLst>
              </a:rPr>
              <a:t>drugim</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segmentima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života</a:t>
            </a:r>
            <a:r>
              <a:rPr lang="en-US" i="1" dirty="0">
                <a:effectLst>
                  <a:outerShdw blurRad="38100" dist="38100" dir="2700000" algn="tl">
                    <a:srgbClr val="000000">
                      <a:alpha val="43137"/>
                    </a:srgbClr>
                  </a:outerShdw>
                </a:effectLst>
              </a:rPr>
              <a:t> u </a:t>
            </a:r>
            <a:r>
              <a:rPr lang="en-US" i="1" dirty="0" err="1">
                <a:effectLst>
                  <a:outerShdw blurRad="38100" dist="38100" dir="2700000" algn="tl">
                    <a:srgbClr val="000000">
                      <a:alpha val="43137"/>
                    </a:srgbClr>
                  </a:outerShdw>
                </a:effectLst>
              </a:rPr>
              <a:t>lokalnoj</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zajednici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Jedan</a:t>
            </a:r>
            <a:r>
              <a:rPr lang="en-US" i="1" dirty="0">
                <a:effectLst>
                  <a:outerShdw blurRad="38100" dist="38100" dir="2700000" algn="tl">
                    <a:srgbClr val="000000">
                      <a:alpha val="43137"/>
                    </a:srgbClr>
                  </a:outerShdw>
                </a:effectLst>
              </a:rPr>
              <a:t> od </a:t>
            </a:r>
            <a:r>
              <a:rPr lang="en-US" i="1" dirty="0" err="1">
                <a:effectLst>
                  <a:outerShdw blurRad="38100" dist="38100" dir="2700000" algn="tl">
                    <a:srgbClr val="000000">
                      <a:alpha val="43137"/>
                    </a:srgbClr>
                  </a:outerShdw>
                </a:effectLst>
              </a:rPr>
              <a:t>načina</a:t>
            </a:r>
            <a:r>
              <a:rPr lang="en-US" i="1" dirty="0">
                <a:effectLst>
                  <a:outerShdw blurRad="38100" dist="38100" dir="2700000" algn="tl">
                    <a:srgbClr val="000000">
                      <a:alpha val="43137"/>
                    </a:srgbClr>
                  </a:outerShdw>
                </a:effectLst>
              </a:rPr>
              <a:t> je </a:t>
            </a:r>
            <a:r>
              <a:rPr lang="en-US" i="1" dirty="0" err="1">
                <a:effectLst>
                  <a:outerShdw blurRad="38100" dist="38100" dir="2700000" algn="tl">
                    <a:srgbClr val="000000">
                      <a:alpha val="43137"/>
                    </a:srgbClr>
                  </a:outerShdw>
                </a:effectLst>
              </a:rPr>
              <a:t>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transparentnost</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trošenja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budžetskih</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sredstava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čiji</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prikaz</a:t>
            </a:r>
            <a:r>
              <a:rPr lang="en-US" i="1" dirty="0">
                <a:effectLst>
                  <a:outerShdw blurRad="38100" dist="38100" dir="2700000" algn="tl">
                    <a:srgbClr val="000000">
                      <a:alpha val="43137"/>
                    </a:srgbClr>
                  </a:outerShdw>
                </a:effectLst>
              </a:rPr>
              <a:t> je </a:t>
            </a:r>
            <a:r>
              <a:rPr lang="en-US" i="1" dirty="0" err="1">
                <a:effectLst>
                  <a:outerShdw blurRad="38100" dist="38100" dir="2700000" algn="tl">
                    <a:srgbClr val="000000">
                      <a:alpha val="43137"/>
                    </a:srgbClr>
                  </a:outerShdw>
                </a:effectLst>
              </a:rPr>
              <a:t>pred</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Vama</a:t>
            </a:r>
            <a:r>
              <a:rPr lang="en-US" i="1" dirty="0">
                <a:effectLst>
                  <a:outerShdw blurRad="38100" dist="38100" dir="2700000" algn="tl">
                    <a:srgbClr val="000000">
                      <a:alpha val="43137"/>
                    </a:srgbClr>
                  </a:outerShdw>
                </a:effectLst>
              </a:rPr>
              <a:t>. </a:t>
            </a:r>
          </a:p>
          <a:p>
            <a:pPr marL="0" indent="0">
              <a:buNone/>
            </a:pP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Predsednik</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opštine</a:t>
            </a:r>
            <a:r>
              <a:rPr lang="x-none" i="1" dirty="0">
                <a:effectLst>
                  <a:outerShdw blurRad="38100" dist="38100" dir="2700000" algn="tl">
                    <a:srgbClr val="000000">
                      <a:alpha val="43137"/>
                    </a:srgbClr>
                  </a:outerShdw>
                </a:effectLst>
              </a:rPr>
              <a:t> </a:t>
            </a:r>
          </a:p>
          <a:p>
            <a:pPr marL="0" indent="0">
              <a:buNone/>
            </a:pPr>
            <a:r>
              <a:rPr lang="x-none" i="1" dirty="0">
                <a:effectLst>
                  <a:outerShdw blurRad="38100" dist="38100" dir="2700000" algn="tl">
                    <a:srgbClr val="000000">
                      <a:alpha val="43137"/>
                    </a:srgbClr>
                  </a:outerShdw>
                </a:effectLst>
              </a:rPr>
              <a:t>Salih Hot</a:t>
            </a:r>
          </a:p>
          <a:p>
            <a:endParaRPr lang="x-none" dirty="0"/>
          </a:p>
          <a:p>
            <a:endParaRPr lang="x-none" dirty="0"/>
          </a:p>
          <a:p>
            <a:endParaRPr lang="x-none" dirty="0">
              <a:solidFill>
                <a:srgbClr val="FF0000"/>
              </a:solidFill>
            </a:endParaRPr>
          </a:p>
        </p:txBody>
      </p:sp>
    </p:spTree>
    <p:extLst>
      <p:ext uri="{BB962C8B-B14F-4D97-AF65-F5344CB8AC3E}">
        <p14:creationId xmlns:p14="http://schemas.microsoft.com/office/powerpoint/2010/main" val="111761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4"/>
            <a:ext cx="8229600" cy="1010610"/>
          </a:xfrm>
        </p:spPr>
        <p:txBody>
          <a:bodyPr>
            <a:normAutofit/>
          </a:bodyPr>
          <a:lstStyle/>
          <a:p>
            <a:r>
              <a:rPr lang="hr-HR" sz="3000" b="1" dirty="0"/>
              <a:t>Budžet opštine – od plana do realizacije</a:t>
            </a:r>
            <a:endParaRPr lang="en-US" sz="3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Rectangle 3">
            <a:extLst>
              <a:ext uri="{FF2B5EF4-FFF2-40B4-BE49-F238E27FC236}">
                <a16:creationId xmlns:a16="http://schemas.microsoft.com/office/drawing/2014/main" id="{85C6FDEC-5142-4586-B190-1B2F0895762E}"/>
              </a:ext>
            </a:extLst>
          </p:cNvPr>
          <p:cNvSpPr/>
          <p:nvPr/>
        </p:nvSpPr>
        <p:spPr>
          <a:xfrm>
            <a:off x="325657" y="1298680"/>
            <a:ext cx="8492686" cy="5586144"/>
          </a:xfrm>
          <a:prstGeom prst="rect">
            <a:avLst/>
          </a:prstGeom>
        </p:spPr>
        <p:txBody>
          <a:bodyPr wrap="square">
            <a:spAutoFit/>
          </a:bodyPr>
          <a:lstStyle/>
          <a:p>
            <a:pPr algn="just"/>
            <a:r>
              <a:rPr lang="hr-HR" sz="1700" b="1" dirty="0" smtClean="0"/>
              <a:t>BUDŽET opštine </a:t>
            </a:r>
            <a:r>
              <a:rPr lang="hr-HR" sz="1700" b="1" dirty="0"/>
              <a:t>je pravni dokument koji utvrđuje plan prihoda i primanja i rashoda i izdataka grada za budžetsku, odnosno kalendarsku godinu.</a:t>
            </a:r>
          </a:p>
          <a:p>
            <a:pPr algn="just"/>
            <a:endParaRPr lang="hr-HR" sz="1700" b="1" dirty="0"/>
          </a:p>
          <a:p>
            <a:pPr algn="just"/>
            <a:r>
              <a:rPr lang="hr-HR" sz="1700" b="1" dirty="0"/>
              <a:t>To znači da ovaj dokument predstavlja predviđanje koliko će se novca od građana i privrede u toku jedne godine prikupiti i na koji način će se taj novac trošiti.</a:t>
            </a:r>
          </a:p>
          <a:p>
            <a:pPr algn="just"/>
            <a:endParaRPr lang="hr-HR" sz="1700" b="1" dirty="0"/>
          </a:p>
          <a:p>
            <a:pPr algn="just"/>
            <a:r>
              <a:rPr lang="hr-HR" sz="1700" b="1" dirty="0"/>
              <a:t>Iz </a:t>
            </a:r>
            <a:r>
              <a:rPr lang="hr-HR" sz="1700" b="1" dirty="0" smtClean="0"/>
              <a:t>opštinskog </a:t>
            </a:r>
            <a:r>
              <a:rPr lang="hr-HR" sz="1700" b="1" dirty="0"/>
              <a:t>budžeta se tokom godine plaćaju sve obaveze lokalne samouprave. Isto tako u budžet se slivaju prihodi iz kojih se podmiruju te obaveze. </a:t>
            </a:r>
          </a:p>
          <a:p>
            <a:pPr algn="just"/>
            <a:endParaRPr lang="hr-HR" sz="1700" b="1" dirty="0"/>
          </a:p>
          <a:p>
            <a:pPr algn="just"/>
            <a:r>
              <a:rPr lang="hr-HR" sz="1700" b="1" dirty="0"/>
              <a:t>P</a:t>
            </a:r>
            <a:r>
              <a:rPr lang="hr-HR" sz="1700" b="1" dirty="0" smtClean="0"/>
              <a:t>redsednik </a:t>
            </a:r>
            <a:r>
              <a:rPr lang="hr-HR" sz="1700" b="1" dirty="0"/>
              <a:t>opštine i lokalna uprava sprovode </a:t>
            </a:r>
            <a:r>
              <a:rPr lang="hr-HR" sz="1700" b="1" dirty="0" smtClean="0"/>
              <a:t>opštinsku </a:t>
            </a:r>
            <a:r>
              <a:rPr lang="hr-HR" sz="1700" b="1" dirty="0"/>
              <a:t>politiku, a glavna poluga te politike i razvoja je upravo budžet grada/opštine.</a:t>
            </a:r>
          </a:p>
          <a:p>
            <a:pPr algn="just"/>
            <a:endParaRPr lang="hr-HR" sz="1700" b="1" dirty="0"/>
          </a:p>
          <a:p>
            <a:pPr algn="just"/>
            <a:r>
              <a:rPr lang="hr-HR" sz="1700" b="1" dirty="0"/>
              <a:t>Prilikom definisanja ovog, za </a:t>
            </a:r>
            <a:r>
              <a:rPr lang="hr-HR" sz="1700" b="1" dirty="0" smtClean="0"/>
              <a:t>opštinu Tutin </a:t>
            </a:r>
            <a:r>
              <a:rPr lang="hr-HR" sz="1700" b="1" dirty="0"/>
              <a:t>najvažnijeg dokumenta, rukovode se zakonskim okvirom i propisima, strateškim prioritetima razvoja i drugim elementima.</a:t>
            </a:r>
          </a:p>
          <a:p>
            <a:pPr algn="just"/>
            <a:endParaRPr lang="hr-HR" sz="1700" b="1" dirty="0"/>
          </a:p>
          <a:p>
            <a:pPr algn="just"/>
            <a:r>
              <a:rPr lang="hr-HR" sz="1700" b="1" dirty="0"/>
              <a:t>Realnost je takva da postoje velike razlike između želja i mogućnosti, tako da kreiranje budžeta podrazumeva utvrđivanje prioriteta i pravljenje kompromisa. </a:t>
            </a:r>
          </a:p>
          <a:p>
            <a:pPr algn="just"/>
            <a:endParaRPr lang="hr-HR" sz="1700" b="1" dirty="0"/>
          </a:p>
          <a:p>
            <a:pPr algn="just"/>
            <a:r>
              <a:rPr lang="hr-HR" sz="1700" b="1" dirty="0"/>
              <a:t>Tokom izvršenja budžeta može doći do odstupanja od planiranog usled nepredviđenih okolnosti ili realizacije prihoda u manjem obimu od inicijalno planiranih što posledično utiče na finansiranje planiranih aktivnosti i projekata. </a:t>
            </a:r>
            <a:endParaRPr lang="en-US" sz="1700" dirty="0"/>
          </a:p>
        </p:txBody>
      </p:sp>
    </p:spTree>
    <p:extLst>
      <p:ext uri="{BB962C8B-B14F-4D97-AF65-F5344CB8AC3E}">
        <p14:creationId xmlns:p14="http://schemas.microsoft.com/office/powerpoint/2010/main" val="313729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9919"/>
          </a:xfrm>
        </p:spPr>
        <p:txBody>
          <a:bodyPr>
            <a:normAutofit/>
          </a:bodyPr>
          <a:lstStyle/>
          <a:p>
            <a:r>
              <a:rPr lang="hr-HR" dirty="0"/>
              <a:t>Šta su prihodi i primanja budžeta?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5306955"/>
              </p:ext>
            </p:extLst>
          </p:nvPr>
        </p:nvGraphicFramePr>
        <p:xfrm>
          <a:off x="457200" y="1124744"/>
          <a:ext cx="8507288" cy="559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FB0A07-249F-4345-993B-6AB4700608B8}" type="slidenum">
              <a:rPr lang="en-US" smtClean="0"/>
              <a:pPr/>
              <a:t>7</a:t>
            </a:fld>
            <a:endParaRPr lang="en-US"/>
          </a:p>
        </p:txBody>
      </p:sp>
    </p:spTree>
    <p:extLst>
      <p:ext uri="{BB962C8B-B14F-4D97-AF65-F5344CB8AC3E}">
        <p14:creationId xmlns:p14="http://schemas.microsoft.com/office/powerpoint/2010/main" val="82152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0D4-8AC3-4CCC-95D2-3C70E56EB850}"/>
              </a:ext>
            </a:extLst>
          </p:cNvPr>
          <p:cNvSpPr>
            <a:spLocks noGrp="1"/>
          </p:cNvSpPr>
          <p:nvPr>
            <p:ph type="title"/>
          </p:nvPr>
        </p:nvSpPr>
        <p:spPr/>
        <p:txBody>
          <a:bodyPr>
            <a:normAutofit/>
          </a:bodyPr>
          <a:lstStyle/>
          <a:p>
            <a:r>
              <a:rPr lang="en-US" sz="3000" b="1" dirty="0" err="1" smtClean="0"/>
              <a:t>Ko</a:t>
            </a:r>
            <a:r>
              <a:rPr lang="en-US" sz="3000" b="1" dirty="0" smtClean="0"/>
              <a:t> se </a:t>
            </a:r>
            <a:r>
              <a:rPr lang="en-US" sz="3000" b="1" dirty="0" err="1" smtClean="0"/>
              <a:t>finansira</a:t>
            </a:r>
            <a:r>
              <a:rPr lang="en-US" sz="3000" b="1" dirty="0" smtClean="0"/>
              <a:t> </a:t>
            </a:r>
            <a:r>
              <a:rPr lang="en-US" sz="3000" b="1" dirty="0" err="1" smtClean="0"/>
              <a:t>iz</a:t>
            </a:r>
            <a:r>
              <a:rPr lang="en-US" sz="3000" b="1" dirty="0" smtClean="0"/>
              <a:t> </a:t>
            </a:r>
            <a:r>
              <a:rPr lang="en-US" sz="3000" b="1" dirty="0" err="1" smtClean="0"/>
              <a:t>budžeta</a:t>
            </a:r>
            <a:r>
              <a:rPr lang="en-US" sz="3000" b="1" dirty="0" smtClean="0"/>
              <a:t>?</a:t>
            </a:r>
            <a:endParaRPr lang="en-US" sz="3000" b="1" dirty="0"/>
          </a:p>
        </p:txBody>
      </p:sp>
      <p:sp>
        <p:nvSpPr>
          <p:cNvPr id="3" name="Slide Number Placeholder 2">
            <a:extLst>
              <a:ext uri="{FF2B5EF4-FFF2-40B4-BE49-F238E27FC236}">
                <a16:creationId xmlns:a16="http://schemas.microsoft.com/office/drawing/2014/main" id="{ACD7D842-73B9-40A3-ABB2-C428EB32B533}"/>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6" name="Rectangle 3">
            <a:extLst>
              <a:ext uri="{FF2B5EF4-FFF2-40B4-BE49-F238E27FC236}">
                <a16:creationId xmlns:a16="http://schemas.microsoft.com/office/drawing/2014/main" id="{E8E6BB9E-9E63-4256-A299-A33CF3B2B58A}"/>
              </a:ext>
            </a:extLst>
          </p:cNvPr>
          <p:cNvSpPr txBox="1">
            <a:spLocks noChangeArrowheads="1"/>
          </p:cNvSpPr>
          <p:nvPr/>
        </p:nvSpPr>
        <p:spPr>
          <a:xfrm>
            <a:off x="457200" y="1520825"/>
            <a:ext cx="4186808" cy="255624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6350" defTabSz="209550">
              <a:buFontTx/>
              <a:buNone/>
            </a:pPr>
            <a:r>
              <a:rPr lang="x-none" altLang="en-US" sz="1600" b="1" dirty="0" smtClean="0">
                <a:latin typeface="Calibri" panose="020F0502020204030204" pitchFamily="34" charset="0"/>
                <a:cs typeface="Calibri" panose="020F0502020204030204" pitchFamily="34" charset="0"/>
              </a:rPr>
              <a:t>Direktni korisnici budžetskih sredstava</a:t>
            </a:r>
            <a:r>
              <a:rPr lang="ru-RU" altLang="en-US" sz="1600" b="1" dirty="0" smtClean="0">
                <a:latin typeface="Calibri" panose="020F0502020204030204" pitchFamily="34" charset="0"/>
                <a:cs typeface="Calibri" panose="020F0502020204030204" pitchFamily="34" charset="0"/>
              </a:rPr>
              <a:t>:</a:t>
            </a:r>
            <a:endParaRPr lang="ru-RU" altLang="en-US" sz="1600" b="1" dirty="0">
              <a:latin typeface="Calibri" panose="020F0502020204030204" pitchFamily="34" charset="0"/>
              <a:cs typeface="Calibri" panose="020F0502020204030204" pitchFamily="34" charset="0"/>
            </a:endParaRPr>
          </a:p>
          <a:p>
            <a:pPr marL="0" indent="6350" defTabSz="209550">
              <a:buFont typeface="Wingdings" pitchFamily="2" charset="2"/>
              <a:buChar char="Ø"/>
            </a:pPr>
            <a:r>
              <a:rPr lang="x-none" altLang="en-US" sz="1600" dirty="0"/>
              <a:t>Skupština </a:t>
            </a:r>
            <a:r>
              <a:rPr lang="sr-Latn-CS" altLang="en-US" sz="1600" dirty="0"/>
              <a:t>opštine</a:t>
            </a:r>
            <a:endParaRPr lang="ru-RU" altLang="en-US" sz="1600" dirty="0"/>
          </a:p>
          <a:p>
            <a:pPr marL="0" indent="6350" defTabSz="209550">
              <a:buFont typeface="Wingdings" pitchFamily="2" charset="2"/>
              <a:buChar char="Ø"/>
            </a:pPr>
            <a:r>
              <a:rPr lang="sr-Latn-CS" altLang="en-US" sz="1600" dirty="0"/>
              <a:t>Predsednik opštine</a:t>
            </a:r>
          </a:p>
          <a:p>
            <a:pPr marL="0" indent="6350" defTabSz="209550">
              <a:buFont typeface="Wingdings" pitchFamily="2" charset="2"/>
              <a:buChar char="Ø"/>
            </a:pPr>
            <a:r>
              <a:rPr lang="sr-Latn-CS" altLang="en-US" sz="1600" dirty="0"/>
              <a:t>Opštinsko </a:t>
            </a:r>
            <a:r>
              <a:rPr lang="x-none" altLang="en-US" sz="1600" dirty="0"/>
              <a:t>veće</a:t>
            </a:r>
            <a:endParaRPr lang="ru-RU" altLang="en-US" sz="1600" dirty="0"/>
          </a:p>
          <a:p>
            <a:pPr marL="0" indent="6350" defTabSz="209550">
              <a:buFont typeface="Wingdings" pitchFamily="2" charset="2"/>
              <a:buChar char="Ø"/>
            </a:pPr>
            <a:r>
              <a:rPr lang="ru-RU" altLang="en-US" sz="1600" dirty="0"/>
              <a:t>	</a:t>
            </a:r>
            <a:r>
              <a:rPr lang="sr-Latn-CS" altLang="en-US" sz="1600" dirty="0"/>
              <a:t>Opštinska</a:t>
            </a:r>
            <a:r>
              <a:rPr lang="x-none" altLang="en-US" sz="1600" dirty="0"/>
              <a:t> uprava</a:t>
            </a:r>
            <a:endParaRPr lang="ru-RU" altLang="en-US" sz="1600" dirty="0"/>
          </a:p>
          <a:p>
            <a:pPr marL="0" indent="6350" defTabSz="209550">
              <a:buFont typeface="Wingdings" pitchFamily="2" charset="2"/>
              <a:buChar char="Ø"/>
            </a:pPr>
            <a:r>
              <a:rPr lang="sr-Latn-CS" altLang="en-US" sz="1600" dirty="0"/>
              <a:t>Zaštitnik prava građana (Ombudsman)</a:t>
            </a:r>
            <a:endParaRPr lang="ru-RU" altLang="en-US" sz="1600" dirty="0"/>
          </a:p>
          <a:p>
            <a:pPr marL="0" indent="6350" defTabSz="209550">
              <a:buFont typeface="Wingdings" pitchFamily="2" charset="2"/>
              <a:buChar char="Ø"/>
            </a:pPr>
            <a:r>
              <a:rPr lang="ru-RU" altLang="en-US" sz="1600" dirty="0"/>
              <a:t>	</a:t>
            </a:r>
            <a:r>
              <a:rPr lang="sr-Latn-CS" altLang="en-US" sz="1600" dirty="0"/>
              <a:t>Opštinsko</a:t>
            </a:r>
            <a:r>
              <a:rPr lang="x-none" altLang="en-US" sz="1600" dirty="0"/>
              <a:t> pravobranilaštvo</a:t>
            </a:r>
          </a:p>
        </p:txBody>
      </p:sp>
      <p:sp>
        <p:nvSpPr>
          <p:cNvPr id="7" name="Rectangle 4">
            <a:extLst>
              <a:ext uri="{FF2B5EF4-FFF2-40B4-BE49-F238E27FC236}">
                <a16:creationId xmlns:a16="http://schemas.microsoft.com/office/drawing/2014/main" id="{30BCF7F3-A532-4695-8BE1-1BC6CE96B0B9}"/>
              </a:ext>
            </a:extLst>
          </p:cNvPr>
          <p:cNvSpPr>
            <a:spLocks noChangeArrowheads="1"/>
          </p:cNvSpPr>
          <p:nvPr/>
        </p:nvSpPr>
        <p:spPr bwMode="auto">
          <a:xfrm>
            <a:off x="4751388" y="1520825"/>
            <a:ext cx="4038600" cy="37803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indent="6350" defTabSz="209550">
              <a:defRPr>
                <a:solidFill>
                  <a:schemeClr val="tx1"/>
                </a:solidFill>
                <a:latin typeface="Calibri" panose="020F0502020204030204" pitchFamily="34" charset="0"/>
              </a:defRPr>
            </a:lvl1pPr>
            <a:lvl2pPr marL="1108075" indent="-285750" defTabSz="209550">
              <a:defRPr>
                <a:solidFill>
                  <a:schemeClr val="tx1"/>
                </a:solidFill>
                <a:latin typeface="Calibri" panose="020F0502020204030204" pitchFamily="34" charset="0"/>
              </a:defRPr>
            </a:lvl2pPr>
            <a:lvl3pPr marL="1508125" indent="-228600" defTabSz="209550">
              <a:defRPr>
                <a:solidFill>
                  <a:schemeClr val="tx1"/>
                </a:solidFill>
                <a:latin typeface="Calibri" panose="020F0502020204030204" pitchFamily="34" charset="0"/>
              </a:defRPr>
            </a:lvl3pPr>
            <a:lvl4pPr marL="1965325" indent="-228600" defTabSz="209550">
              <a:defRPr>
                <a:solidFill>
                  <a:schemeClr val="tx1"/>
                </a:solidFill>
                <a:latin typeface="Calibri" panose="020F0502020204030204" pitchFamily="34" charset="0"/>
              </a:defRPr>
            </a:lvl4pPr>
            <a:lvl5pPr marL="2422525" indent="-228600" defTabSz="209550">
              <a:defRPr>
                <a:solidFill>
                  <a:schemeClr val="tx1"/>
                </a:solidFill>
                <a:latin typeface="Calibri" panose="020F0502020204030204" pitchFamily="34" charset="0"/>
              </a:defRPr>
            </a:lvl5pPr>
            <a:lvl6pPr marL="2879725" indent="-228600" defTabSz="209550" eaLnBrk="0" fontAlgn="base" hangingPunct="0">
              <a:spcBef>
                <a:spcPct val="0"/>
              </a:spcBef>
              <a:spcAft>
                <a:spcPct val="0"/>
              </a:spcAft>
              <a:defRPr>
                <a:solidFill>
                  <a:schemeClr val="tx1"/>
                </a:solidFill>
                <a:latin typeface="Calibri" panose="020F0502020204030204" pitchFamily="34" charset="0"/>
              </a:defRPr>
            </a:lvl6pPr>
            <a:lvl7pPr marL="3336925" indent="-228600" defTabSz="209550" eaLnBrk="0" fontAlgn="base" hangingPunct="0">
              <a:spcBef>
                <a:spcPct val="0"/>
              </a:spcBef>
              <a:spcAft>
                <a:spcPct val="0"/>
              </a:spcAft>
              <a:defRPr>
                <a:solidFill>
                  <a:schemeClr val="tx1"/>
                </a:solidFill>
                <a:latin typeface="Calibri" panose="020F0502020204030204" pitchFamily="34" charset="0"/>
              </a:defRPr>
            </a:lvl7pPr>
            <a:lvl8pPr marL="3794125" indent="-228600" defTabSz="209550" eaLnBrk="0" fontAlgn="base" hangingPunct="0">
              <a:spcBef>
                <a:spcPct val="0"/>
              </a:spcBef>
              <a:spcAft>
                <a:spcPct val="0"/>
              </a:spcAft>
              <a:defRPr>
                <a:solidFill>
                  <a:schemeClr val="tx1"/>
                </a:solidFill>
                <a:latin typeface="Calibri" panose="020F0502020204030204" pitchFamily="34" charset="0"/>
              </a:defRPr>
            </a:lvl8pPr>
            <a:lvl9pPr marL="4251325" indent="-228600" defTabSz="20955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x-none" altLang="en-US" sz="1600" b="1" dirty="0" smtClean="0">
                <a:cs typeface="Calibri" panose="020F0502020204030204" pitchFamily="34" charset="0"/>
              </a:rPr>
              <a:t>Indirektni korisnici budžetskih sredstava</a:t>
            </a:r>
            <a:r>
              <a:rPr lang="ru-RU" altLang="en-US" sz="1600" b="1" dirty="0" smtClean="0">
                <a:cs typeface="Calibri" panose="020F0502020204030204" pitchFamily="34" charset="0"/>
              </a:rPr>
              <a:t>:</a:t>
            </a:r>
            <a:endParaRPr lang="ru-RU" altLang="en-US" sz="1600" b="1" dirty="0">
              <a:cs typeface="Calibri" panose="020F0502020204030204" pitchFamily="34" charset="0"/>
            </a:endParaRPr>
          </a:p>
          <a:p>
            <a:pPr>
              <a:spcBef>
                <a:spcPct val="20000"/>
              </a:spcBef>
              <a:buFont typeface="Wingdings" pitchFamily="2" charset="2"/>
              <a:buChar char="Ø"/>
            </a:pPr>
            <a:r>
              <a:rPr lang="x-none" altLang="en-US" sz="1600" dirty="0" smtClean="0">
                <a:cs typeface="Calibri" panose="020F0502020204030204" pitchFamily="34" charset="0"/>
              </a:rPr>
              <a:t>Narodna biblioteka </a:t>
            </a:r>
            <a:r>
              <a:rPr lang="sr-Latn-CS" altLang="en-US" sz="1600" dirty="0" smtClean="0">
                <a:cs typeface="Calibri" panose="020F0502020204030204" pitchFamily="34" charset="0"/>
              </a:rPr>
              <a:t>dr Ejup Mušović  </a:t>
            </a:r>
            <a:endParaRPr lang="ru-RU" altLang="en-US" sz="1600" dirty="0" smtClean="0">
              <a:cs typeface="Calibri" panose="020F0502020204030204" pitchFamily="34" charset="0"/>
            </a:endParaRPr>
          </a:p>
          <a:p>
            <a:pPr>
              <a:spcBef>
                <a:spcPct val="20000"/>
              </a:spcBef>
              <a:buFont typeface="Wingdings" pitchFamily="2" charset="2"/>
              <a:buChar char="Ø"/>
            </a:pPr>
            <a:r>
              <a:rPr lang="en-US" sz="1600" dirty="0" err="1" smtClean="0"/>
              <a:t>Centar</a:t>
            </a:r>
            <a:r>
              <a:rPr lang="en-US" sz="1600" dirty="0" smtClean="0"/>
              <a:t> </a:t>
            </a:r>
            <a:r>
              <a:rPr lang="en-US" sz="1600" dirty="0" err="1" smtClean="0"/>
              <a:t>za</a:t>
            </a:r>
            <a:r>
              <a:rPr lang="en-US" sz="1600" dirty="0" smtClean="0"/>
              <a:t> </a:t>
            </a:r>
            <a:r>
              <a:rPr lang="en-US" sz="1600" dirty="0" err="1" smtClean="0"/>
              <a:t>kulturu</a:t>
            </a:r>
            <a:r>
              <a:rPr lang="en-US" sz="1600" dirty="0" smtClean="0"/>
              <a:t>, </a:t>
            </a:r>
            <a:r>
              <a:rPr lang="en-US" sz="1600" dirty="0" err="1" smtClean="0"/>
              <a:t>turizam</a:t>
            </a:r>
            <a:r>
              <a:rPr lang="en-US" sz="1600" dirty="0" smtClean="0"/>
              <a:t>, </a:t>
            </a:r>
            <a:r>
              <a:rPr lang="en-US" sz="1600" dirty="0" err="1" smtClean="0"/>
              <a:t>omladinu</a:t>
            </a:r>
            <a:r>
              <a:rPr lang="en-US" sz="1600" dirty="0" smtClean="0"/>
              <a:t> </a:t>
            </a:r>
            <a:r>
              <a:rPr lang="en-US" sz="1600" dirty="0" err="1" smtClean="0"/>
              <a:t>i</a:t>
            </a:r>
            <a:r>
              <a:rPr lang="en-US" sz="1600" dirty="0" smtClean="0"/>
              <a:t> sport </a:t>
            </a:r>
            <a:endParaRPr lang="sr-Latn-CS" altLang="en-US" sz="1600" dirty="0" smtClean="0">
              <a:cs typeface="Calibri" panose="020F0502020204030204" pitchFamily="34" charset="0"/>
            </a:endParaRPr>
          </a:p>
          <a:p>
            <a:pPr>
              <a:spcBef>
                <a:spcPct val="20000"/>
              </a:spcBef>
              <a:buFont typeface="Wingdings" pitchFamily="2" charset="2"/>
              <a:buChar char="Ø"/>
            </a:pPr>
            <a:r>
              <a:rPr lang="x-none" altLang="en-US" sz="1600" dirty="0" smtClean="0">
                <a:cs typeface="Calibri" panose="020F0502020204030204" pitchFamily="34" charset="0"/>
              </a:rPr>
              <a:t>Mesne zajednice</a:t>
            </a: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p:txBody>
      </p:sp>
      <p:sp>
        <p:nvSpPr>
          <p:cNvPr id="8" name="Rectangle 5">
            <a:extLst>
              <a:ext uri="{FF2B5EF4-FFF2-40B4-BE49-F238E27FC236}">
                <a16:creationId xmlns:a16="http://schemas.microsoft.com/office/drawing/2014/main" id="{734B072C-B864-4B5A-A0CD-62430F9C1C63}"/>
              </a:ext>
            </a:extLst>
          </p:cNvPr>
          <p:cNvSpPr>
            <a:spLocks noChangeArrowheads="1"/>
          </p:cNvSpPr>
          <p:nvPr/>
        </p:nvSpPr>
        <p:spPr bwMode="auto">
          <a:xfrm>
            <a:off x="467544" y="3916957"/>
            <a:ext cx="4038600" cy="2392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indent="6350" defTabSz="209550">
              <a:defRPr>
                <a:solidFill>
                  <a:schemeClr val="tx1"/>
                </a:solidFill>
                <a:latin typeface="Calibri" panose="020F0502020204030204" pitchFamily="34" charset="0"/>
              </a:defRPr>
            </a:lvl1pPr>
            <a:lvl2pPr marL="1108075" indent="-285750" defTabSz="209550">
              <a:defRPr>
                <a:solidFill>
                  <a:schemeClr val="tx1"/>
                </a:solidFill>
                <a:latin typeface="Calibri" panose="020F0502020204030204" pitchFamily="34" charset="0"/>
              </a:defRPr>
            </a:lvl2pPr>
            <a:lvl3pPr marL="1508125" indent="-228600" defTabSz="209550">
              <a:defRPr>
                <a:solidFill>
                  <a:schemeClr val="tx1"/>
                </a:solidFill>
                <a:latin typeface="Calibri" panose="020F0502020204030204" pitchFamily="34" charset="0"/>
              </a:defRPr>
            </a:lvl3pPr>
            <a:lvl4pPr marL="1965325" indent="-228600" defTabSz="209550">
              <a:defRPr>
                <a:solidFill>
                  <a:schemeClr val="tx1"/>
                </a:solidFill>
                <a:latin typeface="Calibri" panose="020F0502020204030204" pitchFamily="34" charset="0"/>
              </a:defRPr>
            </a:lvl4pPr>
            <a:lvl5pPr marL="2422525" indent="-228600" defTabSz="209550">
              <a:defRPr>
                <a:solidFill>
                  <a:schemeClr val="tx1"/>
                </a:solidFill>
                <a:latin typeface="Calibri" panose="020F0502020204030204" pitchFamily="34" charset="0"/>
              </a:defRPr>
            </a:lvl5pPr>
            <a:lvl6pPr marL="2879725" indent="-228600" defTabSz="209550" eaLnBrk="0" fontAlgn="base" hangingPunct="0">
              <a:spcBef>
                <a:spcPct val="0"/>
              </a:spcBef>
              <a:spcAft>
                <a:spcPct val="0"/>
              </a:spcAft>
              <a:defRPr>
                <a:solidFill>
                  <a:schemeClr val="tx1"/>
                </a:solidFill>
                <a:latin typeface="Calibri" panose="020F0502020204030204" pitchFamily="34" charset="0"/>
              </a:defRPr>
            </a:lvl6pPr>
            <a:lvl7pPr marL="3336925" indent="-228600" defTabSz="209550" eaLnBrk="0" fontAlgn="base" hangingPunct="0">
              <a:spcBef>
                <a:spcPct val="0"/>
              </a:spcBef>
              <a:spcAft>
                <a:spcPct val="0"/>
              </a:spcAft>
              <a:defRPr>
                <a:solidFill>
                  <a:schemeClr val="tx1"/>
                </a:solidFill>
                <a:latin typeface="Calibri" panose="020F0502020204030204" pitchFamily="34" charset="0"/>
              </a:defRPr>
            </a:lvl7pPr>
            <a:lvl8pPr marL="3794125" indent="-228600" defTabSz="209550" eaLnBrk="0" fontAlgn="base" hangingPunct="0">
              <a:spcBef>
                <a:spcPct val="0"/>
              </a:spcBef>
              <a:spcAft>
                <a:spcPct val="0"/>
              </a:spcAft>
              <a:defRPr>
                <a:solidFill>
                  <a:schemeClr val="tx1"/>
                </a:solidFill>
                <a:latin typeface="Calibri" panose="020F0502020204030204" pitchFamily="34" charset="0"/>
              </a:defRPr>
            </a:lvl8pPr>
            <a:lvl9pPr marL="4251325" indent="-228600" defTabSz="20955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x-none" altLang="en-US" sz="1600" b="1" dirty="0" smtClean="0">
                <a:cs typeface="Calibri" panose="020F0502020204030204" pitchFamily="34" charset="0"/>
              </a:rPr>
              <a:t>Ostali korisnici javnih sredstava</a:t>
            </a:r>
            <a:r>
              <a:rPr lang="ru-RU" altLang="en-US" sz="1600" b="1" dirty="0" smtClean="0">
                <a:cs typeface="Calibri" panose="020F0502020204030204" pitchFamily="34" charset="0"/>
              </a:rPr>
              <a:t>:</a:t>
            </a:r>
            <a:endParaRPr lang="ru-RU" altLang="en-US" sz="1600" b="1" dirty="0">
              <a:cs typeface="Calibri" panose="020F0502020204030204" pitchFamily="34" charset="0"/>
            </a:endParaRPr>
          </a:p>
          <a:p>
            <a:pPr>
              <a:spcBef>
                <a:spcPct val="20000"/>
              </a:spcBef>
              <a:buFont typeface="Wingdings" pitchFamily="2" charset="2"/>
              <a:buChar char="Ø"/>
            </a:pPr>
            <a:r>
              <a:rPr lang="sr-Latn-CS" altLang="en-US" sz="1600" dirty="0" smtClean="0">
                <a:solidFill>
                  <a:srgbClr val="000000"/>
                </a:solidFill>
                <a:cs typeface="Calibri" panose="020F0502020204030204" pitchFamily="34" charset="0"/>
              </a:rPr>
              <a:t>Predškolska ustanova Habiba Stočević</a:t>
            </a:r>
            <a:r>
              <a:rPr lang="ru-RU" altLang="en-US" sz="1600" dirty="0">
                <a:solidFill>
                  <a:srgbClr val="000000"/>
                </a:solidFill>
                <a:cs typeface="Calibri" panose="020F0502020204030204" pitchFamily="34" charset="0"/>
              </a:rPr>
              <a:t>	</a:t>
            </a:r>
            <a:endParaRPr lang="sr-Latn-CS" altLang="en-US" sz="1600" dirty="0" smtClean="0">
              <a:solidFill>
                <a:srgbClr val="000000"/>
              </a:solidFill>
              <a:cs typeface="Calibri" panose="020F0502020204030204" pitchFamily="34" charset="0"/>
            </a:endParaRPr>
          </a:p>
          <a:p>
            <a:pPr>
              <a:spcBef>
                <a:spcPct val="20000"/>
              </a:spcBef>
              <a:buFont typeface="Wingdings" pitchFamily="2" charset="2"/>
              <a:buChar char="Ø"/>
            </a:pPr>
            <a:r>
              <a:rPr lang="x-none" altLang="en-US" sz="1600" dirty="0" smtClean="0">
                <a:solidFill>
                  <a:srgbClr val="000000"/>
                </a:solidFill>
                <a:cs typeface="Calibri" panose="020F0502020204030204" pitchFamily="34" charset="0"/>
              </a:rPr>
              <a:t>Obrazovne ustanove </a:t>
            </a:r>
            <a:r>
              <a:rPr lang="ru-RU" altLang="en-US" sz="1600" dirty="0" smtClean="0">
                <a:solidFill>
                  <a:srgbClr val="000000"/>
                </a:solidFill>
                <a:cs typeface="Calibri" panose="020F0502020204030204" pitchFamily="34" charset="0"/>
              </a:rPr>
              <a:t>(</a:t>
            </a:r>
            <a:r>
              <a:rPr lang="x-none" altLang="en-US" sz="1600" dirty="0" smtClean="0">
                <a:solidFill>
                  <a:srgbClr val="000000"/>
                </a:solidFill>
                <a:cs typeface="Calibri" panose="020F0502020204030204" pitchFamily="34" charset="0"/>
              </a:rPr>
              <a:t>škole</a:t>
            </a:r>
            <a:r>
              <a:rPr lang="ru-RU" altLang="en-US" sz="1600" dirty="0" smtClean="0">
                <a:solidFill>
                  <a:srgbClr val="000000"/>
                </a:solidFill>
                <a:cs typeface="Calibri" panose="020F0502020204030204" pitchFamily="34" charset="0"/>
              </a:rPr>
              <a:t>)</a:t>
            </a:r>
            <a:endParaRPr lang="ru-RU" altLang="en-US" sz="1600" dirty="0">
              <a:solidFill>
                <a:srgbClr val="000000"/>
              </a:solidFill>
              <a:cs typeface="Calibri" panose="020F0502020204030204" pitchFamily="34" charset="0"/>
            </a:endParaRPr>
          </a:p>
          <a:p>
            <a:pPr>
              <a:spcBef>
                <a:spcPct val="20000"/>
              </a:spcBef>
              <a:buFont typeface="Wingdings" pitchFamily="2" charset="2"/>
              <a:buChar char="Ø"/>
            </a:pPr>
            <a:r>
              <a:rPr lang="x-none" altLang="en-US" sz="1600" dirty="0" smtClean="0">
                <a:solidFill>
                  <a:srgbClr val="000000"/>
                </a:solidFill>
                <a:cs typeface="Calibri" panose="020F0502020204030204" pitchFamily="34" charset="0"/>
              </a:rPr>
              <a:t>Dom zdravlja</a:t>
            </a:r>
            <a:r>
              <a:rPr lang="sr-Latn-CS" altLang="en-US" sz="1600" dirty="0" smtClean="0">
                <a:solidFill>
                  <a:srgbClr val="000000"/>
                </a:solidFill>
                <a:cs typeface="Calibri" panose="020F0502020204030204" pitchFamily="34" charset="0"/>
              </a:rPr>
              <a:t> Tutin</a:t>
            </a:r>
            <a:endParaRPr lang="ru-RU" altLang="en-US" sz="1600" dirty="0">
              <a:solidFill>
                <a:srgbClr val="000000"/>
              </a:solidFill>
              <a:cs typeface="Calibri" panose="020F0502020204030204" pitchFamily="34" charset="0"/>
            </a:endParaRPr>
          </a:p>
          <a:p>
            <a:pPr>
              <a:spcBef>
                <a:spcPct val="20000"/>
              </a:spcBef>
              <a:buFont typeface="Wingdings" pitchFamily="2" charset="2"/>
              <a:buChar char="Ø"/>
            </a:pPr>
            <a:r>
              <a:rPr lang="ru-RU" altLang="en-US" sz="1600" dirty="0">
                <a:solidFill>
                  <a:srgbClr val="000000"/>
                </a:solidFill>
                <a:cs typeface="Calibri" panose="020F0502020204030204" pitchFamily="34" charset="0"/>
              </a:rPr>
              <a:t>	</a:t>
            </a:r>
            <a:r>
              <a:rPr lang="x-none" altLang="en-US" sz="1600" dirty="0" smtClean="0">
                <a:solidFill>
                  <a:srgbClr val="000000"/>
                </a:solidFill>
                <a:cs typeface="Calibri" panose="020F0502020204030204" pitchFamily="34" charset="0"/>
              </a:rPr>
              <a:t>Centar za socijalni rad</a:t>
            </a:r>
            <a:endParaRPr lang="ru-RU" altLang="en-US" sz="1600" dirty="0">
              <a:solidFill>
                <a:srgbClr val="000000"/>
              </a:solidFill>
              <a:cs typeface="Calibri" panose="020F0502020204030204" pitchFamily="34" charset="0"/>
            </a:endParaRPr>
          </a:p>
          <a:p>
            <a:pPr>
              <a:spcBef>
                <a:spcPct val="20000"/>
              </a:spcBef>
              <a:buFont typeface="Wingdings" pitchFamily="2" charset="2"/>
              <a:buChar char="Ø"/>
            </a:pPr>
            <a:r>
              <a:rPr lang="sr-Latn-CS" altLang="en-US" sz="1600" dirty="0" smtClean="0">
                <a:solidFill>
                  <a:srgbClr val="000000"/>
                </a:solidFill>
                <a:cs typeface="Calibri" panose="020F0502020204030204" pitchFamily="34" charset="0"/>
              </a:rPr>
              <a:t>Dom za lica ometena u mentalnom razvoju</a:t>
            </a:r>
            <a:endParaRPr lang="x-none" altLang="en-US" sz="1600" dirty="0" smtClean="0">
              <a:solidFill>
                <a:srgbClr val="000000"/>
              </a:solidFill>
              <a:cs typeface="Calibri" panose="020F0502020204030204" pitchFamily="34" charset="0"/>
            </a:endParaRPr>
          </a:p>
          <a:p>
            <a:pPr marL="234950" indent="-228600">
              <a:spcBef>
                <a:spcPct val="20000"/>
              </a:spcBef>
              <a:buFont typeface="Wingdings" pitchFamily="2" charset="2"/>
              <a:buChar char="Ø"/>
            </a:pPr>
            <a:r>
              <a:rPr lang="x-none" altLang="en-US" sz="1600" dirty="0" smtClean="0">
                <a:solidFill>
                  <a:srgbClr val="000000"/>
                </a:solidFill>
                <a:cs typeface="Calibri" panose="020F0502020204030204" pitchFamily="34" charset="0"/>
              </a:rPr>
              <a:t>Kancelarija za mlade</a:t>
            </a:r>
          </a:p>
          <a:p>
            <a:pPr marL="234950" indent="-228600">
              <a:spcBef>
                <a:spcPct val="20000"/>
              </a:spcBef>
              <a:buFont typeface="Wingdings" pitchFamily="2" charset="2"/>
              <a:buChar char="Ø"/>
            </a:pPr>
            <a:endParaRPr lang="x-none" altLang="en-US" sz="1600" dirty="0" smtClean="0">
              <a:cs typeface="Calibri" panose="020F0502020204030204" pitchFamily="34" charset="0"/>
            </a:endParaRPr>
          </a:p>
          <a:p>
            <a:pPr>
              <a:spcBef>
                <a:spcPct val="20000"/>
              </a:spcBef>
            </a:pPr>
            <a:endParaRPr lang="x-none" altLang="en-US" sz="1600" dirty="0" smtClean="0">
              <a:cs typeface="Calibri" panose="020F0502020204030204" pitchFamily="34" charset="0"/>
            </a:endParaRPr>
          </a:p>
          <a:p>
            <a:pPr>
              <a:spcBef>
                <a:spcPct val="20000"/>
              </a:spcBef>
            </a:pP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p:txBody>
      </p:sp>
    </p:spTree>
    <p:extLst>
      <p:ext uri="{BB962C8B-B14F-4D97-AF65-F5344CB8AC3E}">
        <p14:creationId xmlns:p14="http://schemas.microsoft.com/office/powerpoint/2010/main" val="115528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CS" sz="2800" i="1" dirty="0"/>
              <a:t>STRUKTURA OSTVARENIH TEKUĆIH PRIHODA I PRIMANJA</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991531402"/>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1906</TotalTime>
  <Words>4451</Words>
  <Application>Microsoft Office PowerPoint</Application>
  <PresentationFormat>On-screen Show (4:3)</PresentationFormat>
  <Paragraphs>384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OPŠTINA TUTIN 2019. god.</vt:lpstr>
      <vt:lpstr>  KONSOLIDOVANI ZAVRŠNI RAČUN BUDŽETA OPŠTINE TUTIN ZA 2019.GODINU</vt:lpstr>
      <vt:lpstr>PowerPoint Presentation</vt:lpstr>
      <vt:lpstr>SADRŽAJ:</vt:lpstr>
      <vt:lpstr>Uvodna riječ</vt:lpstr>
      <vt:lpstr>Budžet opštine – od plana do realizacije</vt:lpstr>
      <vt:lpstr>Šta su prihodi i primanja budžeta?</vt:lpstr>
      <vt:lpstr>Ko se finansira iz budžeta?</vt:lpstr>
      <vt:lpstr>STRUKTURA OSTVARENIH TEKUĆIH PRIHODA I PRIMANJA</vt:lpstr>
      <vt:lpstr>Ostvarenje prihoda i primanja u odnosu na plan</vt:lpstr>
      <vt:lpstr>Mesečna dinamika ostvarenih prihoda i primanja</vt:lpstr>
      <vt:lpstr>PowerPoint Presentation</vt:lpstr>
      <vt:lpstr>Struktura izvršenih rashoda i izdataka </vt:lpstr>
      <vt:lpstr>Struktura izvršenih rashoda i izdataka</vt:lpstr>
      <vt:lpstr>Izvršenje rashoda i izdataka u odnosu na plan  </vt:lpstr>
      <vt:lpstr>Mesečna dinamika izvršenje rashoda</vt:lpstr>
      <vt:lpstr>Pregled izvršenja rashoda po korisnicima</vt:lpstr>
      <vt:lpstr>Pregled izvršenja po korisnicima</vt:lpstr>
      <vt:lpstr>Pregled izvršenja po programima</vt:lpstr>
      <vt:lpstr>Program 1: Stanovanje, urbanizam i prostorno planiranje</vt:lpstr>
      <vt:lpstr>Program 2:Komunalne delatnosti</vt:lpstr>
      <vt:lpstr>PowerPoint Presentation</vt:lpstr>
      <vt:lpstr>Program 3:Lokalni ekonomski razvoj</vt:lpstr>
      <vt:lpstr>Program 4: Razvoj turizma </vt:lpstr>
      <vt:lpstr>Program 5: Poljoprivredni i ruralni razvoj</vt:lpstr>
      <vt:lpstr>Program 6: Zaštita životne sredine </vt:lpstr>
      <vt:lpstr>Program 7: Organizacija saobraćaja i saobraćajna infrastruktura </vt:lpstr>
      <vt:lpstr>PowerPoint Presentation</vt:lpstr>
      <vt:lpstr>Program 8:Predškolsko obrazovanje i vaspitanje</vt:lpstr>
      <vt:lpstr>Program 9: Osnovno obrazovanje i vaspitanje</vt:lpstr>
      <vt:lpstr>Program 10: Srednje obrazovanje i vaspitanje</vt:lpstr>
      <vt:lpstr>Program 11: Socijalna i dečija zaštita</vt:lpstr>
      <vt:lpstr>PowerPoint Presentation</vt:lpstr>
      <vt:lpstr>Program 12: Zdravstvena zaštita</vt:lpstr>
      <vt:lpstr>Program 13: Razvoj kulture i informisanja</vt:lpstr>
      <vt:lpstr>Program 14: Razvoj sporta i omladine</vt:lpstr>
      <vt:lpstr>Program 15: Opšte usluge loklane samouprave</vt:lpstr>
      <vt:lpstr>Program 16: Politički sistem lokalne samouprave</vt:lpstr>
      <vt:lpstr>Program 17: Energetska efikasnost i obnovljivi izvori energije</vt:lpstr>
      <vt:lpstr>Zahvaljujemo Vam se što ste izdvojili vreme i pažljivo pregledali prezentaciju.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КОНСОЛИДОВАНИ ЗАВРШНИ РАЧУН БУЏЕТА ОПШТИНЕ ВЕЛИКО ГРАДИШТЕ ЗА 2014.ГОДИНУ</dc:title>
  <dc:creator>JPantic</dc:creator>
  <cp:lastModifiedBy>Muljka</cp:lastModifiedBy>
  <cp:revision>228</cp:revision>
  <cp:lastPrinted>2018-09-10T13:38:36Z</cp:lastPrinted>
  <dcterms:created xsi:type="dcterms:W3CDTF">2006-08-16T00:00:00Z</dcterms:created>
  <dcterms:modified xsi:type="dcterms:W3CDTF">2020-11-24T07:11:33Z</dcterms:modified>
</cp:coreProperties>
</file>